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187"/>
    <a:srgbClr val="0F3152"/>
    <a:srgbClr val="EFB41D"/>
    <a:srgbClr val="E6E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2"/>
    <p:restoredTop sz="94660"/>
  </p:normalViewPr>
  <p:slideViewPr>
    <p:cSldViewPr snapToGrid="0">
      <p:cViewPr varScale="1">
        <p:scale>
          <a:sx n="137" d="100"/>
          <a:sy n="137" d="100"/>
        </p:scale>
        <p:origin x="672" y="-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FDB7C-ADDA-C4A6-5EA5-AC85DECC5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1841D-7915-54FE-0FD9-0AC09F032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7D6D5-1DDF-6225-F439-7C33A3350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62B27-CD51-3D58-8685-762D53D6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B7321-5BD4-29F3-F700-015C13BF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4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7A861-2787-A53C-85D9-9FC6526AF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647DF9-BB81-150D-AE95-DB2115FC1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52BF6-2A9F-523F-32DC-0BBE4E4E2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2AAA8-2049-0B49-FA42-EFBBA45F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9B24D-AE10-830C-4DC5-E5E286AFF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65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DA474-4EC3-1E89-52F1-4650ED335E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C2F924-71DA-AE81-5E90-6C33B21F1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DD9AD-562D-1FEE-A914-5729542AF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2290E-CF1D-512C-E05F-9AED2E0D9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589C6-1B5D-BF63-8076-F658B5141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2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08395-31B8-27FA-F9F9-24DAF9836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0D9FB-0D7A-C80F-3AD9-BDA55F4DB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BF5EA-1D70-00EC-CB61-EDA493E8A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5242B-D4D3-88FD-C9DC-54EE3AC24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57E7A-C271-5F38-BF76-60D74C526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7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C4C88-EE8B-2040-48EC-BD02AF928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46625-ADA4-2AFB-360B-0A111F0B8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32894-F746-0F8F-320C-E37DB4E42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21FD2-C8CB-F417-D3ED-37F11EF93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492FD-37A9-A6CC-F4CE-CBCA3A37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25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0050A-E023-30A5-A2D7-26AF56EA5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DB2DB-312B-749E-1578-949035C43F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038FF-6E5C-D031-B5EB-E3862FB4F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83912-D843-D7DB-EEF0-8741BE5D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D76F1-76AA-43AB-D728-E7FED3ECE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06C41-5C4E-CAEE-95CB-FD35BAADA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32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E6558-C8BC-7DCB-7B4A-C48DADD07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5FFA0-1107-0366-CEC3-624074DD3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E9D91-11AB-308E-3531-7D5033BAE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280FE-EC59-A049-B884-EC5E80E2C1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D95D68-5568-4F62-115D-22E1D69D03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9A77CA-F948-3FF6-58B0-8DAE2882E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06B8ED-774A-1F62-4602-EC7245DBF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6CC584-3EB7-1095-B1C8-54BABFBAC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3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0CBED-D517-FDE5-9EEE-9B859600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DD168-3C6D-A142-7089-F6703846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94E7B1-AAE7-DE99-284B-4CE948F1A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2AB162-692D-2DD8-78B8-F1809359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9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89A31E-F904-A451-ED70-34E6D1921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967571-BD38-6184-8C7D-44A729610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BD466-D8C4-DF14-B8BB-608C28F99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23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B7AFF-3B57-E276-E7B7-456E98A86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AD5C1-170D-0E57-52BC-0F6B5677A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09218-05B1-4801-23E4-CBEDB8B69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63383-4A77-A050-FF87-631E6BDB3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13B51-95FB-E863-4C8B-828550E03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85E77-A31C-C6DC-EABD-D5B4F4B9D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3F295-C833-F9DE-EA6B-EF0CCDF7D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8AEF81-45C0-1BE6-B508-99B87D78B8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7DA70-23A3-4D20-7284-97A07E284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AF5D45-BB5B-AF98-50AE-F156B183B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DAD052-D0D4-83C1-A4B8-761784F4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F37A6B-9822-7571-AF49-8914F0BBB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3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247649-0122-7774-C4DB-7BB42CC66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FC1BD-AD05-D81A-F6BC-0F818F657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52CED-4827-30AD-EEFD-0B0A8770D5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F1D2A-8C03-8C47-976E-5B1E6D72FA58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93A46-EA34-87D4-3CA9-EF0E66689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9D1EC-96D6-628E-D124-E8861AA83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1C962-8571-E74A-A022-7B9323E24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6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E873-87CE-4AB4-1891-78838CAF0E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tAl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22BC29-367A-7A7A-2922-875744F327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F51818-2B9B-60DB-4F82-67278B4FAF24}"/>
              </a:ext>
            </a:extLst>
          </p:cNvPr>
          <p:cNvSpPr/>
          <p:nvPr/>
        </p:nvSpPr>
        <p:spPr>
          <a:xfrm>
            <a:off x="1" y="0"/>
            <a:ext cx="12192000" cy="282826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D27966-B14F-BBD0-231B-71DC91FFED0B}"/>
              </a:ext>
            </a:extLst>
          </p:cNvPr>
          <p:cNvSpPr/>
          <p:nvPr/>
        </p:nvSpPr>
        <p:spPr>
          <a:xfrm>
            <a:off x="-1" y="2828260"/>
            <a:ext cx="12192000" cy="425834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AE5F20-A03A-1AC4-46F6-0F2EF4E94A28}"/>
              </a:ext>
            </a:extLst>
          </p:cNvPr>
          <p:cNvSpPr txBox="1"/>
          <p:nvPr/>
        </p:nvSpPr>
        <p:spPr>
          <a:xfrm>
            <a:off x="2565991" y="4216985"/>
            <a:ext cx="70600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FB41D"/>
                </a:solidFill>
                <a:latin typeface="CALVERTMT" panose="02020500000000000000" pitchFamily="18" charset="0"/>
              </a:rPr>
              <a:t>Alternative Therapies for Managing Menopause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C3AF60-0965-0780-222D-D989F8A76251}"/>
              </a:ext>
            </a:extLst>
          </p:cNvPr>
          <p:cNvSpPr/>
          <p:nvPr/>
        </p:nvSpPr>
        <p:spPr>
          <a:xfrm>
            <a:off x="-138223" y="2743200"/>
            <a:ext cx="12471990" cy="177135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F981DB-973A-A553-AD33-2CC5795D208E}"/>
              </a:ext>
            </a:extLst>
          </p:cNvPr>
          <p:cNvSpPr/>
          <p:nvPr/>
        </p:nvSpPr>
        <p:spPr>
          <a:xfrm>
            <a:off x="4596808" y="-106326"/>
            <a:ext cx="2998381" cy="3708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9BB8B1-CD9A-2B87-5C07-4BED45AE5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917" y="131887"/>
            <a:ext cx="3398161" cy="33887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5D3FB2-B907-D489-853F-F5F2EC10B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951" y="5600022"/>
            <a:ext cx="1126091" cy="112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32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75EC1-52CB-49B8-0A9C-D965FEA55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78476-019B-D33C-6CBD-E878075F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HOW MUCH SOY?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3B5C3-F185-B415-6124-A7042584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037"/>
            <a:ext cx="5878286" cy="4351338"/>
          </a:xfrm>
        </p:spPr>
        <p:txBody>
          <a:bodyPr>
            <a:noAutofit/>
          </a:bodyPr>
          <a:lstStyle/>
          <a:p>
            <a:r>
              <a:rPr lang="en-US" sz="1800" dirty="0">
                <a:latin typeface="Gotham Light" pitchFamily="2" charset="77"/>
              </a:rPr>
              <a:t>SOY ISOFLAVONES/DAY 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¼ cup soy nuts: 40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½ cup tofu or tempeh: 40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½ cup cooked edamame: 40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1 cup regular soy milk: 30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1 cup low fat soy milk: 20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½ cup soy yogurt: 30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1 oz. soy cheese: 9 mg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Veggie burger: 6.3 mg</a:t>
            </a:r>
            <a:br>
              <a:rPr lang="en-US" sz="1800" dirty="0">
                <a:latin typeface="Gotham Light" pitchFamily="2" charset="77"/>
              </a:rPr>
            </a:br>
            <a:endParaRPr lang="en-US" sz="1800" dirty="0">
              <a:latin typeface="Gotham Light" pitchFamily="2" charset="77"/>
            </a:endParaRPr>
          </a:p>
          <a:p>
            <a:r>
              <a:rPr lang="en-US" sz="1800" dirty="0">
                <a:latin typeface="Gotham Light" pitchFamily="2" charset="77"/>
              </a:rPr>
              <a:t>Go Organic!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B4B2F6-7368-B263-E531-D4ACA6671E1B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58BBCF-D36A-95EF-A92E-EDEBB3B365C1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80A8A1-7BC0-CB2A-5AA4-17A69CE7F332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397B8F-6148-0229-55E4-DA5A6EC01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9BB746-3EE2-0D83-6E06-AB8EDB4B9D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9F19E90-921E-BA5A-4CCB-AF2B8EC20810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C015911-DC84-60DC-15A6-C73189F77B16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928010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B8C1-5213-8103-6D98-884BD287B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149A1-A53F-D562-D0CA-871D033F3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DIETARY CHANGES</a:t>
            </a:r>
            <a:b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</a:br>
            <a:r>
              <a:rPr lang="en-US" sz="2200" dirty="0">
                <a:solidFill>
                  <a:srgbClr val="EFB41D"/>
                </a:solidFill>
                <a:latin typeface="CALVERTMT" panose="02020500000000000000" pitchFamily="18" charset="0"/>
              </a:rPr>
              <a:t>TO SUPPORT HEALTH HORMONES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83690-B6D5-8C8A-8187-B743172B1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83160" cy="4351338"/>
          </a:xfrm>
        </p:spPr>
        <p:txBody>
          <a:bodyPr>
            <a:noAutofit/>
          </a:bodyPr>
          <a:lstStyle/>
          <a:p>
            <a:r>
              <a:rPr lang="en-US" sz="1800" dirty="0">
                <a:latin typeface="Gotham Light" pitchFamily="2" charset="77"/>
              </a:rPr>
              <a:t>INCLUDE</a:t>
            </a:r>
            <a:r>
              <a:rPr lang="en-US" sz="1800" dirty="0"/>
              <a:t>: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Organic soy foods –edamame, soy milk, soy nuts, tofu, tempeh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Cruciferous vegetables –broccoli, cauliflower, kale, Brussels sprouts, cabbage, Bok choy, chard, radish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High fiber –25 grams/day –ground flaxseed, barley, quinoa, oat bran, fruits, vegetables, beans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Omega 3 fatty acids –flaxseed, hemp seed, walnuts, salmon, enriched eggs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F2EC26-ACE1-B129-E825-85D6F8E27C56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AD37B0-2CA7-E0B3-4270-807675AAB317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716547-CCD3-CC4E-81DD-80DE9345E176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36F784C-CDA2-A3D0-A200-853749441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B2C09F-3A68-839C-243C-618FA17811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46BE330-1B8D-8E6A-BBF4-DC5BAC260D73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7B72893-694C-B937-BF5F-1264E2C44B9C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899043-78C1-C05F-01B9-EC3FF5CC7F78}"/>
              </a:ext>
            </a:extLst>
          </p:cNvPr>
          <p:cNvSpPr txBox="1">
            <a:spLocks/>
          </p:cNvSpPr>
          <p:nvPr/>
        </p:nvSpPr>
        <p:spPr>
          <a:xfrm>
            <a:off x="3960844" y="1834359"/>
            <a:ext cx="2810069" cy="2327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Gotham Light" pitchFamily="2" charset="77"/>
              </a:rPr>
              <a:t>REDUCE</a:t>
            </a:r>
            <a:r>
              <a:rPr lang="en-US" sz="1800" dirty="0"/>
              <a:t>:</a:t>
            </a:r>
            <a:endParaRPr lang="en-US" dirty="0"/>
          </a:p>
          <a:p>
            <a:r>
              <a:rPr lang="en-US" sz="1400" dirty="0">
                <a:latin typeface="Gotham Light" pitchFamily="2" charset="77"/>
              </a:rPr>
              <a:t>Processed/packaged/</a:t>
            </a:r>
          </a:p>
          <a:p>
            <a:r>
              <a:rPr lang="en-US" sz="1400" dirty="0">
                <a:latin typeface="Gotham Light" pitchFamily="2" charset="77"/>
              </a:rPr>
              <a:t>fast foods/fried foods</a:t>
            </a:r>
          </a:p>
          <a:p>
            <a:r>
              <a:rPr lang="en-US" sz="1400" dirty="0">
                <a:latin typeface="Gotham Light" pitchFamily="2" charset="77"/>
              </a:rPr>
              <a:t>Pro-inflammatory foods –red meat, dairy, high sugar, refined carbs</a:t>
            </a:r>
          </a:p>
          <a:p>
            <a:r>
              <a:rPr lang="en-US" sz="1400" dirty="0">
                <a:latin typeface="Gotham Light" pitchFamily="2" charset="77"/>
              </a:rPr>
              <a:t>Caffeine and alcohol –both may exacerbate PMS and hot flashes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66ECFF-4461-A552-84DF-D79ECA39DF42}"/>
              </a:ext>
            </a:extLst>
          </p:cNvPr>
          <p:cNvSpPr txBox="1"/>
          <p:nvPr/>
        </p:nvSpPr>
        <p:spPr>
          <a:xfrm>
            <a:off x="4124906" y="5011048"/>
            <a:ext cx="248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76187"/>
                </a:solidFill>
              </a:rPr>
              <a:t>Maintain a healthy gut microbiome</a:t>
            </a:r>
          </a:p>
        </p:txBody>
      </p:sp>
    </p:spTree>
    <p:extLst>
      <p:ext uri="{BB962C8B-B14F-4D97-AF65-F5344CB8AC3E}">
        <p14:creationId xmlns:p14="http://schemas.microsoft.com/office/powerpoint/2010/main" val="4073030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E96CE-7023-7DE1-7225-CB833858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D46A4DE-FD2B-0CF7-A7E4-6A8B501D4FE7}"/>
              </a:ext>
            </a:extLst>
          </p:cNvPr>
          <p:cNvSpPr/>
          <p:nvPr/>
        </p:nvSpPr>
        <p:spPr>
          <a:xfrm>
            <a:off x="0" y="-1"/>
            <a:ext cx="12450727" cy="6176963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9E1EE-A3FE-5BDB-B86D-B78D29FD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56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CALVERTMT" panose="02020500000000000000" pitchFamily="18" charset="0"/>
              </a:rPr>
              <a:t>WEIGHT REGULATION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D8B505-466A-629D-E875-59148A136931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3B1EE8-643F-D747-4F54-ECEADB11148C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1416A9-F9E0-0A18-2807-D71138C22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019A55-1D23-1B9A-45C6-647FCB175DED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CA2C9E4-C4D0-7F72-C272-F2338692401B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4085169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4A272-5AA2-B1EE-53E8-1F617100D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5E969-6B57-12C4-EFE1-A8B9C1C4F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030755" cy="1325563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WEIGHT GAIN AND REDISTRIBUTION OF BODY FAT</a:t>
            </a:r>
            <a:endParaRPr lang="en-US" sz="2200" dirty="0">
              <a:solidFill>
                <a:srgbClr val="EFB41D"/>
              </a:solidFill>
              <a:latin typeface="CALVERTMT" panose="02020500000000000000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4F095-0D6C-215A-C5AA-E5608BD6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548"/>
            <a:ext cx="5706643" cy="4351338"/>
          </a:xfrm>
        </p:spPr>
        <p:txBody>
          <a:bodyPr>
            <a:noAutofit/>
          </a:bodyPr>
          <a:lstStyle/>
          <a:p>
            <a:r>
              <a:rPr lang="en-US" sz="1400" dirty="0">
                <a:latin typeface="Gotham Light" pitchFamily="2" charset="77"/>
              </a:rPr>
              <a:t>Shifts in estrogen profile from estradiol to estrone result in body fat redistribution to abdomen</a:t>
            </a:r>
          </a:p>
          <a:p>
            <a:r>
              <a:rPr lang="en-US" sz="1400" dirty="0">
                <a:latin typeface="Gotham Light" pitchFamily="2" charset="77"/>
              </a:rPr>
              <a:t>Increases in visceral body fat </a:t>
            </a:r>
          </a:p>
          <a:p>
            <a:r>
              <a:rPr lang="en-US" sz="1400" dirty="0">
                <a:latin typeface="Gotham Light" pitchFamily="2" charset="77"/>
              </a:rPr>
              <a:t>Associated with increased cardiovascular and metabolic risk</a:t>
            </a:r>
          </a:p>
          <a:p>
            <a:r>
              <a:rPr lang="en-US" sz="1400" dirty="0">
                <a:latin typeface="Gotham Light" pitchFamily="2" charset="77"/>
              </a:rPr>
              <a:t>Can see increased body fat without weight gain</a:t>
            </a:r>
          </a:p>
          <a:p>
            <a:r>
              <a:rPr lang="en-US" sz="1400" dirty="0">
                <a:latin typeface="Gotham Light" pitchFamily="2" charset="77"/>
              </a:rPr>
              <a:t>Genistein from soy can help reverse the truncal fat accumulation in post-menopausal women</a:t>
            </a:r>
          </a:p>
          <a:p>
            <a:r>
              <a:rPr lang="en-US" sz="1400" dirty="0">
                <a:latin typeface="Gotham Light" pitchFamily="2" charset="77"/>
              </a:rPr>
              <a:t>(Biomed Res Int. 2014; 2014: 757461.)</a:t>
            </a:r>
          </a:p>
          <a:p>
            <a:r>
              <a:rPr lang="en-US" sz="1400" dirty="0">
                <a:latin typeface="Gotham Light" pitchFamily="2" charset="77"/>
              </a:rPr>
              <a:t>Calorie restriction is most important aspect of weight loss in mid-life</a:t>
            </a:r>
          </a:p>
          <a:p>
            <a:r>
              <a:rPr lang="en-US" sz="1400" dirty="0">
                <a:latin typeface="Gotham Light" pitchFamily="2" charset="77"/>
              </a:rPr>
              <a:t>Weight loss can reduce VMS particularly in the early menopause transition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B3E1F4-E761-6135-5B93-482A6AD7AD92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DDEF8B-5AFF-8B5B-27BD-0B17329C9F54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009B01-EE86-B009-1272-42612D1A51C3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12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BA79ED-C14F-483C-0004-33B8C8B44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2D193D-FF7C-F129-E318-916E2E79D2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558D28-1E7F-DD74-E391-445EDCD6C929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CC6F108-407E-8D2E-F533-C3953D872BD7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951804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B7528-A045-AF0B-76E4-9DCBEF136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B3CA-B54C-B63F-0A9A-68CA338B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WEIGHT LOSS SUGGESTIONS</a:t>
            </a:r>
            <a:endParaRPr lang="en-US" sz="2200" dirty="0">
              <a:solidFill>
                <a:srgbClr val="EFB41D"/>
              </a:solidFill>
              <a:latin typeface="CALVERTMT" panose="02020500000000000000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57D92-F83A-D776-FE6B-23D3A15D3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548"/>
            <a:ext cx="5706643" cy="4351338"/>
          </a:xfrm>
        </p:spPr>
        <p:txBody>
          <a:bodyPr>
            <a:noAutofit/>
          </a:bodyPr>
          <a:lstStyle/>
          <a:p>
            <a:r>
              <a:rPr lang="en-US" sz="1800" dirty="0">
                <a:latin typeface="Gotham Light" pitchFamily="2" charset="77"/>
              </a:rPr>
              <a:t>Eliminate unnecessary calories</a:t>
            </a:r>
          </a:p>
          <a:p>
            <a:r>
              <a:rPr lang="en-US" sz="1800" dirty="0">
                <a:latin typeface="Gotham Light" pitchFamily="2" charset="77"/>
              </a:rPr>
              <a:t>Limit alcohol and added sugars</a:t>
            </a:r>
          </a:p>
          <a:p>
            <a:r>
              <a:rPr lang="en-US" sz="1800" dirty="0">
                <a:latin typeface="Gotham Light" pitchFamily="2" charset="77"/>
              </a:rPr>
              <a:t>Excess leads to increased abdominal fat</a:t>
            </a:r>
          </a:p>
          <a:p>
            <a:r>
              <a:rPr lang="en-US" sz="1800" dirty="0">
                <a:latin typeface="Gotham Light" pitchFamily="2" charset="77"/>
              </a:rPr>
              <a:t>Limit healthy but calorically dense foods</a:t>
            </a:r>
          </a:p>
          <a:p>
            <a:r>
              <a:rPr lang="en-US" sz="1800" dirty="0">
                <a:latin typeface="Gotham Light" pitchFamily="2" charset="77"/>
              </a:rPr>
              <a:t>Nuts, avocado, olive oil</a:t>
            </a:r>
          </a:p>
          <a:p>
            <a:r>
              <a:rPr lang="en-US" sz="1800" dirty="0">
                <a:latin typeface="Gotham Light" pitchFamily="2" charset="77"/>
              </a:rPr>
              <a:t>Decrease the frequency of eating out</a:t>
            </a:r>
          </a:p>
          <a:p>
            <a:r>
              <a:rPr lang="en-US" sz="1800" dirty="0">
                <a:latin typeface="Gotham Light" pitchFamily="2" charset="77"/>
              </a:rPr>
              <a:t>Step up the exercise</a:t>
            </a:r>
          </a:p>
          <a:p>
            <a:r>
              <a:rPr lang="en-US" sz="1800" dirty="0">
                <a:latin typeface="Gotham Light" pitchFamily="2" charset="77"/>
              </a:rPr>
              <a:t>Know your personal caloric requirements</a:t>
            </a:r>
          </a:p>
          <a:p>
            <a:r>
              <a:rPr lang="en-US" sz="1800" dirty="0">
                <a:latin typeface="Gotham Light" pitchFamily="2" charset="77"/>
              </a:rPr>
              <a:t>Move the biggest meal of the day to mid-day</a:t>
            </a:r>
          </a:p>
          <a:p>
            <a:r>
              <a:rPr lang="en-US" sz="1800" dirty="0">
                <a:latin typeface="Gotham Light" pitchFamily="2" charset="77"/>
              </a:rPr>
              <a:t>Avoid night-time calories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5CF855-93D0-A1EC-A39A-2908E6499CBD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696D6D-C724-6583-1B7B-9D0F7EB00BCD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8B5927-EC71-C496-20DA-D6A5C60CFAC1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24A3A6-7D87-B2C5-00DB-BF5FB4077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34ED5F-AFC4-076E-E3C1-A6ACF6FD09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7FF2C41-4C25-12B9-5BFC-A2131559C353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85733A-DB8D-F5D1-7FB3-216EE5B40915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2625243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D4607-0104-004A-A92E-6EC226FD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32E9F14-DC8E-3354-2553-80AED8704CBC}"/>
              </a:ext>
            </a:extLst>
          </p:cNvPr>
          <p:cNvSpPr/>
          <p:nvPr/>
        </p:nvSpPr>
        <p:spPr>
          <a:xfrm>
            <a:off x="0" y="-1"/>
            <a:ext cx="12450727" cy="6176963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6F0F6D-DE13-5013-BE49-1E42558D4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56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CALVERTMT" panose="02020500000000000000" pitchFamily="18" charset="0"/>
              </a:rPr>
              <a:t>BOTANICALS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3931B4-6217-69DC-065F-0EA7B46F8D11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9DF7AC-6CB4-CA99-F4A1-A358F9634E14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B70DE-8E41-3E09-AB68-084DDDC96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82198D-8FA4-58B4-4729-5E6B9A9B754E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AC1AE0D-A085-F07C-C836-3C590D755ECE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3962207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480F0-4583-D9E0-FB8B-D5AB72BE5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E4FE1-6B2E-778A-6F14-B8A3218BF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HERBAL OPTIONS</a:t>
            </a:r>
            <a:b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</a:br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BLACK COHOSH</a:t>
            </a:r>
            <a:endParaRPr lang="en-US" sz="2200" dirty="0">
              <a:solidFill>
                <a:srgbClr val="EFB41D"/>
              </a:solidFill>
              <a:latin typeface="CALVERTMT" panose="02020500000000000000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E7D7F-01D4-DD6B-2547-8837D9D16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092"/>
            <a:ext cx="5706643" cy="751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latin typeface="Gotham Light" pitchFamily="2" charset="77"/>
              </a:rPr>
              <a:t>BLACK COHOSH -CIMICIFUGA RACEMOSE</a:t>
            </a:r>
          </a:p>
          <a:p>
            <a:r>
              <a:rPr lang="en-US" sz="1800" dirty="0">
                <a:latin typeface="Gotham Light" pitchFamily="2" charset="77"/>
              </a:rPr>
              <a:t>A wildflower native to eastern North America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7195D5-20B8-F472-CEB6-83843F0B5924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37CD1D-0A83-B978-BE1A-BAF0BBF198D4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0AD21E-AFBC-CFA9-52BE-41F46288DD27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AFDF7E-8EB9-0264-D801-28201915F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081535-0CB0-A528-2999-E5A5C214FC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2E50E1-377C-FA66-0E36-FAD8B64787EE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1CF2049-DD81-BA37-E99D-54430FADDFF6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070B62-14DC-4021-3224-3BBF30728CF2}"/>
              </a:ext>
            </a:extLst>
          </p:cNvPr>
          <p:cNvSpPr txBox="1">
            <a:spLocks/>
          </p:cNvSpPr>
          <p:nvPr/>
        </p:nvSpPr>
        <p:spPr>
          <a:xfrm>
            <a:off x="838200" y="2761861"/>
            <a:ext cx="288316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Gotham Light" pitchFamily="2" charset="77"/>
              </a:rPr>
              <a:t>TRADITIONAL USES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Menopause </a:t>
            </a:r>
            <a:r>
              <a:rPr lang="en-US" sz="1400" dirty="0" err="1">
                <a:latin typeface="Gotham Light" pitchFamily="2" charset="77"/>
              </a:rPr>
              <a:t>sxs</a:t>
            </a:r>
            <a:r>
              <a:rPr lang="en-US" sz="1400" dirty="0">
                <a:latin typeface="Gotham Light" pitchFamily="2" charset="77"/>
              </a:rPr>
              <a:t>–hot flashes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Anxiety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Cognitive function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Osteoarthritis/Rheumatoid arthritis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Osteoporosis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PMS –mood benefits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15488D3-BFF9-2EE3-CE92-F7A6641748F9}"/>
              </a:ext>
            </a:extLst>
          </p:cNvPr>
          <p:cNvSpPr txBox="1">
            <a:spLocks/>
          </p:cNvSpPr>
          <p:nvPr/>
        </p:nvSpPr>
        <p:spPr>
          <a:xfrm>
            <a:off x="3960844" y="2770595"/>
            <a:ext cx="3049553" cy="2327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Gotham Light" pitchFamily="2" charset="77"/>
              </a:rPr>
              <a:t>POTENTIAL SIDE EFFECTS</a:t>
            </a:r>
            <a:endParaRPr lang="en-US" dirty="0">
              <a:latin typeface="Gotham Light" pitchFamily="2" charset="77"/>
            </a:endParaRPr>
          </a:p>
          <a:p>
            <a:pPr lvl="1"/>
            <a:r>
              <a:rPr lang="en-US" sz="1400" dirty="0">
                <a:latin typeface="Gotham Light" pitchFamily="2" charset="77"/>
              </a:rPr>
              <a:t>Headache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Nausea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Caution with elevated liver enzymes</a:t>
            </a:r>
          </a:p>
        </p:txBody>
      </p:sp>
    </p:spTree>
    <p:extLst>
      <p:ext uri="{BB962C8B-B14F-4D97-AF65-F5344CB8AC3E}">
        <p14:creationId xmlns:p14="http://schemas.microsoft.com/office/powerpoint/2010/main" val="615882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3340F-875E-27A7-1E50-8DB4C8E73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BD8B3-A8DA-C97B-08D5-72D41561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BIO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89DA6-147A-B00E-707A-0C6579800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78286" cy="435133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Dr. Downing is a board-certified family physician with professional interests that include women’s health, with an emphasis on helping navigate the transition through menopause, preventive medicine, cardiovascular health, and integrative medicine.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MD, University of Arizona Medical School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Fellowship, Arizona Center for Integrative Medicine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Board-certified, Integrative &amp; Alternative Medicine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1A021B-2465-A114-D159-EBFFEE288773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FB2E18-FE97-DB25-60DE-F2BDE6900CF2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2A2733-FE51-C8A9-9221-5DC7BDAF9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397" y="497844"/>
            <a:ext cx="4963887" cy="49638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69FB7B-C36B-D74C-9555-43F4A1DA0E71}"/>
              </a:ext>
            </a:extLst>
          </p:cNvPr>
          <p:cNvSpPr txBox="1"/>
          <p:nvPr/>
        </p:nvSpPr>
        <p:spPr>
          <a:xfrm>
            <a:off x="8044543" y="5627915"/>
            <a:ext cx="261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Diane Downing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CFF148-9F17-91D7-3F8C-50E9E8F620B6}"/>
              </a:ext>
            </a:extLst>
          </p:cNvPr>
          <p:cNvSpPr txBox="1"/>
          <p:nvPr/>
        </p:nvSpPr>
        <p:spPr>
          <a:xfrm>
            <a:off x="838200" y="1283343"/>
            <a:ext cx="2732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76187"/>
                </a:solidFill>
                <a:latin typeface="CALVERTMT" panose="02020500000000000000" pitchFamily="18" charset="0"/>
              </a:rPr>
              <a:t>MD, SBFM, ABOIM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387775-711D-B72A-2A5B-0B422085E79D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1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8C592F-6116-FEA2-A1FA-08B1461DF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0627DC-245B-FEA3-2DCB-8E68585CD1CF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E7EA4B6-0CB1-04D1-75CA-0B8B489A4E8D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261580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B8D13-3ED7-1E4A-7487-432DD3744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6935602-2907-84DD-3549-04334A80D221}"/>
              </a:ext>
            </a:extLst>
          </p:cNvPr>
          <p:cNvSpPr/>
          <p:nvPr/>
        </p:nvSpPr>
        <p:spPr>
          <a:xfrm>
            <a:off x="0" y="-1"/>
            <a:ext cx="12450727" cy="6176963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1C5203-5858-688A-05BB-6BE83674A296}"/>
              </a:ext>
            </a:extLst>
          </p:cNvPr>
          <p:cNvSpPr/>
          <p:nvPr/>
        </p:nvSpPr>
        <p:spPr>
          <a:xfrm>
            <a:off x="2503712" y="1743696"/>
            <a:ext cx="7108371" cy="519112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E6457-10E4-A5F7-7E07-9A88D856C35C}"/>
              </a:ext>
            </a:extLst>
          </p:cNvPr>
          <p:cNvSpPr/>
          <p:nvPr/>
        </p:nvSpPr>
        <p:spPr>
          <a:xfrm>
            <a:off x="2503712" y="2528888"/>
            <a:ext cx="7108371" cy="519112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B08D56-3A81-1ED7-34BD-80ADB911783C}"/>
              </a:ext>
            </a:extLst>
          </p:cNvPr>
          <p:cNvSpPr/>
          <p:nvPr/>
        </p:nvSpPr>
        <p:spPr>
          <a:xfrm>
            <a:off x="2503712" y="3345317"/>
            <a:ext cx="7108371" cy="519112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71EB11-BF1C-C69A-C465-51375FC63C79}"/>
              </a:ext>
            </a:extLst>
          </p:cNvPr>
          <p:cNvSpPr/>
          <p:nvPr/>
        </p:nvSpPr>
        <p:spPr>
          <a:xfrm>
            <a:off x="2503712" y="4177364"/>
            <a:ext cx="7108371" cy="519112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612F6E-8044-5F8E-5962-0630E581685D}"/>
              </a:ext>
            </a:extLst>
          </p:cNvPr>
          <p:cNvSpPr/>
          <p:nvPr/>
        </p:nvSpPr>
        <p:spPr>
          <a:xfrm>
            <a:off x="2503712" y="4976754"/>
            <a:ext cx="7108371" cy="519112"/>
          </a:xfrm>
          <a:prstGeom prst="rect">
            <a:avLst/>
          </a:prstGeom>
          <a:solidFill>
            <a:srgbClr val="EFB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4D57DD-DD78-663C-25F3-2FDBE3F9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CALVERTMT" panose="02020500000000000000" pitchFamily="18" charset="0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EB9D4-B134-9BAE-FDD4-389754ABA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320" y="1504990"/>
            <a:ext cx="9971313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Gotham" pitchFamily="2" charset="77"/>
              </a:rPr>
              <a:t>Discuss range of menopause symptoms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Gotham" pitchFamily="2" charset="77"/>
              </a:rPr>
              <a:t>Review dietary interventions for reducing symptoms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Gotham" pitchFamily="2" charset="77"/>
              </a:rPr>
              <a:t>Outline strategies for managing menopausal weight gain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Gotham" pitchFamily="2" charset="77"/>
              </a:rPr>
              <a:t>Review non-hormonal pharmaceutical interventions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latin typeface="Gotham" pitchFamily="2" charset="77"/>
              </a:rPr>
              <a:t>Discuss herbal options and alternative therapies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8C6C6A-B3CB-E0C5-DBE5-D90C2CF04CDD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491504-9C84-B4F0-7948-9BA9484969C8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173CC-F02E-45D9-0ACC-8123C5323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2FD0E6-99E3-DDDC-6712-D88810221DE0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B05C49C-B171-6AC4-9EFC-10C11283EF55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403584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33BA2-AC5B-7AAF-0C9B-250EA4E52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31355F-F1EC-CACA-8E50-15BDD3A45FD1}"/>
              </a:ext>
            </a:extLst>
          </p:cNvPr>
          <p:cNvSpPr/>
          <p:nvPr/>
        </p:nvSpPr>
        <p:spPr>
          <a:xfrm>
            <a:off x="0" y="-1"/>
            <a:ext cx="12450727" cy="6176963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3D365-B79F-65BB-4FD8-8F86BEC5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PERIMENOPAUSE/MENOPAUSE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13FF3-65C8-F45C-3EC9-C7163D91A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78286" cy="435133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Menopause = 12 months without a menstrual cycle</a:t>
            </a:r>
          </a:p>
          <a:p>
            <a:pPr lvl="0"/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Median age 51.4 –can range from 42-59</a:t>
            </a:r>
          </a:p>
          <a:p>
            <a:pPr lvl="0"/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95% of women go through menopause between 45-55</a:t>
            </a:r>
          </a:p>
          <a:p>
            <a:pPr lvl="0"/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Perimenopause begins on average 4 years prior to final menstrual cycle, typically </a:t>
            </a:r>
            <a:r>
              <a:rPr lang="en-US" sz="1800" dirty="0" err="1">
                <a:solidFill>
                  <a:schemeClr val="bg1"/>
                </a:solidFill>
                <a:latin typeface="Gotham Light" pitchFamily="2" charset="77"/>
              </a:rPr>
              <a:t>aroundage</a:t>
            </a:r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 47</a:t>
            </a:r>
          </a:p>
          <a:p>
            <a:pPr lvl="0"/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Hormone fluctuations can begin in the late 30’s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110C8-CF28-6DCD-F2B2-FF85C8FB3F6B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D6E5D6-F29B-DF4A-76C9-E407E418A0BB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E8ABF-3EB8-0B5E-6DE2-D3AE8E039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7F06DC-83F6-255A-BC9E-31DCCE47015B}"/>
              </a:ext>
            </a:extLst>
          </p:cNvPr>
          <p:cNvSpPr txBox="1"/>
          <p:nvPr/>
        </p:nvSpPr>
        <p:spPr>
          <a:xfrm>
            <a:off x="1142999" y="5627914"/>
            <a:ext cx="65858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Gotham Light" pitchFamily="2" charset="77"/>
              </a:rPr>
              <a:t>(UpToDate 2023. Clinical manifestations and diagnosis of menopause.)</a:t>
            </a:r>
          </a:p>
          <a:p>
            <a:r>
              <a:rPr lang="en-US" sz="1000" dirty="0">
                <a:solidFill>
                  <a:schemeClr val="bg1"/>
                </a:solidFill>
                <a:latin typeface="Gotham Light" pitchFamily="2" charset="77"/>
              </a:rPr>
              <a:t>(Fertil Steril. 2005;83(2):383.), 143(8). https://</a:t>
            </a:r>
            <a:r>
              <a:rPr lang="en-US" sz="1000" dirty="0" err="1">
                <a:solidFill>
                  <a:schemeClr val="bg1"/>
                </a:solidFill>
                <a:latin typeface="Gotham Light" pitchFamily="2" charset="77"/>
              </a:rPr>
              <a:t>doi.org</a:t>
            </a:r>
            <a:r>
              <a:rPr lang="en-US" sz="1000" dirty="0">
                <a:solidFill>
                  <a:schemeClr val="bg1"/>
                </a:solidFill>
                <a:latin typeface="Gotham Light" pitchFamily="2" charset="77"/>
              </a:rPr>
              <a:t>/10.1161/cir.0000000000000950</a:t>
            </a:r>
          </a:p>
          <a:p>
            <a:endParaRPr lang="en-US" sz="1000" dirty="0">
              <a:solidFill>
                <a:schemeClr val="bg1"/>
              </a:solidFill>
              <a:latin typeface="Gotham Light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37D12E-9567-0390-73BA-1FB8A30E9D30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C72D569-BE29-96A2-2AF5-B622E7AADA4B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2610361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5CE71-1E6C-1910-FD61-8B8C27E25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23DD2C6-0594-890A-8334-BE01C439C2A5}"/>
              </a:ext>
            </a:extLst>
          </p:cNvPr>
          <p:cNvSpPr/>
          <p:nvPr/>
        </p:nvSpPr>
        <p:spPr>
          <a:xfrm>
            <a:off x="0" y="-1"/>
            <a:ext cx="12450727" cy="6176963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4399DB-0431-9DA7-E2AE-5116725A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PERIMENOPAUSE/MENOPAUSE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C840E-35D9-E4E7-D3B4-7EEC284F2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78286" cy="435133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Menstrual irregularity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Hot flashes/night sweats –80% will experience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Heart palpitations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Sleep disturbance –38-46%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Mood Changes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Cognitive changes/brain fog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Joint pain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Weight gain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9BBD03-AB0A-0D2E-3B94-DD94DA7735A0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E8FF5D-68D8-9813-F27D-529E7635EEEF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B8702-2230-D2B1-9D53-067B0F67F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C6CF79-4E18-2719-6AE9-5DDC14B17987}"/>
              </a:ext>
            </a:extLst>
          </p:cNvPr>
          <p:cNvSpPr txBox="1"/>
          <p:nvPr/>
        </p:nvSpPr>
        <p:spPr>
          <a:xfrm>
            <a:off x="1142999" y="5627914"/>
            <a:ext cx="6585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Gotham Light" pitchFamily="2" charset="77"/>
              </a:rPr>
              <a:t>(UpToDate 2023. Clinical manifestations and diagnosis of menopause.)</a:t>
            </a:r>
          </a:p>
          <a:p>
            <a:endParaRPr lang="en-US" sz="1000" dirty="0">
              <a:solidFill>
                <a:schemeClr val="bg1"/>
              </a:solidFill>
              <a:latin typeface="Gotham Light" pitchFamily="2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F6A94D2-C2BD-56EE-E17A-2A7B20B98A40}"/>
              </a:ext>
            </a:extLst>
          </p:cNvPr>
          <p:cNvSpPr txBox="1">
            <a:spLocks/>
          </p:cNvSpPr>
          <p:nvPr/>
        </p:nvSpPr>
        <p:spPr>
          <a:xfrm>
            <a:off x="6877238" y="1825625"/>
            <a:ext cx="58782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Vaginal dryness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Decreased libido/painful intercourse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Frequent urinary tract infections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Urinary incontinence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Breast tenderness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Headaches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Hair loss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Fatigue</a:t>
            </a:r>
          </a:p>
          <a:p>
            <a:r>
              <a:rPr lang="en-US" sz="1800" dirty="0">
                <a:solidFill>
                  <a:schemeClr val="bg1"/>
                </a:solidFill>
                <a:latin typeface="Gotham Light" pitchFamily="2" charset="77"/>
              </a:rPr>
              <a:t>Bloating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9A8FAE-C53C-C71E-2D41-E62BD6DC9BF1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EE37D2E-4AE3-3F52-638E-5BC2CF4B4D2E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168157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FCA30-AE54-46D7-8DCF-83A5581E8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9652CE-9177-900F-9F5C-0D20839AFE39}"/>
              </a:ext>
            </a:extLst>
          </p:cNvPr>
          <p:cNvSpPr/>
          <p:nvPr/>
        </p:nvSpPr>
        <p:spPr>
          <a:xfrm>
            <a:off x="0" y="-1"/>
            <a:ext cx="12450727" cy="6176963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8A1041-959F-8474-C898-C233A0BE4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56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CALVERTMT" panose="02020500000000000000" pitchFamily="18" charset="0"/>
              </a:rPr>
              <a:t>DIETARY RESTRICTIONS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11FA00-C6D8-66F3-6188-F25DDF84D21B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35877C-5229-02EC-F479-1DF274E8D30E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417FB8-8546-07F0-D412-4EFFF7A66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0F5467-9FA7-48F1-7F1A-1DCAE4DD2A91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4500648-FA47-9F4E-9986-FE2AB278547A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1440141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13C86-B465-A0D0-4826-03B8809BF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01C55-35F4-A866-1E87-051304123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BE AWARE OF HOT FLASH TRIGGERS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836D3-77DB-968B-30DD-16D7C9758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78286" cy="435133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Alcohol, caffeine, hot drinks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Warming spices such as cayenne, hot peppers, garlic, ginger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High fat, high sugar diets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Eating late at night</a:t>
            </a:r>
          </a:p>
          <a:p>
            <a:r>
              <a:rPr lang="en-US" sz="1800" dirty="0">
                <a:solidFill>
                  <a:srgbClr val="0F3152"/>
                </a:solidFill>
                <a:latin typeface="Gotham Light" pitchFamily="2" charset="77"/>
              </a:rPr>
              <a:t>Large meals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F69B12-D7A3-97EC-B83D-2848E360DE05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F2465E-9B52-F1A6-8DD5-74D6B894B2FA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7A1243-5A57-65FB-03F4-6D717B4C1A63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44BDB2-03FD-5769-3A59-5832E02A3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49ABA8-4F01-B7BF-AE7F-0CCDCA9BBC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3B592D-061C-A2FF-EDB1-EADB864517A3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76F440C-9E36-F6BD-7171-D161CDCC4AE7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2176329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BE3E-B0D5-BD5D-154A-DA90D98D9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2B368-A02A-FA91-2930-B1CBDAFBB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DIETARY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900FA-D280-9111-D2C9-BBD43108F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037"/>
            <a:ext cx="5878286" cy="4351338"/>
          </a:xfrm>
        </p:spPr>
        <p:txBody>
          <a:bodyPr>
            <a:noAutofit/>
          </a:bodyPr>
          <a:lstStyle/>
          <a:p>
            <a:r>
              <a:rPr lang="en-US" sz="1800" dirty="0">
                <a:latin typeface="Gotham Light" pitchFamily="2" charset="77"/>
              </a:rPr>
              <a:t>Study of 84 post-menopausal women with &gt;2 hot flashes per day</a:t>
            </a:r>
          </a:p>
          <a:p>
            <a:r>
              <a:rPr lang="en-US" sz="1800" dirty="0">
                <a:latin typeface="Gotham Light" pitchFamily="2" charset="77"/>
              </a:rPr>
              <a:t>Randomized to low-fat, plant-based diet and ½ cup cooked edamame per day vs. no dietary intervention</a:t>
            </a:r>
          </a:p>
          <a:p>
            <a:pPr lvl="0"/>
            <a:r>
              <a:rPr lang="en-US" sz="1800" dirty="0">
                <a:latin typeface="Gotham Light" pitchFamily="2" charset="77"/>
              </a:rPr>
              <a:t>88% reduction in moderate to severe VMS compared to 34% in control group after 12 weeks </a:t>
            </a:r>
            <a:r>
              <a:rPr lang="en-US" sz="1400" dirty="0">
                <a:latin typeface="Gotham Light" pitchFamily="2" charset="77"/>
              </a:rPr>
              <a:t>(Menopause 2023;30:80-87.)</a:t>
            </a:r>
          </a:p>
          <a:p>
            <a:pPr lvl="0"/>
            <a:r>
              <a:rPr lang="en-US" sz="1800" dirty="0">
                <a:latin typeface="Gotham Light" pitchFamily="2" charset="77"/>
              </a:rPr>
              <a:t>Higher fruit and vegetable intake and vegan diets were associated with fewer VMS. </a:t>
            </a:r>
            <a:r>
              <a:rPr lang="en-US" sz="1400" dirty="0">
                <a:latin typeface="Gotham Light" pitchFamily="2" charset="77"/>
              </a:rPr>
              <a:t>(Menopause 2019;26:365-372.), (Maturitas2018;112:12-17.)</a:t>
            </a:r>
          </a:p>
          <a:p>
            <a:pPr lvl="0"/>
            <a:r>
              <a:rPr lang="en-US" sz="1800" dirty="0">
                <a:latin typeface="Gotham Light" pitchFamily="2" charset="77"/>
              </a:rPr>
              <a:t>Those with higher soy milk and vegetable intake had fewer menopausal symptoms vs. poultry and skimmed </a:t>
            </a:r>
            <a:r>
              <a:rPr lang="en-US" sz="1400" dirty="0">
                <a:latin typeface="Gotham Light" pitchFamily="2" charset="77"/>
              </a:rPr>
              <a:t>dairy (Menopause 2020;27: 1015-1021.)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2FA3B-C904-40B6-6ADC-D619F433D6AD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5BABB2-9A85-E7B9-5F36-666373865260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728305-AE63-8362-13DD-92F8A19E0990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8AA26A-1895-5EC1-DC51-DCF1DD7FE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1AE35E-6AAB-077F-4029-DB812835D9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4647666-71A7-776B-8E11-2E88CD095E8D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B85380C-34EF-0DEC-5DED-8E4CD715F263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E38A59-C4A7-2924-C7A5-5B0DFEDC4178}"/>
              </a:ext>
            </a:extLst>
          </p:cNvPr>
          <p:cNvSpPr txBox="1"/>
          <p:nvPr/>
        </p:nvSpPr>
        <p:spPr>
          <a:xfrm>
            <a:off x="1142999" y="5627914"/>
            <a:ext cx="6585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F3152"/>
                </a:solidFill>
                <a:latin typeface="Gotham Light" pitchFamily="2" charset="77"/>
              </a:rPr>
              <a:t>VMS = vasomotor symptoms + hot flashes</a:t>
            </a:r>
          </a:p>
          <a:p>
            <a:endParaRPr lang="en-US" sz="1000" dirty="0">
              <a:solidFill>
                <a:srgbClr val="0F3152"/>
              </a:solidFill>
              <a:latin typeface="Gotham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668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B281E-BD3C-AA0E-9070-30F5BFC5F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362E2-F486-647C-B047-46E924AA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29"/>
            <a:ext cx="56932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EFB41D"/>
                </a:solidFill>
                <a:latin typeface="CALVERTMT" panose="02020500000000000000" pitchFamily="18" charset="0"/>
              </a:rPr>
              <a:t>DIETARY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51AA8-D084-C286-0FBE-BC01FF4B0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037"/>
            <a:ext cx="5878286" cy="4351338"/>
          </a:xfrm>
        </p:spPr>
        <p:txBody>
          <a:bodyPr>
            <a:noAutofit/>
          </a:bodyPr>
          <a:lstStyle/>
          <a:p>
            <a:r>
              <a:rPr lang="en-US" sz="1800" dirty="0">
                <a:latin typeface="Gotham Light" pitchFamily="2" charset="77"/>
              </a:rPr>
              <a:t>Study of 6040 women found reduced hot flashes with high fruit and Mediterranean style diet vs. high sugar, high fat </a:t>
            </a:r>
            <a:r>
              <a:rPr lang="en-US" sz="1400" dirty="0">
                <a:latin typeface="Gotham Light" pitchFamily="2" charset="77"/>
              </a:rPr>
              <a:t>(Am J </a:t>
            </a:r>
            <a:r>
              <a:rPr lang="en-US" sz="1400" dirty="0" err="1">
                <a:latin typeface="Gotham Light" pitchFamily="2" charset="77"/>
              </a:rPr>
              <a:t>ClinNutr</a:t>
            </a:r>
            <a:r>
              <a:rPr lang="en-US" sz="1400" dirty="0">
                <a:latin typeface="Gotham Light" pitchFamily="2" charset="77"/>
              </a:rPr>
              <a:t>. 2013 May;97(5):1092-9)</a:t>
            </a:r>
          </a:p>
          <a:p>
            <a:r>
              <a:rPr lang="en-US" sz="1800" dirty="0">
                <a:latin typeface="Gotham Light" pitchFamily="2" charset="77"/>
              </a:rPr>
              <a:t>META-ANALYSIS (17 TRIALS)</a:t>
            </a:r>
          </a:p>
          <a:p>
            <a:pPr lvl="1"/>
            <a:r>
              <a:rPr lang="en-US" sz="1400" dirty="0">
                <a:latin typeface="Gotham Light" pitchFamily="2" charset="77"/>
              </a:rPr>
              <a:t>Median of 54 mg soy isoflavones for 6 weeks to 12 months reduced frequency of hot flashes 20.6% and reduced hot flash severity 26.2% vs. placebo</a:t>
            </a:r>
            <a:br>
              <a:rPr lang="en-US" sz="1800" dirty="0">
                <a:latin typeface="Gotham Light" pitchFamily="2" charset="77"/>
              </a:rPr>
            </a:br>
            <a:r>
              <a:rPr lang="en-US" sz="1400" dirty="0">
                <a:latin typeface="Gotham Light" pitchFamily="2" charset="77"/>
              </a:rPr>
              <a:t>(Menopause 19(7):776-90 Jul, 2012)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C6E41-4236-3915-699F-1608A8ACFF07}"/>
              </a:ext>
            </a:extLst>
          </p:cNvPr>
          <p:cNvSpPr/>
          <p:nvPr/>
        </p:nvSpPr>
        <p:spPr>
          <a:xfrm>
            <a:off x="-382772" y="6176963"/>
            <a:ext cx="12833498" cy="819260"/>
          </a:xfrm>
          <a:prstGeom prst="rect">
            <a:avLst/>
          </a:prstGeom>
          <a:solidFill>
            <a:srgbClr val="0F31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2C3618-789F-C432-8E99-EB45B3123828}"/>
              </a:ext>
            </a:extLst>
          </p:cNvPr>
          <p:cNvSpPr/>
          <p:nvPr/>
        </p:nvSpPr>
        <p:spPr>
          <a:xfrm>
            <a:off x="7336971" y="-108857"/>
            <a:ext cx="5113755" cy="6285820"/>
          </a:xfrm>
          <a:prstGeom prst="rect">
            <a:avLst/>
          </a:prstGeom>
          <a:solidFill>
            <a:srgbClr val="276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D1FB6F-56C7-6273-03EC-A92E9375A9BF}"/>
              </a:ext>
            </a:extLst>
          </p:cNvPr>
          <p:cNvSpPr txBox="1"/>
          <p:nvPr/>
        </p:nvSpPr>
        <p:spPr>
          <a:xfrm>
            <a:off x="217714" y="6361886"/>
            <a:ext cx="52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VERTMT" panose="02020500000000000000" pitchFamily="18" charset="0"/>
              </a:rPr>
              <a:t>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271EBE-97D1-8CFA-505A-8378DF86F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507" y="6017486"/>
            <a:ext cx="1126091" cy="1126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D471A2-0A73-EB33-8B21-4719C854B4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6" r="17478" b="4428"/>
          <a:stretch>
            <a:fillRect/>
          </a:stretch>
        </p:blipFill>
        <p:spPr>
          <a:xfrm>
            <a:off x="7010397" y="497844"/>
            <a:ext cx="5440329" cy="495035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66D11E7-87EB-73E1-3259-7E23B91B206F}"/>
              </a:ext>
            </a:extLst>
          </p:cNvPr>
          <p:cNvCxnSpPr>
            <a:cxnSpLocks/>
          </p:cNvCxnSpPr>
          <p:nvPr/>
        </p:nvCxnSpPr>
        <p:spPr>
          <a:xfrm flipH="1" flipV="1">
            <a:off x="740229" y="6570059"/>
            <a:ext cx="8450154" cy="104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37745CC-8A91-AE6D-4E99-FD380CEAD36A}"/>
              </a:ext>
            </a:extLst>
          </p:cNvPr>
          <p:cNvSpPr txBox="1"/>
          <p:nvPr/>
        </p:nvSpPr>
        <p:spPr>
          <a:xfrm>
            <a:off x="9255698" y="6361886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otham Light" pitchFamily="2" charset="77"/>
              </a:rPr>
              <a:t>Credit to</a:t>
            </a:r>
          </a:p>
        </p:txBody>
      </p:sp>
    </p:spTree>
    <p:extLst>
      <p:ext uri="{BB962C8B-B14F-4D97-AF65-F5344CB8AC3E}">
        <p14:creationId xmlns:p14="http://schemas.microsoft.com/office/powerpoint/2010/main" val="370677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904</Words>
  <Application>Microsoft Macintosh PowerPoint</Application>
  <PresentationFormat>Widescreen</PresentationFormat>
  <Paragraphs>149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CALVERTMT</vt:lpstr>
      <vt:lpstr>Gotham</vt:lpstr>
      <vt:lpstr>Gotham Light</vt:lpstr>
      <vt:lpstr>Office Theme</vt:lpstr>
      <vt:lpstr>tAl</vt:lpstr>
      <vt:lpstr>BIO</vt:lpstr>
      <vt:lpstr>LEARNING OBJECTIVES</vt:lpstr>
      <vt:lpstr>PERIMENOPAUSE/MENOPAUSE</vt:lpstr>
      <vt:lpstr>PERIMENOPAUSE/MENOPAUSE</vt:lpstr>
      <vt:lpstr>DIETARY RESTRICTIONS</vt:lpstr>
      <vt:lpstr>BE AWARE OF HOT FLASH TRIGGERS</vt:lpstr>
      <vt:lpstr>DIETARY CHANGES</vt:lpstr>
      <vt:lpstr>DIETARY CHANGES</vt:lpstr>
      <vt:lpstr>HOW MUCH SOY?</vt:lpstr>
      <vt:lpstr>DIETARY CHANGES TO SUPPORT HEALTH HORMONES</vt:lpstr>
      <vt:lpstr>WEIGHT REGULATION</vt:lpstr>
      <vt:lpstr>WEIGHT GAIN AND REDISTRIBUTION OF BODY FAT</vt:lpstr>
      <vt:lpstr>WEIGHT LOSS SUGGESTIONS</vt:lpstr>
      <vt:lpstr>BOTANICALS</vt:lpstr>
      <vt:lpstr>HERBAL OPTIONS BLACK COHOSH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Raegan Dauthier</dc:creator>
  <cp:lastModifiedBy>Raegan Dauthier</cp:lastModifiedBy>
  <cp:revision>8</cp:revision>
  <dcterms:created xsi:type="dcterms:W3CDTF">2026-08-04T18:53:12Z</dcterms:created>
  <dcterms:modified xsi:type="dcterms:W3CDTF">2026-08-21T21:41:28Z</dcterms:modified>
</cp:coreProperties>
</file>