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85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3049"/>
    <a:srgbClr val="FAF8F5"/>
    <a:srgbClr val="EFB41D"/>
    <a:srgbClr val="2761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0"/>
    <p:restoredTop sz="94658"/>
  </p:normalViewPr>
  <p:slideViewPr>
    <p:cSldViewPr>
      <p:cViewPr>
        <p:scale>
          <a:sx n="105" d="100"/>
          <a:sy n="105" d="100"/>
        </p:scale>
        <p:origin x="1304" y="10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26502-E9A6-2D46-9CB0-FD10EA8A97C4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308D7-6A44-B84A-999C-8AA0810B2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2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308D7-6A44-B84A-999C-8AA0810B2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935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308D7-6A44-B84A-999C-8AA0810B22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64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308D7-6A44-B84A-999C-8AA0810B22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68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308D7-6A44-B84A-999C-8AA0810B22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53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238750" y="0"/>
            <a:ext cx="3905250" cy="5143500"/>
          </a:xfrm>
          <a:custGeom>
            <a:avLst/>
            <a:gdLst/>
            <a:ahLst/>
            <a:cxnLst/>
            <a:rect l="l" t="t" r="r" b="b"/>
            <a:pathLst>
              <a:path w="3905250" h="5143500">
                <a:moveTo>
                  <a:pt x="0" y="0"/>
                </a:moveTo>
                <a:lnTo>
                  <a:pt x="0" y="5143500"/>
                </a:lnTo>
                <a:lnTo>
                  <a:pt x="3905250" y="5143500"/>
                </a:lnTo>
                <a:lnTo>
                  <a:pt x="3905250" y="0"/>
                </a:lnTo>
                <a:lnTo>
                  <a:pt x="0" y="0"/>
                </a:lnTo>
                <a:close/>
              </a:path>
            </a:pathLst>
          </a:custGeom>
          <a:solidFill>
            <a:srgbClr val="2761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175" y="4848225"/>
            <a:ext cx="228600" cy="1238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1959" y="1543367"/>
            <a:ext cx="3350260" cy="423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EFB41D"/>
                </a:solidFill>
                <a:latin typeface="CALVERTMT" panose="02020500000000000000" pitchFamily="18" charset="0"/>
                <a:cs typeface="CALVERTMT" panose="02020500000000000000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76187"/>
                </a:solidFill>
                <a:latin typeface="Gotham Light" pitchFamily="2" charset="77"/>
                <a:cs typeface="Gotham Light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00027"/>
          </a:xfrm>
        </p:spPr>
        <p:txBody>
          <a:bodyPr lIns="0" tIns="0" rIns="0" bIns="0"/>
          <a:lstStyle>
            <a:lvl1pPr>
              <a:defRPr sz="650" b="0" i="0">
                <a:solidFill>
                  <a:schemeClr val="bg1"/>
                </a:solidFill>
                <a:latin typeface="Gotham Light" pitchFamily="2" charset="77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‹#›</a:t>
            </a:fld>
            <a:endParaRPr lang="en-US" spc="-25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2752" y="351472"/>
            <a:ext cx="8278494" cy="423193"/>
          </a:xfrm>
        </p:spPr>
        <p:txBody>
          <a:bodyPr lIns="0" tIns="0" rIns="0" bIns="0"/>
          <a:lstStyle>
            <a:lvl1pPr>
              <a:defRPr sz="2750" b="0" i="0">
                <a:solidFill>
                  <a:srgbClr val="EFB41D"/>
                </a:solidFill>
                <a:latin typeface="CALVERTMT" panose="02020500000000000000" pitchFamily="18" charset="0"/>
                <a:cs typeface="CALVERTMT" panose="02020500000000000000" pitchFamily="18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9262" y="1901951"/>
            <a:ext cx="4935855" cy="276999"/>
          </a:xfrm>
        </p:spPr>
        <p:txBody>
          <a:bodyPr lIns="0" tIns="0" rIns="0" bIns="0"/>
          <a:lstStyle>
            <a:lvl1pPr>
              <a:defRPr sz="1800" b="0" i="0">
                <a:solidFill>
                  <a:srgbClr val="276187"/>
                </a:solidFill>
                <a:latin typeface="Gotham Light" pitchFamily="2" charset="77"/>
                <a:cs typeface="Gotham Light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2752" y="351472"/>
            <a:ext cx="8278494" cy="423193"/>
          </a:xfrm>
        </p:spPr>
        <p:txBody>
          <a:bodyPr lIns="0" tIns="0" rIns="0" bIns="0"/>
          <a:lstStyle>
            <a:lvl1pPr>
              <a:defRPr sz="2750" b="0" i="0">
                <a:solidFill>
                  <a:srgbClr val="0C3049"/>
                </a:solidFill>
                <a:latin typeface="Gotham Light" pitchFamily="2" charset="77"/>
                <a:cs typeface="Gotham Light" pitchFamily="2" charset="77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C3049"/>
                </a:solidFill>
                <a:latin typeface="Gotham Light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C3049"/>
                </a:solidFill>
                <a:latin typeface="Gotham Light" pitchFamily="2" charset="77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2752" y="351472"/>
            <a:ext cx="8278494" cy="423193"/>
          </a:xfrm>
        </p:spPr>
        <p:txBody>
          <a:bodyPr lIns="0" tIns="0" rIns="0" bIns="0"/>
          <a:lstStyle>
            <a:lvl1pPr>
              <a:defRPr sz="2750" b="0" i="0">
                <a:solidFill>
                  <a:srgbClr val="EFB41D"/>
                </a:solidFill>
                <a:latin typeface="CALVERTMT" panose="02020500000000000000" pitchFamily="18" charset="0"/>
                <a:cs typeface="CALVERTMT" panose="02020500000000000000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175" y="4848225"/>
            <a:ext cx="228600" cy="1238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FDB7C-ADDA-C4A6-5EA5-AC85DECC5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247477"/>
            <a:ext cx="6858000" cy="1384995"/>
          </a:xfrm>
        </p:spPr>
        <p:txBody>
          <a:bodyPr anchor="b"/>
          <a:lstStyle>
            <a:lvl1pPr algn="ctr">
              <a:defRPr sz="4500">
                <a:solidFill>
                  <a:srgbClr val="EFB41D"/>
                </a:solidFill>
                <a:latin typeface="CALVERTMT" panose="02020500000000000000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E1841D-7915-54FE-0FD9-0AC09F032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276999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0C304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7D6D5-1DDF-6225-F439-7C33A33501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83455"/>
            <a:ext cx="2103120" cy="276999"/>
          </a:xfrm>
        </p:spPr>
        <p:txBody>
          <a:bodyPr/>
          <a:lstStyle/>
          <a:p>
            <a:fld id="{70CF1D2A-8C03-8C47-976E-5B1E6D72FA58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62B27-CD51-3D58-8685-762D53D6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8960" y="4783455"/>
            <a:ext cx="2926080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B7321-5BD4-29F3-F700-015C13BF7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4683" y="4848390"/>
            <a:ext cx="184784" cy="100027"/>
          </a:xfrm>
        </p:spPr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8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2752" y="351472"/>
            <a:ext cx="8278494" cy="423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FAF8F6"/>
                </a:solidFill>
                <a:latin typeface="Cambria"/>
                <a:cs typeface="Cambria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9262" y="1901951"/>
            <a:ext cx="49358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FAF8F5"/>
                </a:solidFill>
                <a:latin typeface="Cambria"/>
                <a:cs typeface="Cambria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solidFill>
            <a:srgbClr val="0C3049"/>
          </a:solidFill>
          <a:latin typeface="CALVERTMT" panose="02020500000000000000" pitchFamily="18" charset="0"/>
          <a:ea typeface="+mj-ea"/>
          <a:cs typeface="+mj-cs"/>
        </a:defRPr>
      </a:lvl1pPr>
    </p:titleStyle>
    <p:bodyStyle>
      <a:lvl1pPr marL="0">
        <a:defRPr>
          <a:solidFill>
            <a:srgbClr val="0C3049"/>
          </a:solidFill>
          <a:latin typeface="Gotham Light" pitchFamily="2" charset="77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doi.org/10.2478/v10036-011-0025-x" TargetMode="External"/><Relationship Id="rId4" Type="http://schemas.openxmlformats.org/officeDocument/2006/relationships/hyperlink" Target="https://doi.org/10.1249/MSS.0b013e318213fefb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249/MSS.0b013e318213fefb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doi.org/10.2478/v10036-011-0025-x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478/v10036-011-0025-x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doi.org/10.1249/MSS.0b013e318213fefb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519/JSC.0000000000003230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519/JSC.0b013e31819df407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478/v10036-011-0025-x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doi.org/10.1519/JSC.000000000000345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BE873-87CE-4AB4-1891-78838CAF0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939975"/>
            <a:ext cx="6858000" cy="692497"/>
          </a:xfrm>
        </p:spPr>
        <p:txBody>
          <a:bodyPr/>
          <a:lstStyle/>
          <a:p>
            <a:r>
              <a:rPr lang="en-US" dirty="0" err="1"/>
              <a:t>tAl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22BC29-367A-7A7A-2922-875744F327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F51818-2B9B-60DB-4F82-67278B4FAF24}"/>
              </a:ext>
            </a:extLst>
          </p:cNvPr>
          <p:cNvSpPr/>
          <p:nvPr/>
        </p:nvSpPr>
        <p:spPr>
          <a:xfrm>
            <a:off x="1" y="0"/>
            <a:ext cx="9144000" cy="2121195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D27966-B14F-BBD0-231B-71DC91FFED0B}"/>
              </a:ext>
            </a:extLst>
          </p:cNvPr>
          <p:cNvSpPr/>
          <p:nvPr/>
        </p:nvSpPr>
        <p:spPr>
          <a:xfrm>
            <a:off x="-1" y="2121195"/>
            <a:ext cx="9144000" cy="3193755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AE5F20-A03A-1AC4-46F6-0F2EF4E94A28}"/>
              </a:ext>
            </a:extLst>
          </p:cNvPr>
          <p:cNvSpPr txBox="1"/>
          <p:nvPr/>
        </p:nvSpPr>
        <p:spPr>
          <a:xfrm>
            <a:off x="1924493" y="3162739"/>
            <a:ext cx="52950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dirty="0">
                <a:solidFill>
                  <a:srgbClr val="EFB41D"/>
                </a:solidFill>
                <a:latin typeface="CALVERTMT" panose="02020500000000000000" pitchFamily="18" charset="0"/>
              </a:rPr>
              <a:t>Foundations of Strength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C3AF60-0965-0780-222D-D989F8A76251}"/>
              </a:ext>
            </a:extLst>
          </p:cNvPr>
          <p:cNvSpPr/>
          <p:nvPr/>
        </p:nvSpPr>
        <p:spPr>
          <a:xfrm>
            <a:off x="-103668" y="2057401"/>
            <a:ext cx="9353993" cy="132851"/>
          </a:xfrm>
          <a:prstGeom prst="rect">
            <a:avLst/>
          </a:prstGeom>
          <a:solidFill>
            <a:srgbClr val="EFB4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F981DB-973A-A553-AD33-2CC5795D208E}"/>
              </a:ext>
            </a:extLst>
          </p:cNvPr>
          <p:cNvSpPr/>
          <p:nvPr/>
        </p:nvSpPr>
        <p:spPr>
          <a:xfrm>
            <a:off x="3447606" y="-79745"/>
            <a:ext cx="2248786" cy="2781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9BB8B1-CD9A-2B87-5C07-4BED45AE5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688" y="98916"/>
            <a:ext cx="2548621" cy="25415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5D3FB2-B907-D489-853F-F5F2EC10B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9714" y="4333553"/>
            <a:ext cx="844568" cy="844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A1E5F8-682C-6F28-3379-5051ACC41FD0}"/>
              </a:ext>
            </a:extLst>
          </p:cNvPr>
          <p:cNvSpPr txBox="1"/>
          <p:nvPr/>
        </p:nvSpPr>
        <p:spPr>
          <a:xfrm>
            <a:off x="1219200" y="3762903"/>
            <a:ext cx="6477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lnSpc>
                <a:spcPts val="2130"/>
              </a:lnSpc>
              <a:spcBef>
                <a:spcPts val="100"/>
              </a:spcBef>
            </a:pPr>
            <a:r>
              <a:rPr lang="en-US" sz="1800" spc="65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UNDERSTANDING</a:t>
            </a:r>
            <a:r>
              <a:rPr lang="en-US" sz="1800" spc="6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 </a:t>
            </a:r>
            <a:r>
              <a:rPr lang="en-US" sz="180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THE</a:t>
            </a:r>
            <a:r>
              <a:rPr lang="en-US" sz="1800" spc="85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 </a:t>
            </a:r>
            <a:r>
              <a:rPr lang="en-US" sz="1800" spc="5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SCIENTIFIC </a:t>
            </a:r>
            <a:r>
              <a:rPr lang="en-US" sz="1800" spc="45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FRAMEWORK</a:t>
            </a:r>
            <a:r>
              <a:rPr lang="en-US" sz="1800" spc="105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 </a:t>
            </a:r>
            <a:r>
              <a:rPr lang="en-US" sz="1800" spc="8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AND</a:t>
            </a:r>
            <a:r>
              <a:rPr lang="en-US" sz="1800" spc="25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 </a:t>
            </a:r>
            <a:r>
              <a:rPr lang="en-US" sz="180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BENEFITS</a:t>
            </a:r>
            <a:r>
              <a:rPr lang="en-US" sz="1800" spc="1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 </a:t>
            </a:r>
            <a:r>
              <a:rPr lang="en-US" sz="1800" spc="7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OF</a:t>
            </a:r>
            <a:r>
              <a:rPr lang="en-US" dirty="0">
                <a:latin typeface="Gotham Light" pitchFamily="2" charset="77"/>
                <a:cs typeface="Cambria"/>
              </a:rPr>
              <a:t> </a:t>
            </a:r>
            <a:r>
              <a:rPr lang="en-US" sz="1800" spc="8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STRENGTH</a:t>
            </a:r>
            <a:r>
              <a:rPr lang="en-US" sz="1800" spc="-45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 </a:t>
            </a:r>
            <a:r>
              <a:rPr lang="en-US" sz="1800" spc="8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TRAINING</a:t>
            </a:r>
            <a:endParaRPr lang="en-US" sz="1800" dirty="0">
              <a:latin typeface="Gotham Light" pitchFamily="2" charset="77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42232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7618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371600" y="1824195"/>
            <a:ext cx="6629400" cy="158575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9905" algn="ctr">
              <a:lnSpc>
                <a:spcPct val="100899"/>
              </a:lnSpc>
              <a:spcBef>
                <a:spcPts val="65"/>
              </a:spcBef>
            </a:pPr>
            <a:r>
              <a:rPr sz="3600" spc="125" dirty="0"/>
              <a:t>WHY</a:t>
            </a:r>
            <a:r>
              <a:rPr sz="3600" spc="90" dirty="0"/>
              <a:t> </a:t>
            </a:r>
            <a:r>
              <a:rPr sz="3600" dirty="0"/>
              <a:t>IS</a:t>
            </a:r>
            <a:r>
              <a:rPr sz="3600" spc="60" dirty="0"/>
              <a:t> </a:t>
            </a:r>
            <a:r>
              <a:rPr sz="3600" spc="120" dirty="0"/>
              <a:t>STRENGTH</a:t>
            </a:r>
            <a:r>
              <a:rPr lang="en-US" sz="3600" spc="120" dirty="0"/>
              <a:t> </a:t>
            </a:r>
            <a:r>
              <a:rPr sz="3600" spc="170" dirty="0"/>
              <a:t>TRAINING</a:t>
            </a:r>
            <a:r>
              <a:rPr sz="3600" spc="20" dirty="0"/>
              <a:t> </a:t>
            </a:r>
            <a:r>
              <a:rPr sz="3600" spc="90" dirty="0"/>
              <a:t>IMPORTANT?</a:t>
            </a:r>
            <a:r>
              <a:rPr lang="en-US" sz="3600" spc="90" dirty="0"/>
              <a:t> </a:t>
            </a:r>
            <a:r>
              <a:rPr lang="en-US" sz="1550" spc="85" dirty="0">
                <a:solidFill>
                  <a:srgbClr val="FAF8F5"/>
                </a:solidFill>
                <a:latin typeface="Gotham Light" pitchFamily="2" charset="77"/>
              </a:rPr>
              <a:t>Exploring</a:t>
            </a:r>
            <a:r>
              <a:rPr lang="en-US" sz="1550" spc="55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70" dirty="0">
                <a:solidFill>
                  <a:srgbClr val="FAF8F5"/>
                </a:solidFill>
                <a:latin typeface="Gotham Light" pitchFamily="2" charset="77"/>
              </a:rPr>
              <a:t>the</a:t>
            </a:r>
            <a:r>
              <a:rPr lang="en-US" sz="1550" spc="4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dirty="0">
                <a:solidFill>
                  <a:srgbClr val="FAF8F5"/>
                </a:solidFill>
                <a:latin typeface="Gotham Light" pitchFamily="2" charset="77"/>
              </a:rPr>
              <a:t>wide</a:t>
            </a:r>
            <a:r>
              <a:rPr lang="en-US" sz="1550" spc="114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110" dirty="0">
                <a:solidFill>
                  <a:srgbClr val="FAF8F5"/>
                </a:solidFill>
                <a:latin typeface="Gotham Light" pitchFamily="2" charset="77"/>
              </a:rPr>
              <a:t>reaching</a:t>
            </a:r>
            <a:r>
              <a:rPr lang="en-US" sz="1550" spc="14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dirty="0">
                <a:solidFill>
                  <a:srgbClr val="FAF8F5"/>
                </a:solidFill>
                <a:latin typeface="Gotham Light" pitchFamily="2" charset="77"/>
              </a:rPr>
              <a:t>benefits</a:t>
            </a:r>
            <a:r>
              <a:rPr lang="en-US" sz="1550" spc="3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105" dirty="0">
                <a:solidFill>
                  <a:srgbClr val="FAF8F5"/>
                </a:solidFill>
                <a:latin typeface="Gotham Light" pitchFamily="2" charset="77"/>
              </a:rPr>
              <a:t>of</a:t>
            </a:r>
            <a:r>
              <a:rPr lang="en-US" sz="1550" spc="8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45" dirty="0">
                <a:solidFill>
                  <a:srgbClr val="FAF8F5"/>
                </a:solidFill>
                <a:latin typeface="Gotham Light" pitchFamily="2" charset="77"/>
              </a:rPr>
              <a:t>resistance </a:t>
            </a:r>
            <a:r>
              <a:rPr lang="en-US" sz="1550" spc="90" dirty="0">
                <a:solidFill>
                  <a:srgbClr val="FAF8F5"/>
                </a:solidFill>
                <a:latin typeface="Gotham Light" pitchFamily="2" charset="77"/>
              </a:rPr>
              <a:t>training</a:t>
            </a:r>
            <a:endParaRPr lang="en-US" sz="1550" dirty="0">
              <a:latin typeface="Gotham Light" pitchFamily="2" charset="77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5D82EFFB-0F94-9F71-A501-DFAD0D5C81C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76D3F5-9D4D-A9FF-4F0F-6B78531861A0}"/>
              </a:ext>
            </a:extLst>
          </p:cNvPr>
          <p:cNvSpPr/>
          <p:nvPr/>
        </p:nvSpPr>
        <p:spPr>
          <a:xfrm>
            <a:off x="-171079" y="4551064"/>
            <a:ext cx="93150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016C7F-A867-79C0-65F0-D0F861C77783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3334BA-6DEC-51E1-7A73-5BBE36B99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B42E167-314B-2EB2-0693-6ECEB02EB48A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91812E2-20A7-1EE2-89A0-59EF72424178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 descr="A picture containing person, indoor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2352675"/>
            <a:ext cx="2905125" cy="15811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00" y="476250"/>
            <a:ext cx="2905125" cy="1581150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32752" y="351472"/>
            <a:ext cx="8278494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5"/>
              </a:spcBef>
            </a:pPr>
            <a:r>
              <a:rPr sz="3600" spc="-20" dirty="0"/>
              <a:t>BENEFITS</a:t>
            </a:r>
            <a:endParaRPr sz="3600" dirty="0"/>
          </a:p>
        </p:txBody>
      </p:sp>
      <p:sp>
        <p:nvSpPr>
          <p:cNvPr id="8" name="object 8"/>
          <p:cNvSpPr txBox="1"/>
          <p:nvPr/>
        </p:nvSpPr>
        <p:spPr>
          <a:xfrm>
            <a:off x="8800083" y="4848390"/>
            <a:ext cx="121285" cy="1289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5" dirty="0">
                <a:solidFill>
                  <a:srgbClr val="5B5351"/>
                </a:solidFill>
                <a:latin typeface="Tahoma"/>
                <a:cs typeface="Tahoma"/>
              </a:rPr>
              <a:t>17</a:t>
            </a:r>
            <a:endParaRPr sz="6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7200" y="895350"/>
            <a:ext cx="4753610" cy="290015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550" b="1" spc="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BIOMARKER</a:t>
            </a:r>
            <a:r>
              <a:rPr sz="1550" b="1" spc="1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IMPROVEMENTS</a:t>
            </a:r>
            <a:r>
              <a:rPr sz="1550" b="1" spc="9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WITH</a:t>
            </a:r>
            <a:r>
              <a:rPr sz="1550" b="1" spc="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8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STRENGTH</a:t>
            </a:r>
            <a:endParaRPr sz="1550" b="1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193675" algn="l"/>
              </a:tabLst>
            </a:pP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Body</a:t>
            </a:r>
            <a:r>
              <a:rPr sz="1550" spc="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composition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(lean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mass)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193675" algn="l"/>
              </a:tabLst>
            </a:pP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Blood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glucose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levels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193675" algn="l"/>
              </a:tabLst>
            </a:pPr>
            <a:r>
              <a:rPr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Insulin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sensitivity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193675" algn="l"/>
              </a:tabLst>
            </a:pPr>
            <a:r>
              <a:rPr sz="1550" spc="-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Blood</a:t>
            </a:r>
            <a:r>
              <a:rPr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9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pressure</a:t>
            </a:r>
            <a:r>
              <a:rPr sz="1550" spc="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in </a:t>
            </a:r>
            <a:r>
              <a:rPr sz="1550" spc="-8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persons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with</a:t>
            </a:r>
            <a:r>
              <a:rPr sz="1550" spc="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prehypertension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or</a:t>
            </a:r>
            <a:r>
              <a:rPr sz="155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8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stage</a:t>
            </a:r>
            <a:r>
              <a:rPr sz="1550" spc="-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39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1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5580">
              <a:lnSpc>
                <a:spcPct val="100000"/>
              </a:lnSpc>
              <a:spcBef>
                <a:spcPts val="95"/>
              </a:spcBef>
            </a:pP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hypertension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193675" algn="l"/>
              </a:tabLst>
            </a:pPr>
            <a:r>
              <a:rPr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Effective</a:t>
            </a:r>
            <a:r>
              <a:rPr sz="1550" spc="-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to</a:t>
            </a:r>
            <a:r>
              <a:rPr sz="1550" spc="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prevent</a:t>
            </a:r>
            <a:r>
              <a:rPr sz="1550" spc="-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sz="1550" spc="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treat</a:t>
            </a:r>
            <a:r>
              <a:rPr sz="155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metabolic</a:t>
            </a: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syndrome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7247" y="3985305"/>
            <a:ext cx="7718425" cy="5295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Garber,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40" dirty="0">
                <a:solidFill>
                  <a:srgbClr val="276187"/>
                </a:solidFill>
                <a:latin typeface="Tahoma"/>
                <a:cs typeface="Tahoma"/>
              </a:rPr>
              <a:t>E.,</a:t>
            </a:r>
            <a:r>
              <a:rPr sz="650" spc="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Blissmer,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B.,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Deschenes,</a:t>
            </a:r>
            <a:r>
              <a:rPr sz="650" spc="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R.,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Frankl</a:t>
            </a:r>
            <a:r>
              <a:rPr sz="650" spc="-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in,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B.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A.,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Lamonte,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-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Lee,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70" dirty="0">
                <a:solidFill>
                  <a:srgbClr val="276187"/>
                </a:solidFill>
                <a:latin typeface="Tahoma"/>
                <a:cs typeface="Tahoma"/>
              </a:rPr>
              <a:t>I.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Nieman,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C.,</a:t>
            </a:r>
            <a:r>
              <a:rPr sz="650" spc="-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Swain,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P.,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American College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Sports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Medicine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(2011).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American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College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Sports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Medicine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position</a:t>
            </a:r>
            <a:r>
              <a:rPr sz="650" spc="-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stand.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Quantity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quality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exercise</a:t>
            </a:r>
            <a:r>
              <a:rPr sz="650" spc="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for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developing</a:t>
            </a:r>
            <a:r>
              <a:rPr sz="650" spc="-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-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maintaining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cardiorespiratory,</a:t>
            </a:r>
            <a:r>
              <a:rPr sz="650" spc="-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muscu</a:t>
            </a:r>
            <a:r>
              <a:rPr sz="650" spc="-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loskeletal,</a:t>
            </a:r>
            <a:r>
              <a:rPr sz="650" spc="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neuromoto</a:t>
            </a:r>
            <a:r>
              <a:rPr sz="650" spc="-1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r</a:t>
            </a:r>
            <a:r>
              <a:rPr sz="650" spc="-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fitness</a:t>
            </a:r>
            <a:r>
              <a:rPr sz="650" spc="-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in</a:t>
            </a:r>
            <a:r>
              <a:rPr sz="650" spc="-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apparently</a:t>
            </a:r>
            <a:r>
              <a:rPr sz="650" spc="-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healthy</a:t>
            </a:r>
            <a:r>
              <a:rPr sz="650" spc="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adults: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guidance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for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prescribing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exercise.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Medicine</a:t>
            </a:r>
            <a:r>
              <a:rPr sz="650" spc="1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3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science</a:t>
            </a:r>
            <a:r>
              <a:rPr sz="650" spc="1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in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sports</a:t>
            </a:r>
            <a:r>
              <a:rPr sz="650" spc="3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3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exercise,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43(7),</a:t>
            </a:r>
            <a:r>
              <a:rPr sz="650" spc="3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1334–1359.</a:t>
            </a:r>
            <a:r>
              <a:rPr sz="650" spc="2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https://doi.org/10.1249/MSS.0b013e318213fefb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Fisher,</a:t>
            </a:r>
            <a:r>
              <a:rPr sz="650" spc="25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Steele,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25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Bruce-Low,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S.,</a:t>
            </a:r>
            <a:r>
              <a:rPr sz="650" spc="25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&amp;amp;</a:t>
            </a:r>
            <a:r>
              <a:rPr sz="650" spc="2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Smith,</a:t>
            </a:r>
            <a:r>
              <a:rPr sz="650" spc="25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(2011).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Evidence-based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resistance</a:t>
            </a:r>
            <a:r>
              <a:rPr sz="650" spc="1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training</a:t>
            </a:r>
            <a:r>
              <a:rPr sz="650" spc="1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recommendations.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Medicina</a:t>
            </a:r>
            <a:r>
              <a:rPr sz="650" spc="1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Sportiva,</a:t>
            </a:r>
            <a:r>
              <a:rPr sz="650" spc="25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15(3),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147–162.</a:t>
            </a:r>
            <a:r>
              <a:rPr sz="650" spc="2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https://doi.org/10.2478/v10036-011-0025-x</a:t>
            </a:r>
            <a:r>
              <a:rPr sz="650" spc="1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50" dirty="0">
                <a:solidFill>
                  <a:srgbClr val="276187"/>
                </a:solidFill>
                <a:latin typeface="Tahoma"/>
                <a:cs typeface="Tahoma"/>
              </a:rPr>
              <a:t>.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D7FF34D2-A0DF-7FD7-143F-B24334FC1363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6AF45D-A165-6D96-BCF0-40678003603E}"/>
              </a:ext>
            </a:extLst>
          </p:cNvPr>
          <p:cNvSpPr/>
          <p:nvPr/>
        </p:nvSpPr>
        <p:spPr>
          <a:xfrm>
            <a:off x="-171079" y="4551064"/>
            <a:ext cx="93150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3FF39B-0B3A-9136-BF7D-72BB3136330C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C00B02-434A-F7EF-82A5-BC95CECB97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AFC1742-5488-6F7B-85DC-6946064498B7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D3557D6-F5E0-D3E3-2B5A-C308D3C665D4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 descr="A picture containing person, person, lady, posing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53200" y="0"/>
            <a:ext cx="2590800" cy="514349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49909" y="3415477"/>
            <a:ext cx="5695950" cy="6350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Garber,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40" dirty="0">
                <a:solidFill>
                  <a:srgbClr val="276187"/>
                </a:solidFill>
                <a:latin typeface="Tahoma"/>
                <a:cs typeface="Tahoma"/>
              </a:rPr>
              <a:t>E.,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Blissmer,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B.,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Deschenes,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0" dirty="0">
                <a:solidFill>
                  <a:srgbClr val="276187"/>
                </a:solidFill>
                <a:latin typeface="Tahoma"/>
                <a:cs typeface="Tahoma"/>
              </a:rPr>
              <a:t>R.,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Franklin,</a:t>
            </a:r>
            <a:r>
              <a:rPr sz="650" spc="-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B.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A.,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Lamonte,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Lee,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70" dirty="0">
                <a:solidFill>
                  <a:srgbClr val="276187"/>
                </a:solidFill>
                <a:latin typeface="Tahoma"/>
                <a:cs typeface="Tahoma"/>
              </a:rPr>
              <a:t>I.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M.,</a:t>
            </a:r>
            <a:r>
              <a:rPr sz="650" spc="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Nieman,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C.,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Swain,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P.,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American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College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Sports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Medicine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(2011).</a:t>
            </a:r>
            <a:r>
              <a:rPr sz="650" spc="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American</a:t>
            </a:r>
            <a:r>
              <a:rPr sz="650" spc="6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Co</a:t>
            </a:r>
            <a:r>
              <a:rPr sz="650" spc="-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llege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Sports</a:t>
            </a:r>
            <a:r>
              <a:rPr sz="650" spc="2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Medicine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position</a:t>
            </a:r>
            <a:r>
              <a:rPr sz="650" spc="1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stand.</a:t>
            </a:r>
            <a:r>
              <a:rPr sz="650" spc="1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Quantity</a:t>
            </a:r>
            <a:r>
              <a:rPr sz="650" spc="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1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quality</a:t>
            </a:r>
            <a:r>
              <a:rPr sz="650" spc="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exercise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for</a:t>
            </a:r>
            <a:r>
              <a:rPr sz="650" spc="16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developing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maintainin</a:t>
            </a:r>
            <a:r>
              <a:rPr sz="650" spc="-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50" dirty="0">
                <a:solidFill>
                  <a:srgbClr val="276187"/>
                </a:solidFill>
                <a:latin typeface="Tahoma"/>
                <a:cs typeface="Tahoma"/>
              </a:rPr>
              <a:t>g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cardiorespiratory,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musculoskeletal,</a:t>
            </a:r>
            <a:r>
              <a:rPr sz="650" spc="1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neuromotor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fitness</a:t>
            </a:r>
            <a:r>
              <a:rPr sz="650" spc="6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in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apparently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healthy</a:t>
            </a:r>
            <a:r>
              <a:rPr sz="650" spc="2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adults:</a:t>
            </a:r>
            <a:r>
              <a:rPr sz="650" spc="1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guidance</a:t>
            </a:r>
            <a:r>
              <a:rPr sz="650" spc="2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for</a:t>
            </a:r>
            <a:r>
              <a:rPr sz="650" spc="1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prescribing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exercise.</a:t>
            </a:r>
            <a:r>
              <a:rPr sz="650" spc="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Medicine</a:t>
            </a:r>
            <a:r>
              <a:rPr sz="650" spc="2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1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science</a:t>
            </a:r>
            <a:r>
              <a:rPr sz="650" spc="2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in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sports</a:t>
            </a:r>
            <a:r>
              <a:rPr sz="650" spc="3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2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exercise,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43(7),</a:t>
            </a:r>
            <a:r>
              <a:rPr sz="650" spc="2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1334–1359.</a:t>
            </a:r>
            <a:r>
              <a:rPr sz="650" spc="2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000000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sz="650" spc="-50" dirty="0">
                <a:solidFill>
                  <a:srgbClr val="000000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650" dirty="0">
                <a:solidFill>
                  <a:srgbClr val="000000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doi.o</a:t>
            </a:r>
            <a:r>
              <a:rPr sz="650" spc="-50" dirty="0">
                <a:solidFill>
                  <a:srgbClr val="000000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rg/10.1249/MSS.0b013e318213fefb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Fisher,</a:t>
            </a:r>
            <a:r>
              <a:rPr sz="650" spc="1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Steele,</a:t>
            </a:r>
            <a:r>
              <a:rPr sz="650" spc="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1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Bruce-Low,</a:t>
            </a:r>
            <a:r>
              <a:rPr sz="650" spc="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S.,</a:t>
            </a:r>
            <a:r>
              <a:rPr sz="650" spc="1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&amp;amp;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Smith,</a:t>
            </a:r>
            <a:r>
              <a:rPr sz="650" spc="1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(2011).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Evidence-based</a:t>
            </a:r>
            <a:r>
              <a:rPr sz="650" spc="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resistance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training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recommendations.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Medicina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Sportiva,</a:t>
            </a:r>
            <a:r>
              <a:rPr sz="650" spc="1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15(3),</a:t>
            </a:r>
            <a:r>
              <a:rPr sz="650" spc="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147–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9909" y="4027779"/>
            <a:ext cx="2042160" cy="1147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162.</a:t>
            </a:r>
            <a:r>
              <a:rPr sz="650" spc="250" dirty="0">
                <a:solidFill>
                  <a:srgbClr val="276187"/>
                </a:solidFill>
                <a:latin typeface="Tahoma"/>
                <a:cs typeface="Tahoma"/>
              </a:rPr>
              <a:t> 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https://doi.org/10.2478/v10036-011-0025-x</a:t>
            </a:r>
            <a:r>
              <a:rPr sz="650" spc="200" dirty="0">
                <a:solidFill>
                  <a:srgbClr val="276187"/>
                </a:solidFill>
                <a:latin typeface="Tahoma"/>
                <a:cs typeface="Tahoma"/>
              </a:rPr>
              <a:t>  </a:t>
            </a:r>
            <a:r>
              <a:rPr sz="650" spc="-50" dirty="0">
                <a:solidFill>
                  <a:srgbClr val="276187"/>
                </a:solidFill>
                <a:latin typeface="Tahoma"/>
                <a:cs typeface="Tahoma"/>
              </a:rPr>
              <a:t>.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32752" y="351472"/>
            <a:ext cx="8278494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600" spc="-20" dirty="0"/>
              <a:t>BENEFITS</a:t>
            </a:r>
            <a:endParaRPr sz="3600" dirty="0"/>
          </a:p>
        </p:txBody>
      </p:sp>
      <p:sp>
        <p:nvSpPr>
          <p:cNvPr id="6" name="object 6"/>
          <p:cNvSpPr txBox="1"/>
          <p:nvPr/>
        </p:nvSpPr>
        <p:spPr>
          <a:xfrm>
            <a:off x="549909" y="1002918"/>
            <a:ext cx="4873625" cy="226933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550" b="1" spc="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BONE</a:t>
            </a:r>
            <a:r>
              <a:rPr sz="1550" b="1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IMPROVEMENTS</a:t>
            </a:r>
            <a:r>
              <a:rPr sz="1550" b="1" spc="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8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WITH</a:t>
            </a:r>
            <a:r>
              <a:rPr sz="1550" b="1" spc="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7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STRENGTH</a:t>
            </a:r>
            <a:endParaRPr lang="en-US" sz="1550" b="1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193675" algn="l"/>
              </a:tabLst>
            </a:pPr>
            <a:r>
              <a:rPr sz="1550" spc="-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Effectively</a:t>
            </a:r>
            <a:r>
              <a:rPr sz="1550" spc="-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7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increases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bone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mass</a:t>
            </a:r>
            <a:r>
              <a:rPr sz="1550" spc="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strength</a:t>
            </a:r>
            <a:endParaRPr lang="en-US"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572770" lvl="1" indent="-285750">
              <a:lnSpc>
                <a:spcPct val="100000"/>
              </a:lnSpc>
              <a:spcBef>
                <a:spcPts val="695"/>
              </a:spcBef>
              <a:buFont typeface="Courier New" panose="02070309020205020404" pitchFamily="49" charset="0"/>
              <a:buChar char="o"/>
              <a:tabLst>
                <a:tab pos="467995" algn="l"/>
              </a:tabLst>
            </a:pPr>
            <a:r>
              <a:rPr lang="en-US" sz="1550" spc="-6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Bone</a:t>
            </a:r>
            <a:r>
              <a:rPr lang="en-US" sz="1550" spc="-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lang="en-US" sz="1550" spc="-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mineral</a:t>
            </a:r>
            <a:r>
              <a:rPr lang="en-US" sz="1550" spc="-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lang="en-US" sz="1550" spc="-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density</a:t>
            </a:r>
            <a:r>
              <a:rPr lang="en-US"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lang="en-US"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lang="en-US"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content</a:t>
            </a:r>
            <a:endParaRPr lang="en-US"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040" marR="5080" indent="-180975">
              <a:lnSpc>
                <a:spcPct val="105000"/>
              </a:lnSpc>
              <a:spcBef>
                <a:spcPts val="525"/>
              </a:spcBef>
              <a:buFont typeface="Arial"/>
              <a:buChar char="•"/>
              <a:tabLst>
                <a:tab pos="195580" algn="l"/>
              </a:tabLst>
            </a:pP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Prevent, </a:t>
            </a:r>
            <a:r>
              <a:rPr sz="1550" spc="-8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slow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or</a:t>
            </a:r>
            <a:r>
              <a:rPr sz="1550" spc="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9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even</a:t>
            </a:r>
            <a:r>
              <a:rPr sz="1550" spc="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9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reverse</a:t>
            </a:r>
            <a:r>
              <a:rPr sz="1550" spc="-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bone</a:t>
            </a:r>
            <a:r>
              <a:rPr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mass</a:t>
            </a:r>
            <a:r>
              <a:rPr sz="155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8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loss</a:t>
            </a:r>
            <a:r>
              <a:rPr sz="1550" spc="-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in</a:t>
            </a:r>
            <a:r>
              <a:rPr sz="1550" spc="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people</a:t>
            </a:r>
            <a:r>
              <a:rPr sz="1550" spc="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with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osteoporosis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193675" algn="l"/>
              </a:tabLst>
            </a:pPr>
            <a:r>
              <a:rPr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Reduce</a:t>
            </a:r>
            <a:r>
              <a:rPr sz="155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the</a:t>
            </a:r>
            <a:r>
              <a:rPr sz="155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6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chance</a:t>
            </a:r>
            <a:r>
              <a:rPr sz="1550" spc="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of</a:t>
            </a:r>
            <a:r>
              <a:rPr sz="155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6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developing</a:t>
            </a:r>
            <a:r>
              <a:rPr sz="155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osteoarthritis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193675" algn="l"/>
              </a:tabLst>
            </a:pPr>
            <a:r>
              <a:rPr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Reduce</a:t>
            </a:r>
            <a:r>
              <a:rPr sz="155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pain</a:t>
            </a:r>
            <a:r>
              <a:rPr sz="1550" spc="-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sz="155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disability 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for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8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persons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with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osteoarthritis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D4DAA2D2-563B-3867-6EC8-55DA3350FD16}"/>
              </a:ext>
            </a:extLst>
          </p:cNvPr>
          <p:cNvSpPr txBox="1"/>
          <p:nvPr/>
        </p:nvSpPr>
        <p:spPr>
          <a:xfrm>
            <a:off x="8800083" y="4848390"/>
            <a:ext cx="121285" cy="1289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5" dirty="0">
                <a:solidFill>
                  <a:srgbClr val="5B5351"/>
                </a:solidFill>
                <a:latin typeface="Tahoma"/>
                <a:cs typeface="Tahoma"/>
              </a:rPr>
              <a:t>17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EF488693-06EE-CCC0-5D97-ADF7D1D00E88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F69FBB-3CF1-335A-7BD0-B82A29956AD6}"/>
              </a:ext>
            </a:extLst>
          </p:cNvPr>
          <p:cNvSpPr/>
          <p:nvPr/>
        </p:nvSpPr>
        <p:spPr>
          <a:xfrm>
            <a:off x="-171079" y="4551064"/>
            <a:ext cx="93150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8DC52F-187C-CF4F-0C48-37A799A65DDE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9FB0C1-DAAA-AF58-0C4B-2C48C070DA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5484B5-1BB1-B07A-0C53-15E45B080448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9E9BEF2-973C-F517-6CD6-CF3B51FA9178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1999" y="30055"/>
            <a:ext cx="4048125" cy="3429000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32752" y="351472"/>
            <a:ext cx="8278494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5"/>
              </a:spcBef>
            </a:pPr>
            <a:r>
              <a:rPr sz="3600" spc="-20" dirty="0"/>
              <a:t>BENEFITS</a:t>
            </a:r>
            <a:endParaRPr sz="3600" dirty="0"/>
          </a:p>
        </p:txBody>
      </p:sp>
      <p:sp>
        <p:nvSpPr>
          <p:cNvPr id="7" name="object 7"/>
          <p:cNvSpPr txBox="1"/>
          <p:nvPr/>
        </p:nvSpPr>
        <p:spPr>
          <a:xfrm>
            <a:off x="318134" y="4192436"/>
            <a:ext cx="7831455" cy="1147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2.</a:t>
            </a:r>
            <a:r>
              <a:rPr sz="650" spc="345" dirty="0">
                <a:solidFill>
                  <a:srgbClr val="276187"/>
                </a:solidFill>
                <a:latin typeface="Tahoma"/>
                <a:cs typeface="Tahoma"/>
              </a:rPr>
              <a:t>  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Fisher,</a:t>
            </a:r>
            <a:r>
              <a:rPr sz="650" spc="2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Steele,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2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Bruce-Low,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S.,</a:t>
            </a:r>
            <a:r>
              <a:rPr sz="650" spc="2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&amp;amp;</a:t>
            </a:r>
            <a:r>
              <a:rPr sz="650" spc="1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Smith,</a:t>
            </a:r>
            <a:r>
              <a:rPr sz="650" spc="1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(2011).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Evidence-based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resistance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training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recommendations.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Medicina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Sportiva,</a:t>
            </a:r>
            <a:r>
              <a:rPr sz="650" spc="1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15(3),</a:t>
            </a:r>
            <a:r>
              <a:rPr sz="650" spc="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147–162.</a:t>
            </a:r>
            <a:r>
              <a:rPr sz="650" spc="1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000000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</a:t>
            </a:r>
            <a:r>
              <a:rPr sz="650" spc="-90" dirty="0">
                <a:solidFill>
                  <a:srgbClr val="000000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i.org/10.2478/v10036-011-0025-x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50" dirty="0">
                <a:solidFill>
                  <a:srgbClr val="276187"/>
                </a:solidFill>
                <a:latin typeface="Tahoma"/>
                <a:cs typeface="Tahoma"/>
              </a:rPr>
              <a:t>.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3397" y="993711"/>
            <a:ext cx="3681095" cy="171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MENTAL</a:t>
            </a:r>
            <a:r>
              <a:rPr sz="1800" b="1" spc="1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800" b="1" spc="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HEALTH</a:t>
            </a:r>
            <a:r>
              <a:rPr sz="1800" b="1" spc="8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800" b="1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IMPROVEMENTS</a:t>
            </a:r>
            <a:endParaRPr sz="1800" b="1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marR="198120" indent="-180975">
              <a:lnSpc>
                <a:spcPts val="1960"/>
              </a:lnSpc>
              <a:spcBef>
                <a:spcPts val="25"/>
              </a:spcBef>
              <a:buClr>
                <a:srgbClr val="5B5351"/>
              </a:buClr>
              <a:buFont typeface="Arial"/>
              <a:buChar char="•"/>
              <a:tabLst>
                <a:tab pos="195580" algn="l"/>
              </a:tabLst>
            </a:pP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May</a:t>
            </a: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prevent</a:t>
            </a:r>
            <a:r>
              <a:rPr sz="155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improve</a:t>
            </a:r>
            <a:r>
              <a:rPr sz="1550" spc="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8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depression</a:t>
            </a:r>
            <a:r>
              <a:rPr sz="1550" spc="-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 	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anxiety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10"/>
              </a:spcBef>
              <a:buClr>
                <a:srgbClr val="5B5351"/>
              </a:buClr>
              <a:buFont typeface="Arial"/>
              <a:buChar char="•"/>
              <a:tabLst>
                <a:tab pos="193675" algn="l"/>
              </a:tabLst>
            </a:pPr>
            <a:r>
              <a:rPr sz="1550" spc="-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Increase</a:t>
            </a:r>
            <a:r>
              <a:rPr sz="1550" spc="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9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"energy"</a:t>
            </a:r>
            <a:r>
              <a:rPr sz="1550" spc="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levels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15"/>
              </a:spcBef>
              <a:buClr>
                <a:srgbClr val="5B5351"/>
              </a:buClr>
              <a:buFont typeface="Arial"/>
              <a:buChar char="•"/>
              <a:tabLst>
                <a:tab pos="193675" algn="l"/>
              </a:tabLst>
            </a:pPr>
            <a:r>
              <a:rPr sz="1550" spc="-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Decrease</a:t>
            </a:r>
            <a:r>
              <a:rPr sz="1550" spc="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fatigue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8134" y="3790950"/>
            <a:ext cx="8006715" cy="3276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95580" marR="5080" indent="-182880">
              <a:lnSpc>
                <a:spcPct val="110700"/>
              </a:lnSpc>
              <a:spcBef>
                <a:spcPts val="40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1.</a:t>
            </a:r>
            <a:r>
              <a:rPr sz="650" spc="380" dirty="0">
                <a:solidFill>
                  <a:srgbClr val="276187"/>
                </a:solidFill>
                <a:latin typeface="Tahoma"/>
                <a:cs typeface="Tahoma"/>
              </a:rPr>
              <a:t> 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Garber,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E.,</a:t>
            </a:r>
            <a:r>
              <a:rPr sz="650" spc="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Blissmer,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B.,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Deschenes,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R.,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Frankl</a:t>
            </a:r>
            <a:r>
              <a:rPr sz="650" spc="-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in,</a:t>
            </a:r>
            <a:r>
              <a:rPr sz="650" spc="-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B.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A.,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Lamonte,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-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Lee,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70" dirty="0">
                <a:solidFill>
                  <a:srgbClr val="276187"/>
                </a:solidFill>
                <a:latin typeface="Tahoma"/>
                <a:cs typeface="Tahoma"/>
              </a:rPr>
              <a:t>I.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Nieman,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</a:t>
            </a:r>
            <a:r>
              <a:rPr sz="650" spc="-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55" dirty="0">
                <a:solidFill>
                  <a:srgbClr val="276187"/>
                </a:solidFill>
                <a:latin typeface="Tahoma"/>
                <a:cs typeface="Tahoma"/>
              </a:rPr>
              <a:t>,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Swain,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P.,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American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Co</a:t>
            </a:r>
            <a:r>
              <a:rPr sz="650" spc="-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llege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Sports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Medicine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(2011).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American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Coll</a:t>
            </a:r>
            <a:r>
              <a:rPr sz="650" spc="-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ege</a:t>
            </a:r>
            <a:r>
              <a:rPr sz="650" spc="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6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Sports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Medicine</a:t>
            </a:r>
            <a:r>
              <a:rPr sz="650" spc="5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position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stand.</a:t>
            </a:r>
            <a:r>
              <a:rPr sz="650" spc="1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Quantity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1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quality</a:t>
            </a:r>
            <a:r>
              <a:rPr sz="650" spc="2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1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exercise</a:t>
            </a:r>
            <a:r>
              <a:rPr sz="650" spc="1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for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developing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maintaining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cardiorespiratory,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musculoskeletal,</a:t>
            </a:r>
            <a:r>
              <a:rPr sz="650" spc="1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2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neuromotor</a:t>
            </a:r>
            <a:r>
              <a:rPr sz="650" spc="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fitness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in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apparently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healthy</a:t>
            </a:r>
            <a:r>
              <a:rPr sz="650" spc="2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adults:</a:t>
            </a:r>
            <a:r>
              <a:rPr sz="650" spc="1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guidance</a:t>
            </a:r>
            <a:r>
              <a:rPr sz="650" spc="2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for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prescribing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exercise.</a:t>
            </a:r>
            <a:r>
              <a:rPr sz="650" spc="5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Medicine</a:t>
            </a:r>
            <a:r>
              <a:rPr sz="650" spc="1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2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science</a:t>
            </a:r>
            <a:r>
              <a:rPr sz="650" spc="1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in</a:t>
            </a:r>
            <a:r>
              <a:rPr sz="650" spc="2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sports</a:t>
            </a:r>
            <a:r>
              <a:rPr sz="650" spc="1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2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exercise,</a:t>
            </a:r>
            <a:r>
              <a:rPr sz="650" spc="2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43(7),</a:t>
            </a:r>
            <a:r>
              <a:rPr sz="650" spc="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1334–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1359.</a:t>
            </a:r>
            <a:r>
              <a:rPr sz="650" spc="2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https://doi.org/10.1249/MSS.0b013e318213fefb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C895B42D-38F7-6B2A-71EF-F57AECC55738}"/>
              </a:ext>
            </a:extLst>
          </p:cNvPr>
          <p:cNvSpPr txBox="1"/>
          <p:nvPr/>
        </p:nvSpPr>
        <p:spPr>
          <a:xfrm>
            <a:off x="8800083" y="4848390"/>
            <a:ext cx="121285" cy="1289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5" dirty="0">
                <a:solidFill>
                  <a:srgbClr val="5B5351"/>
                </a:solidFill>
                <a:latin typeface="Tahoma"/>
                <a:cs typeface="Tahoma"/>
              </a:rPr>
              <a:t>17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513D93E7-6DC6-928D-5DCC-3E2304B752E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0CF284-7B75-27C1-9886-AF1E322B447D}"/>
              </a:ext>
            </a:extLst>
          </p:cNvPr>
          <p:cNvSpPr/>
          <p:nvPr/>
        </p:nvSpPr>
        <p:spPr>
          <a:xfrm>
            <a:off x="-171079" y="4551064"/>
            <a:ext cx="94674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660DF3-567B-5E61-24AA-FFD95EC118AE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13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642091A-E469-6624-6AF2-8336458FC8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0D01C27-86C2-BF8C-13DB-5DBFA0B9EF04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C1BF3F3-FD04-94EC-2498-657C5C3D8133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C3049"/>
          </a:solidFill>
        </p:spPr>
        <p:txBody>
          <a:bodyPr wrap="square" lIns="0" tIns="0" rIns="0" bIns="0" rtlCol="0"/>
          <a:lstStyle/>
          <a:p>
            <a:endParaRPr>
              <a:solidFill>
                <a:srgbClr val="0C3049"/>
              </a:solidFill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70534" y="1711144"/>
            <a:ext cx="5319395" cy="143885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3600" spc="105" dirty="0"/>
              <a:t>MOVEMENT</a:t>
            </a:r>
            <a:r>
              <a:rPr sz="3600" spc="25" dirty="0"/>
              <a:t> </a:t>
            </a:r>
            <a:r>
              <a:rPr sz="3600" spc="180" dirty="0"/>
              <a:t>ACTIVITY</a:t>
            </a:r>
            <a:r>
              <a:rPr sz="3600" spc="40" dirty="0"/>
              <a:t> </a:t>
            </a:r>
            <a:r>
              <a:rPr sz="3600" spc="-450" dirty="0"/>
              <a:t>#2</a:t>
            </a:r>
            <a:endParaRPr sz="3600" dirty="0"/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lang="en-US" sz="1550" spc="75" dirty="0">
                <a:solidFill>
                  <a:schemeClr val="bg1"/>
                </a:solidFill>
                <a:latin typeface="Gotham Light" pitchFamily="2" charset="77"/>
              </a:rPr>
              <a:t>Tri</a:t>
            </a:r>
            <a:r>
              <a:rPr lang="en-US" sz="1550" spc="30" dirty="0">
                <a:solidFill>
                  <a:schemeClr val="bg1"/>
                </a:solidFill>
                <a:latin typeface="Gotham Light" pitchFamily="2" charset="77"/>
              </a:rPr>
              <a:t> </a:t>
            </a:r>
            <a:r>
              <a:rPr lang="en-US" sz="1550" spc="95" dirty="0">
                <a:solidFill>
                  <a:schemeClr val="bg1"/>
                </a:solidFill>
                <a:latin typeface="Gotham Light" pitchFamily="2" charset="77"/>
              </a:rPr>
              <a:t>planar</a:t>
            </a:r>
            <a:r>
              <a:rPr lang="en-US" sz="1550" spc="20" dirty="0">
                <a:solidFill>
                  <a:schemeClr val="bg1"/>
                </a:solidFill>
                <a:latin typeface="Gotham Light" pitchFamily="2" charset="77"/>
              </a:rPr>
              <a:t> </a:t>
            </a:r>
            <a:r>
              <a:rPr lang="en-US" sz="1550" spc="60" dirty="0">
                <a:solidFill>
                  <a:schemeClr val="bg1"/>
                </a:solidFill>
                <a:latin typeface="Gotham Light" pitchFamily="2" charset="77"/>
              </a:rPr>
              <a:t>movement</a:t>
            </a:r>
            <a:endParaRPr lang="en-US" sz="1550" dirty="0">
              <a:solidFill>
                <a:schemeClr val="bg1"/>
              </a:solidFill>
              <a:latin typeface="Gotham Ligh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C585DD-C1A5-2D18-2596-35A83E05B166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9A66D8-1E51-5F39-FD66-46935B1EB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FB1A21-63B5-06C2-9B08-77EA7E75943F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A2FA620-BC56-0719-0871-BF63FD0F5926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0900" y="762000"/>
            <a:ext cx="2352675" cy="23050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96025" y="762000"/>
            <a:ext cx="2352675" cy="23050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5775" y="762000"/>
            <a:ext cx="2352675" cy="23050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92759" y="3241992"/>
            <a:ext cx="1618615" cy="493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1550" spc="90" dirty="0">
                <a:solidFill>
                  <a:srgbClr val="EFB41D"/>
                </a:solidFill>
                <a:latin typeface="CALVERTMT" panose="02020500000000000000" pitchFamily="18" charset="0"/>
                <a:cs typeface="Cambria"/>
              </a:rPr>
              <a:t>FRONTAL</a:t>
            </a:r>
            <a:r>
              <a:rPr sz="1550" spc="40" dirty="0">
                <a:solidFill>
                  <a:srgbClr val="EFB41D"/>
                </a:solidFill>
                <a:latin typeface="CALVERTMT" panose="02020500000000000000" pitchFamily="18" charset="0"/>
                <a:cs typeface="Cambria"/>
              </a:rPr>
              <a:t> </a:t>
            </a:r>
            <a:r>
              <a:rPr sz="1550" spc="30" dirty="0">
                <a:solidFill>
                  <a:srgbClr val="EFB41D"/>
                </a:solidFill>
                <a:latin typeface="CALVERTMT" panose="02020500000000000000" pitchFamily="18" charset="0"/>
                <a:cs typeface="Cambria"/>
              </a:rPr>
              <a:t>PLANE</a:t>
            </a:r>
            <a:endParaRPr sz="1550" dirty="0">
              <a:solidFill>
                <a:srgbClr val="EFB41D"/>
              </a:solidFill>
              <a:latin typeface="CALVERTMT" panose="02020500000000000000" pitchFamily="18" charset="0"/>
              <a:cs typeface="Cambri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3471545" y="3241992"/>
            <a:ext cx="1656080" cy="493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1550" spc="85" dirty="0">
                <a:solidFill>
                  <a:srgbClr val="EFB41D"/>
                </a:solidFill>
                <a:latin typeface="CALVERTMT" panose="02020500000000000000" pitchFamily="18" charset="0"/>
                <a:cs typeface="Calibri" panose="020F0502020204030204" pitchFamily="34" charset="0"/>
              </a:rPr>
              <a:t>SAGITTAL</a:t>
            </a:r>
            <a:r>
              <a:rPr sz="1550" spc="30" dirty="0">
                <a:solidFill>
                  <a:srgbClr val="EFB41D"/>
                </a:solidFill>
                <a:latin typeface="CALVERTMT" panose="02020500000000000000" pitchFamily="18" charset="0"/>
                <a:cs typeface="Calibri" panose="020F0502020204030204" pitchFamily="34" charset="0"/>
              </a:rPr>
              <a:t> PLANE</a:t>
            </a:r>
            <a:endParaRPr sz="1550" dirty="0">
              <a:solidFill>
                <a:srgbClr val="EFB41D"/>
              </a:solidFill>
              <a:latin typeface="CALVERTMT" panose="02020500000000000000" pitchFamily="18" charset="0"/>
              <a:cs typeface="Calibri" panose="020F050202020403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81115" y="3241992"/>
            <a:ext cx="1942464" cy="493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1550" spc="65" dirty="0">
                <a:solidFill>
                  <a:srgbClr val="EFB41D"/>
                </a:solidFill>
                <a:latin typeface="CALVERTMT" panose="02020500000000000000" pitchFamily="18" charset="0"/>
                <a:cs typeface="Cambria"/>
              </a:rPr>
              <a:t>TRANSVERSE</a:t>
            </a:r>
            <a:r>
              <a:rPr sz="1550" spc="20" dirty="0">
                <a:solidFill>
                  <a:srgbClr val="EFB41D"/>
                </a:solidFill>
                <a:latin typeface="CALVERTMT" panose="02020500000000000000" pitchFamily="18" charset="0"/>
                <a:cs typeface="Cambria"/>
              </a:rPr>
              <a:t> </a:t>
            </a:r>
            <a:r>
              <a:rPr sz="1550" spc="40" dirty="0">
                <a:solidFill>
                  <a:srgbClr val="EFB41D"/>
                </a:solidFill>
                <a:latin typeface="CALVERTMT" panose="02020500000000000000" pitchFamily="18" charset="0"/>
                <a:cs typeface="Cambria"/>
              </a:rPr>
              <a:t>PLANE</a:t>
            </a:r>
            <a:endParaRPr sz="1550" dirty="0">
              <a:solidFill>
                <a:srgbClr val="EFB41D"/>
              </a:solidFill>
              <a:latin typeface="CALVERTMT" panose="02020500000000000000" pitchFamily="18" charset="0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1975" y="4095750"/>
            <a:ext cx="2741295" cy="11605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Verkhoshansky,</a:t>
            </a:r>
            <a:r>
              <a:rPr sz="650" spc="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Y.,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Siff,</a:t>
            </a:r>
            <a:r>
              <a:rPr sz="650" spc="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(2009).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Supertraining.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Verkhoshansky.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A1FFBA4D-0822-03FF-F857-828417792597}"/>
              </a:ext>
            </a:extLst>
          </p:cNvPr>
          <p:cNvSpPr txBox="1"/>
          <p:nvPr/>
        </p:nvSpPr>
        <p:spPr>
          <a:xfrm>
            <a:off x="8800083" y="4848390"/>
            <a:ext cx="121285" cy="1289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5" dirty="0">
                <a:solidFill>
                  <a:srgbClr val="5B5351"/>
                </a:solidFill>
                <a:latin typeface="Tahoma"/>
                <a:cs typeface="Tahoma"/>
              </a:rPr>
              <a:t>17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776D5F31-CE0F-8712-8605-C3FA9FB16F59}"/>
              </a:ext>
            </a:extLst>
          </p:cNvPr>
          <p:cNvSpPr txBox="1">
            <a:spLocks/>
          </p:cNvSpPr>
          <p:nvPr/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15</a:t>
            </a:fld>
            <a:endParaRPr lang="en-US" spc="-25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7E68DA-DAD3-99E2-0B6B-310CBC338184}"/>
              </a:ext>
            </a:extLst>
          </p:cNvPr>
          <p:cNvSpPr/>
          <p:nvPr/>
        </p:nvSpPr>
        <p:spPr>
          <a:xfrm>
            <a:off x="-171079" y="4551064"/>
            <a:ext cx="94674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652657-F323-AC80-789A-324EECCCC34A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42C4C3-A35D-FA81-F9DF-606EF3369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5A2DF7B-D326-08A0-574D-29CB95BC6E45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71EE368-C51C-F2B6-4563-240ECC50B6B4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318" cy="5143817"/>
            <a:chOff x="0" y="0"/>
            <a:chExt cx="9144318" cy="5143817"/>
          </a:xfrm>
          <a:solidFill>
            <a:srgbClr val="276187"/>
          </a:solidFill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8"/>
            </a:xfrm>
            <a:prstGeom prst="rect">
              <a:avLst/>
            </a:prstGeom>
            <a:grpFill/>
          </p:spPr>
        </p:pic>
        <p:sp>
          <p:nvSpPr>
            <p:cNvPr id="4" name="object 4"/>
            <p:cNvSpPr/>
            <p:nvPr/>
          </p:nvSpPr>
          <p:spPr>
            <a:xfrm>
              <a:off x="4763" y="4762"/>
              <a:ext cx="9139555" cy="5139055"/>
            </a:xfrm>
            <a:custGeom>
              <a:avLst/>
              <a:gdLst/>
              <a:ahLst/>
              <a:cxnLst/>
              <a:rect l="l" t="t" r="r" b="b"/>
              <a:pathLst>
                <a:path w="9139555" h="5139055">
                  <a:moveTo>
                    <a:pt x="9139236" y="0"/>
                  </a:moveTo>
                  <a:lnTo>
                    <a:pt x="0" y="0"/>
                  </a:lnTo>
                  <a:lnTo>
                    <a:pt x="0" y="5138737"/>
                  </a:lnTo>
                  <a:lnTo>
                    <a:pt x="9139236" y="5138737"/>
                  </a:lnTo>
                  <a:lnTo>
                    <a:pt x="913923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63" y="4762"/>
              <a:ext cx="9139555" cy="5139055"/>
            </a:xfrm>
            <a:custGeom>
              <a:avLst/>
              <a:gdLst/>
              <a:ahLst/>
              <a:cxnLst/>
              <a:rect l="l" t="t" r="r" b="b"/>
              <a:pathLst>
                <a:path w="9139555" h="5139055">
                  <a:moveTo>
                    <a:pt x="9139236" y="0"/>
                  </a:moveTo>
                  <a:lnTo>
                    <a:pt x="0" y="0"/>
                  </a:lnTo>
                  <a:lnTo>
                    <a:pt x="0" y="5138737"/>
                  </a:lnTo>
                </a:path>
              </a:pathLst>
            </a:custGeom>
            <a:grpFill/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752600" y="1504950"/>
            <a:ext cx="6692266" cy="16644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1322070" algn="ctr">
              <a:lnSpc>
                <a:spcPct val="100899"/>
              </a:lnSpc>
              <a:spcBef>
                <a:spcPts val="65"/>
              </a:spcBef>
            </a:pPr>
            <a:r>
              <a:rPr sz="3600" spc="210" dirty="0"/>
              <a:t>WHO</a:t>
            </a:r>
            <a:r>
              <a:rPr sz="3600" spc="-5" dirty="0"/>
              <a:t> </a:t>
            </a:r>
            <a:r>
              <a:rPr sz="3600" spc="300" dirty="0"/>
              <a:t>CAN</a:t>
            </a:r>
            <a:r>
              <a:rPr sz="3600" spc="-5" dirty="0"/>
              <a:t> </a:t>
            </a:r>
            <a:r>
              <a:rPr sz="3600" spc="-10" dirty="0"/>
              <a:t>BENEFIT</a:t>
            </a:r>
            <a:r>
              <a:rPr sz="3600" spc="-50" dirty="0"/>
              <a:t> </a:t>
            </a:r>
            <a:r>
              <a:rPr sz="3600" spc="125" dirty="0"/>
              <a:t>FROM </a:t>
            </a:r>
            <a:r>
              <a:rPr sz="3600" spc="135" dirty="0"/>
              <a:t>STRENGTH</a:t>
            </a:r>
            <a:r>
              <a:rPr sz="3600" spc="25" dirty="0"/>
              <a:t> </a:t>
            </a:r>
            <a:r>
              <a:rPr sz="3600" spc="110" dirty="0"/>
              <a:t>TRAINING?</a:t>
            </a:r>
            <a:endParaRPr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969E3D-3E42-E65F-8AB5-AE3727F8D4BC}"/>
              </a:ext>
            </a:extLst>
          </p:cNvPr>
          <p:cNvSpPr txBox="1"/>
          <p:nvPr/>
        </p:nvSpPr>
        <p:spPr>
          <a:xfrm>
            <a:off x="1524000" y="327248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50" spc="60" dirty="0">
                <a:solidFill>
                  <a:srgbClr val="FAF8F5"/>
                </a:solidFill>
                <a:latin typeface="Gotham Light" pitchFamily="2" charset="77"/>
              </a:rPr>
              <a:t>Identifying</a:t>
            </a:r>
            <a:r>
              <a:rPr lang="en-US" sz="1550" spc="14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dirty="0">
                <a:solidFill>
                  <a:srgbClr val="FAF8F5"/>
                </a:solidFill>
                <a:latin typeface="Gotham Light" pitchFamily="2" charset="77"/>
              </a:rPr>
              <a:t>the</a:t>
            </a:r>
            <a:r>
              <a:rPr lang="en-US" sz="1550" spc="13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55" dirty="0">
                <a:solidFill>
                  <a:srgbClr val="FAF8F5"/>
                </a:solidFill>
                <a:latin typeface="Gotham Light" pitchFamily="2" charset="77"/>
              </a:rPr>
              <a:t>specific</a:t>
            </a:r>
            <a:r>
              <a:rPr lang="en-US" sz="1550" spc="4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85" dirty="0">
                <a:solidFill>
                  <a:srgbClr val="FAF8F5"/>
                </a:solidFill>
                <a:latin typeface="Gotham Light" pitchFamily="2" charset="77"/>
              </a:rPr>
              <a:t>populations</a:t>
            </a:r>
            <a:r>
              <a:rPr lang="en-US" sz="1550" spc="35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120" dirty="0">
                <a:solidFill>
                  <a:srgbClr val="FAF8F5"/>
                </a:solidFill>
                <a:latin typeface="Gotham Light" pitchFamily="2" charset="77"/>
              </a:rPr>
              <a:t>that</a:t>
            </a:r>
            <a:r>
              <a:rPr lang="en-US" sz="1550" spc="4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165" dirty="0">
                <a:solidFill>
                  <a:srgbClr val="FAF8F5"/>
                </a:solidFill>
                <a:latin typeface="Gotham Light" pitchFamily="2" charset="77"/>
              </a:rPr>
              <a:t>can</a:t>
            </a:r>
            <a:r>
              <a:rPr lang="en-US" sz="1550" spc="45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dirty="0">
                <a:solidFill>
                  <a:srgbClr val="FAF8F5"/>
                </a:solidFill>
                <a:latin typeface="Gotham Light" pitchFamily="2" charset="77"/>
              </a:rPr>
              <a:t>benefit</a:t>
            </a:r>
            <a:r>
              <a:rPr lang="en-US" sz="1550" spc="125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75" dirty="0">
                <a:solidFill>
                  <a:srgbClr val="FAF8F5"/>
                </a:solidFill>
                <a:latin typeface="Gotham Light" pitchFamily="2" charset="77"/>
              </a:rPr>
              <a:t>from</a:t>
            </a:r>
            <a:r>
              <a:rPr lang="en-US" sz="1550" spc="10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90" dirty="0">
                <a:solidFill>
                  <a:srgbClr val="FAF8F5"/>
                </a:solidFill>
                <a:latin typeface="Gotham Light" pitchFamily="2" charset="77"/>
              </a:rPr>
              <a:t>a </a:t>
            </a:r>
            <a:r>
              <a:rPr lang="en-US" sz="1550" spc="65" dirty="0">
                <a:solidFill>
                  <a:srgbClr val="FAF8F5"/>
                </a:solidFill>
                <a:latin typeface="Gotham Light" pitchFamily="2" charset="77"/>
              </a:rPr>
              <a:t>resistance</a:t>
            </a:r>
            <a:r>
              <a:rPr lang="en-US" sz="1550" spc="1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110" dirty="0">
                <a:solidFill>
                  <a:srgbClr val="FAF8F5"/>
                </a:solidFill>
                <a:latin typeface="Gotham Light" pitchFamily="2" charset="77"/>
              </a:rPr>
              <a:t>training</a:t>
            </a:r>
            <a:r>
              <a:rPr lang="en-US" sz="1550" spc="45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110" dirty="0">
                <a:solidFill>
                  <a:srgbClr val="FAF8F5"/>
                </a:solidFill>
                <a:latin typeface="Gotham Light" pitchFamily="2" charset="77"/>
              </a:rPr>
              <a:t>program</a:t>
            </a:r>
            <a:endParaRPr lang="en-US" sz="1550" dirty="0">
              <a:latin typeface="Gotham Light" pitchFamily="2" charset="77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4BA288EE-1031-E7E0-73CA-5506077FC9BA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AE8EF500-BFC0-90B9-CB1A-934C39EAED2F}"/>
              </a:ext>
            </a:extLst>
          </p:cNvPr>
          <p:cNvSpPr txBox="1"/>
          <p:nvPr/>
        </p:nvSpPr>
        <p:spPr>
          <a:xfrm>
            <a:off x="8800083" y="4848390"/>
            <a:ext cx="121285" cy="1289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5" dirty="0">
                <a:solidFill>
                  <a:srgbClr val="5B5351"/>
                </a:solidFill>
                <a:latin typeface="Tahoma"/>
                <a:cs typeface="Tahoma"/>
              </a:rPr>
              <a:t>17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2EBEE80F-8DBC-D34C-143C-13D47811DA84}"/>
              </a:ext>
            </a:extLst>
          </p:cNvPr>
          <p:cNvSpPr txBox="1">
            <a:spLocks/>
          </p:cNvSpPr>
          <p:nvPr/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16</a:t>
            </a:fld>
            <a:endParaRPr lang="en-US" spc="-25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76434A-2104-361D-B3B7-C20743F61C3C}"/>
              </a:ext>
            </a:extLst>
          </p:cNvPr>
          <p:cNvSpPr/>
          <p:nvPr/>
        </p:nvSpPr>
        <p:spPr>
          <a:xfrm>
            <a:off x="-171079" y="4551064"/>
            <a:ext cx="94674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AA1B4B-A0A8-1B85-019A-40ED9AD1C30C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16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87635F2-311A-79CF-16A0-585A73C69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508DFEF-9837-7EE3-97E5-7B4EF6E1102A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957C456-E429-E6B1-96F6-CB183C7C0B0B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504825"/>
            <a:ext cx="4048125" cy="3429000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32752" y="351472"/>
            <a:ext cx="8278494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720">
              <a:lnSpc>
                <a:spcPct val="100000"/>
              </a:lnSpc>
              <a:spcBef>
                <a:spcPts val="105"/>
              </a:spcBef>
            </a:pPr>
            <a:r>
              <a:rPr sz="3600" spc="100" dirty="0"/>
              <a:t>OLDER</a:t>
            </a:r>
            <a:r>
              <a:rPr sz="3600" spc="75" dirty="0"/>
              <a:t> </a:t>
            </a:r>
            <a:r>
              <a:rPr sz="3600" spc="80" dirty="0"/>
              <a:t>ADULTS</a:t>
            </a:r>
            <a:endParaRPr sz="3600" dirty="0"/>
          </a:p>
        </p:txBody>
      </p:sp>
      <p:sp>
        <p:nvSpPr>
          <p:cNvPr id="6" name="object 6"/>
          <p:cNvSpPr txBox="1"/>
          <p:nvPr/>
        </p:nvSpPr>
        <p:spPr>
          <a:xfrm>
            <a:off x="466090" y="1324292"/>
            <a:ext cx="3852545" cy="2537811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3000"/>
              </a:lnSpc>
              <a:spcBef>
                <a:spcPts val="70"/>
              </a:spcBef>
            </a:pPr>
            <a:r>
              <a:rPr sz="1550" b="1" spc="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RESISTANCE</a:t>
            </a:r>
            <a:r>
              <a:rPr sz="1550" b="1" spc="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1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TRAINING</a:t>
            </a:r>
            <a:r>
              <a:rPr sz="1550" b="1" spc="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IS</a:t>
            </a:r>
            <a:r>
              <a:rPr sz="1550" b="1" spc="1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THE</a:t>
            </a:r>
            <a:r>
              <a:rPr sz="1550" b="1" spc="1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MOST </a:t>
            </a:r>
            <a:r>
              <a:rPr sz="1550" b="1" spc="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POWERFUL</a:t>
            </a:r>
            <a:r>
              <a:rPr sz="1550" b="1" spc="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7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INTERVENTION</a:t>
            </a:r>
            <a:r>
              <a:rPr sz="1550" b="1" spc="9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114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TO </a:t>
            </a:r>
            <a:r>
              <a:rPr sz="1550" b="1" spc="1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COMBAT </a:t>
            </a:r>
            <a:r>
              <a:rPr sz="1550" b="1" spc="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THE</a:t>
            </a:r>
            <a:r>
              <a:rPr sz="1550" b="1" spc="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EFFECTS</a:t>
            </a:r>
            <a:r>
              <a:rPr sz="1550" b="1" spc="1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OF</a:t>
            </a:r>
            <a:r>
              <a:rPr sz="1550" b="1" spc="9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1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AGING</a:t>
            </a:r>
            <a:r>
              <a:rPr sz="1550" b="1" spc="1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&amp;</a:t>
            </a:r>
            <a:r>
              <a:rPr sz="1550" b="1" spc="1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b="1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DISEASE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marR="13970" indent="-181610">
              <a:lnSpc>
                <a:spcPct val="103000"/>
              </a:lnSpc>
              <a:buClr>
                <a:srgbClr val="5B5351"/>
              </a:buClr>
              <a:buFont typeface="Arial"/>
              <a:buChar char="•"/>
              <a:tabLst>
                <a:tab pos="195580" algn="l"/>
              </a:tabLst>
            </a:pPr>
            <a:r>
              <a:rPr sz="140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Maintain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7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muscle</a:t>
            </a:r>
            <a:r>
              <a:rPr sz="140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function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6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sz="140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size</a:t>
            </a:r>
            <a:r>
              <a:rPr sz="1400" spc="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8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overcome</a:t>
            </a:r>
            <a:r>
              <a:rPr sz="140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or</a:t>
            </a:r>
            <a:r>
              <a:rPr sz="1400" spc="-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slow </a:t>
            </a:r>
            <a:r>
              <a:rPr sz="1400" spc="-7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sarcopenia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9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sz="140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frailty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4310" indent="-181610">
              <a:lnSpc>
                <a:spcPct val="100000"/>
              </a:lnSpc>
              <a:spcBef>
                <a:spcPts val="575"/>
              </a:spcBef>
              <a:buClr>
                <a:srgbClr val="5B5351"/>
              </a:buClr>
              <a:buFont typeface="Arial"/>
              <a:buChar char="•"/>
              <a:tabLst>
                <a:tab pos="194310" algn="l"/>
              </a:tabLst>
            </a:pPr>
            <a:r>
              <a:rPr sz="1400" spc="-7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Improve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7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performance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of</a:t>
            </a:r>
            <a:r>
              <a:rPr sz="1400" spc="-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ADL’s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4310" indent="-181610">
              <a:lnSpc>
                <a:spcPct val="100000"/>
              </a:lnSpc>
              <a:spcBef>
                <a:spcPts val="650"/>
              </a:spcBef>
              <a:buClr>
                <a:srgbClr val="5B5351"/>
              </a:buClr>
              <a:buFont typeface="Arial"/>
              <a:buChar char="•"/>
              <a:tabLst>
                <a:tab pos="194310" algn="l"/>
              </a:tabLst>
            </a:pPr>
            <a:r>
              <a:rPr sz="1400" spc="-7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Reduced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fall</a:t>
            </a:r>
            <a:r>
              <a:rPr sz="140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risk,</a:t>
            </a:r>
            <a:r>
              <a:rPr sz="1400" spc="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7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improved</a:t>
            </a:r>
            <a:r>
              <a:rPr sz="1400" spc="-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balance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marR="137160" indent="-181610">
              <a:lnSpc>
                <a:spcPts val="1650"/>
              </a:lnSpc>
              <a:spcBef>
                <a:spcPts val="655"/>
              </a:spcBef>
              <a:buClr>
                <a:srgbClr val="5B5351"/>
              </a:buClr>
              <a:buFont typeface="Arial"/>
              <a:buChar char="•"/>
              <a:tabLst>
                <a:tab pos="195580" algn="l"/>
              </a:tabLst>
            </a:pPr>
            <a:r>
              <a:rPr sz="1400" spc="-9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Decrease</a:t>
            </a:r>
            <a:r>
              <a:rPr sz="1400" spc="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long</a:t>
            </a:r>
            <a:r>
              <a:rPr sz="140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term</a:t>
            </a:r>
            <a:r>
              <a:rPr sz="1400" spc="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disease</a:t>
            </a:r>
            <a:r>
              <a:rPr sz="1400" spc="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risk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or</a:t>
            </a:r>
            <a:r>
              <a:rPr sz="1400" spc="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8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improvement</a:t>
            </a:r>
            <a:r>
              <a:rPr sz="1400" spc="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of </a:t>
            </a:r>
            <a:r>
              <a:rPr sz="1400" spc="-7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managing</a:t>
            </a:r>
            <a:r>
              <a:rPr sz="1400" spc="-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symptoms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9600" y="4095750"/>
            <a:ext cx="7607300" cy="2336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Fragala,</a:t>
            </a:r>
            <a:r>
              <a:rPr sz="650" spc="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S.,</a:t>
            </a:r>
            <a:r>
              <a:rPr sz="650" spc="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Cadore,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E.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 L.,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Dorgo,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40" dirty="0">
                <a:solidFill>
                  <a:srgbClr val="276187"/>
                </a:solidFill>
                <a:latin typeface="Tahoma"/>
                <a:cs typeface="Tahoma"/>
              </a:rPr>
              <a:t>S.,</a:t>
            </a:r>
            <a:r>
              <a:rPr sz="650" spc="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Izquierdo,</a:t>
            </a:r>
            <a:r>
              <a:rPr sz="650" spc="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M.,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Kraemer,</a:t>
            </a:r>
            <a:r>
              <a:rPr sz="650" spc="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W.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0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Peterson,</a:t>
            </a:r>
            <a:r>
              <a:rPr sz="650" spc="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D.,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Ryan,</a:t>
            </a:r>
            <a:r>
              <a:rPr sz="650" spc="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E.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(2019).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Resistance</a:t>
            </a:r>
            <a:r>
              <a:rPr sz="650" spc="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Training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for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Older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Adults: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Position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Statement</a:t>
            </a:r>
            <a:r>
              <a:rPr sz="650" spc="-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From</a:t>
            </a:r>
            <a:r>
              <a:rPr sz="650" spc="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45" dirty="0">
                <a:solidFill>
                  <a:srgbClr val="276187"/>
                </a:solidFill>
                <a:latin typeface="Tahoma"/>
                <a:cs typeface="Tahoma"/>
              </a:rPr>
              <a:t>the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National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Strength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Co</a:t>
            </a:r>
            <a:r>
              <a:rPr sz="650" spc="-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nditioning</a:t>
            </a:r>
            <a:r>
              <a:rPr sz="650" spc="2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Association.</a:t>
            </a:r>
            <a:r>
              <a:rPr sz="650" spc="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i="1" spc="-10" dirty="0">
                <a:solidFill>
                  <a:srgbClr val="276187"/>
                </a:solidFill>
                <a:latin typeface="Trebuchet MS"/>
                <a:cs typeface="Trebuchet MS"/>
              </a:rPr>
              <a:t>Journal</a:t>
            </a:r>
            <a:r>
              <a:rPr sz="650" i="1" spc="100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spc="-20" dirty="0">
                <a:solidFill>
                  <a:srgbClr val="276187"/>
                </a:solidFill>
                <a:latin typeface="Trebuchet MS"/>
                <a:cs typeface="Trebuchet MS"/>
              </a:rPr>
              <a:t>of</a:t>
            </a:r>
            <a:r>
              <a:rPr sz="650" i="1" spc="114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spc="-10" dirty="0">
                <a:solidFill>
                  <a:srgbClr val="276187"/>
                </a:solidFill>
                <a:latin typeface="Trebuchet MS"/>
                <a:cs typeface="Trebuchet MS"/>
              </a:rPr>
              <a:t>strength</a:t>
            </a:r>
            <a:r>
              <a:rPr sz="650" i="1" spc="285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dirty="0">
                <a:solidFill>
                  <a:srgbClr val="276187"/>
                </a:solidFill>
                <a:latin typeface="Trebuchet MS"/>
                <a:cs typeface="Trebuchet MS"/>
              </a:rPr>
              <a:t>and</a:t>
            </a:r>
            <a:r>
              <a:rPr sz="650" i="1" spc="290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spc="-10" dirty="0">
                <a:solidFill>
                  <a:srgbClr val="276187"/>
                </a:solidFill>
                <a:latin typeface="Trebuchet MS"/>
                <a:cs typeface="Trebuchet MS"/>
              </a:rPr>
              <a:t>conditioning</a:t>
            </a:r>
            <a:r>
              <a:rPr sz="650" i="1" spc="195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spc="-20" dirty="0">
                <a:solidFill>
                  <a:srgbClr val="276187"/>
                </a:solidFill>
                <a:latin typeface="Trebuchet MS"/>
                <a:cs typeface="Trebuchet MS"/>
              </a:rPr>
              <a:t>research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,</a:t>
            </a:r>
            <a:r>
              <a:rPr sz="650" spc="1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i="1" dirty="0">
                <a:solidFill>
                  <a:srgbClr val="276187"/>
                </a:solidFill>
                <a:latin typeface="Trebuchet MS"/>
                <a:cs typeface="Trebuchet MS"/>
              </a:rPr>
              <a:t>33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(8),</a:t>
            </a:r>
            <a:r>
              <a:rPr sz="650" spc="2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2019–2052.</a:t>
            </a:r>
            <a:r>
              <a:rPr sz="650" spc="2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https://doi.org/10.1519/JSC.0000000000003230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C35F8F20-B663-2528-2FCC-F72194A752E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66B501A3-D507-8297-8C3F-3B7D1D1E2523}"/>
              </a:ext>
            </a:extLst>
          </p:cNvPr>
          <p:cNvSpPr txBox="1"/>
          <p:nvPr/>
        </p:nvSpPr>
        <p:spPr>
          <a:xfrm>
            <a:off x="8800083" y="4848390"/>
            <a:ext cx="121285" cy="1289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5" dirty="0">
                <a:solidFill>
                  <a:srgbClr val="5B5351"/>
                </a:solidFill>
                <a:latin typeface="Tahoma"/>
                <a:cs typeface="Tahoma"/>
              </a:rPr>
              <a:t>17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49DC26F2-D26D-EE04-0C27-E54266413A0D}"/>
              </a:ext>
            </a:extLst>
          </p:cNvPr>
          <p:cNvSpPr txBox="1">
            <a:spLocks/>
          </p:cNvSpPr>
          <p:nvPr/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17</a:t>
            </a:fld>
            <a:endParaRPr lang="en-US" spc="-25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9D6FAC-88C5-472B-8BD3-73C31686E1B1}"/>
              </a:ext>
            </a:extLst>
          </p:cNvPr>
          <p:cNvSpPr/>
          <p:nvPr/>
        </p:nvSpPr>
        <p:spPr>
          <a:xfrm>
            <a:off x="-171079" y="4551064"/>
            <a:ext cx="94674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1CD1BE-0EF3-7DA7-EA7D-DD79A4ACF4AC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0AD60F-CC55-2657-E55F-EC47F724C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99CC9CE-8656-A108-A70D-EF4143F69169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70F5C3B-5A26-6E5E-F424-ECAC7BD0DFA2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504825"/>
            <a:ext cx="4048125" cy="3429000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82600" y="431357"/>
            <a:ext cx="3708400" cy="1023422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940"/>
              </a:spcBef>
            </a:pPr>
            <a:r>
              <a:rPr sz="3600" spc="210" dirty="0"/>
              <a:t>YOUTH</a:t>
            </a:r>
            <a:r>
              <a:rPr sz="3600" spc="75" dirty="0"/>
              <a:t> </a:t>
            </a:r>
            <a:r>
              <a:rPr sz="3600" spc="-50" dirty="0"/>
              <a:t>&amp; </a:t>
            </a:r>
            <a:r>
              <a:rPr sz="3600" spc="100" dirty="0"/>
              <a:t>ADOLESCENTS</a:t>
            </a:r>
            <a:endParaRPr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482600" y="1440878"/>
            <a:ext cx="3818890" cy="2080057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93675" indent="-180975">
              <a:lnSpc>
                <a:spcPct val="100000"/>
              </a:lnSpc>
              <a:spcBef>
                <a:spcPts val="715"/>
              </a:spcBef>
              <a:buClr>
                <a:srgbClr val="5B5351"/>
              </a:buClr>
              <a:buFont typeface="Arial"/>
              <a:buChar char="•"/>
              <a:tabLst>
                <a:tab pos="193675" algn="l"/>
              </a:tabLst>
            </a:pPr>
            <a:r>
              <a:rPr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Strength</a:t>
            </a:r>
            <a:r>
              <a:rPr sz="1550" spc="-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training</a:t>
            </a:r>
            <a:r>
              <a:rPr sz="155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8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does</a:t>
            </a:r>
            <a:r>
              <a:rPr sz="1550" spc="-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not</a:t>
            </a: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stunt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growth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20"/>
              </a:spcBef>
              <a:buClr>
                <a:srgbClr val="5B5351"/>
              </a:buClr>
              <a:buFont typeface="Arial"/>
              <a:buChar char="•"/>
              <a:tabLst>
                <a:tab pos="193675" algn="l"/>
              </a:tabLst>
            </a:pP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Variety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,</a:t>
            </a:r>
            <a:r>
              <a:rPr sz="1550" spc="-40" dirty="0" err="1">
                <a:solidFill>
                  <a:srgbClr val="0C3049"/>
                </a:solidFill>
                <a:latin typeface="Gotham Light" pitchFamily="2" charset="77"/>
                <a:cs typeface="Cambria"/>
              </a:rPr>
              <a:t>variety,</a:t>
            </a:r>
            <a:r>
              <a:rPr sz="1550" spc="-10" dirty="0" err="1">
                <a:solidFill>
                  <a:srgbClr val="0C3049"/>
                </a:solidFill>
                <a:latin typeface="Gotham Light" pitchFamily="2" charset="77"/>
                <a:cs typeface="Cambria"/>
              </a:rPr>
              <a:t>variety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95"/>
              </a:spcBef>
              <a:buClr>
                <a:srgbClr val="5B5351"/>
              </a:buClr>
              <a:buFont typeface="Arial"/>
              <a:buChar char="•"/>
              <a:tabLst>
                <a:tab pos="193675" algn="l"/>
              </a:tabLst>
            </a:pPr>
            <a:r>
              <a:rPr sz="1550" spc="-6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Emphasize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technique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quality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15"/>
              </a:spcBef>
              <a:buClr>
                <a:srgbClr val="5B5351"/>
              </a:buClr>
              <a:buFont typeface="Arial"/>
              <a:buChar char="•"/>
              <a:tabLst>
                <a:tab pos="193675" algn="l"/>
              </a:tabLst>
            </a:pP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Qualified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experienced</a:t>
            </a:r>
            <a:r>
              <a:rPr sz="1550" spc="-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supervision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93040" marR="5080" indent="-180975">
              <a:lnSpc>
                <a:spcPct val="105200"/>
              </a:lnSpc>
              <a:spcBef>
                <a:spcPts val="600"/>
              </a:spcBef>
              <a:buClr>
                <a:srgbClr val="5B5351"/>
              </a:buClr>
              <a:buFont typeface="Arial"/>
              <a:buChar char="•"/>
              <a:tabLst>
                <a:tab pos="195580" algn="l"/>
              </a:tabLst>
            </a:pP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Improve</a:t>
            </a:r>
            <a:r>
              <a:rPr sz="1550" spc="-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risk</a:t>
            </a:r>
            <a:r>
              <a:rPr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profile,</a:t>
            </a:r>
            <a:r>
              <a:rPr sz="1550" spc="-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motor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skill</a:t>
            </a:r>
            <a:r>
              <a:rPr sz="1550" spc="-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performance </a:t>
            </a:r>
            <a:r>
              <a:rPr sz="1550" spc="-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and</a:t>
            </a:r>
            <a:r>
              <a:rPr sz="1550" spc="-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more</a:t>
            </a: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4040" y="4083812"/>
            <a:ext cx="7643495" cy="2336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Faigenbaum,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A.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Kraemer,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W.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Blimkie,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Jeffreys,</a:t>
            </a:r>
            <a:r>
              <a:rPr sz="650" spc="1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75" dirty="0">
                <a:solidFill>
                  <a:srgbClr val="276187"/>
                </a:solidFill>
                <a:latin typeface="Tahoma"/>
                <a:cs typeface="Tahoma"/>
              </a:rPr>
              <a:t>I.</a:t>
            </a:r>
            <a:r>
              <a:rPr sz="650" spc="-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55" dirty="0">
                <a:solidFill>
                  <a:srgbClr val="276187"/>
                </a:solidFill>
                <a:latin typeface="Tahoma"/>
                <a:cs typeface="Tahoma"/>
              </a:rPr>
              <a:t>,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Micheli,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L.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Nitka,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Rowland,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T.</a:t>
            </a:r>
            <a:r>
              <a:rPr sz="650" spc="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W.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(2009).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Youth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resistance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training: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updated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position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statement</a:t>
            </a:r>
            <a:r>
              <a:rPr sz="650" spc="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paper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from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the</a:t>
            </a:r>
            <a:r>
              <a:rPr sz="650" spc="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national</a:t>
            </a:r>
            <a:r>
              <a:rPr sz="650" spc="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strength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cond</a:t>
            </a:r>
            <a:r>
              <a:rPr sz="650" spc="-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itio</a:t>
            </a:r>
            <a:r>
              <a:rPr sz="650" spc="-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ning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association.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i="1" spc="-10" dirty="0">
                <a:solidFill>
                  <a:srgbClr val="276187"/>
                </a:solidFill>
                <a:latin typeface="Trebuchet MS"/>
                <a:cs typeface="Trebuchet MS"/>
              </a:rPr>
              <a:t>Journal</a:t>
            </a:r>
            <a:r>
              <a:rPr sz="650" i="1" spc="40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spc="-20" dirty="0">
                <a:solidFill>
                  <a:srgbClr val="276187"/>
                </a:solidFill>
                <a:latin typeface="Trebuchet MS"/>
                <a:cs typeface="Trebuchet MS"/>
              </a:rPr>
              <a:t>of</a:t>
            </a:r>
            <a:r>
              <a:rPr sz="650" i="1" spc="65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spc="-10" dirty="0">
                <a:solidFill>
                  <a:srgbClr val="276187"/>
                </a:solidFill>
                <a:latin typeface="Trebuchet MS"/>
                <a:cs typeface="Trebuchet MS"/>
              </a:rPr>
              <a:t>strength</a:t>
            </a:r>
            <a:r>
              <a:rPr sz="650" i="1" spc="195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dirty="0">
                <a:solidFill>
                  <a:srgbClr val="276187"/>
                </a:solidFill>
                <a:latin typeface="Trebuchet MS"/>
                <a:cs typeface="Trebuchet MS"/>
              </a:rPr>
              <a:t>and</a:t>
            </a:r>
            <a:r>
              <a:rPr sz="650" i="1" spc="200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spc="-10" dirty="0">
                <a:solidFill>
                  <a:srgbClr val="276187"/>
                </a:solidFill>
                <a:latin typeface="Trebuchet MS"/>
                <a:cs typeface="Trebuchet MS"/>
              </a:rPr>
              <a:t>conditioning</a:t>
            </a:r>
            <a:r>
              <a:rPr sz="650" i="1" spc="125" dirty="0">
                <a:solidFill>
                  <a:srgbClr val="276187"/>
                </a:solidFill>
                <a:latin typeface="Trebuchet MS"/>
                <a:cs typeface="Trebuchet MS"/>
              </a:rPr>
              <a:t> </a:t>
            </a:r>
            <a:r>
              <a:rPr sz="650" i="1" spc="-10" dirty="0">
                <a:solidFill>
                  <a:srgbClr val="276187"/>
                </a:solidFill>
                <a:latin typeface="Trebuchet MS"/>
                <a:cs typeface="Trebuchet MS"/>
              </a:rPr>
              <a:t>research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,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i="1" dirty="0">
                <a:solidFill>
                  <a:srgbClr val="276187"/>
                </a:solidFill>
                <a:latin typeface="Trebuchet MS"/>
                <a:cs typeface="Trebuchet MS"/>
              </a:rPr>
              <a:t>23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(5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Suppl),</a:t>
            </a:r>
            <a:r>
              <a:rPr sz="650" spc="1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S60–S79.</a:t>
            </a:r>
            <a:r>
              <a:rPr sz="650" spc="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000000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https://doi.org/10.1519/JSC.0b</a:t>
            </a:r>
            <a:r>
              <a:rPr sz="650" spc="-95" dirty="0">
                <a:solidFill>
                  <a:srgbClr val="000000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013e31819df407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DD1CA0AE-B7ED-CED7-C71E-476F558F6428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id="{893B7976-6107-F7D4-CE92-7994A0194CFB}"/>
              </a:ext>
            </a:extLst>
          </p:cNvPr>
          <p:cNvSpPr txBox="1"/>
          <p:nvPr/>
        </p:nvSpPr>
        <p:spPr>
          <a:xfrm>
            <a:off x="8800083" y="4848390"/>
            <a:ext cx="121285" cy="1289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5" dirty="0">
                <a:solidFill>
                  <a:srgbClr val="5B5351"/>
                </a:solidFill>
                <a:latin typeface="Tahoma"/>
                <a:cs typeface="Tahoma"/>
              </a:rPr>
              <a:t>17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1E41FCA9-BE30-C2C4-1799-5105F4D66EA2}"/>
              </a:ext>
            </a:extLst>
          </p:cNvPr>
          <p:cNvSpPr txBox="1">
            <a:spLocks/>
          </p:cNvSpPr>
          <p:nvPr/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18</a:t>
            </a:fld>
            <a:endParaRPr lang="en-US" spc="-25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A6C357-42B6-8567-DEB6-6D628EDE4FE1}"/>
              </a:ext>
            </a:extLst>
          </p:cNvPr>
          <p:cNvSpPr/>
          <p:nvPr/>
        </p:nvSpPr>
        <p:spPr>
          <a:xfrm>
            <a:off x="-171079" y="4551064"/>
            <a:ext cx="94674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4303D6-5274-320C-EF25-D623643352D4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19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B998533-36CB-D395-251B-D3B1AE5F1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018CC04-3681-ACF2-4DB6-5B0AAD302059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349704D-649D-B1D1-AFA0-1AC34C3FC847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7ECD38C-FEC0-2A38-B8F5-8AA82949B89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C30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C0C47EAF-7EAB-7422-7EE4-E9FF17BD4A9D}"/>
              </a:ext>
            </a:extLst>
          </p:cNvPr>
          <p:cNvSpPr txBox="1"/>
          <p:nvPr/>
        </p:nvSpPr>
        <p:spPr>
          <a:xfrm>
            <a:off x="457200" y="2178209"/>
            <a:ext cx="5777866" cy="1631216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93675" indent="-180975">
              <a:lnSpc>
                <a:spcPct val="100000"/>
              </a:lnSpc>
              <a:spcBef>
                <a:spcPts val="720"/>
              </a:spcBef>
              <a:buClr>
                <a:srgbClr val="F1F1F1"/>
              </a:buClr>
              <a:buSzPct val="86111"/>
              <a:buFont typeface="Arial"/>
              <a:buChar char="•"/>
              <a:tabLst>
                <a:tab pos="193675" algn="l"/>
              </a:tabLst>
            </a:pPr>
            <a:r>
              <a:rPr sz="180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Understand what evidence-based strength training is</a:t>
            </a:r>
            <a:endParaRPr sz="1800" dirty="0"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20"/>
              </a:spcBef>
              <a:buClr>
                <a:srgbClr val="F1F1F1"/>
              </a:buClr>
              <a:buSzPct val="86111"/>
              <a:buFont typeface="Arial"/>
              <a:buChar char="•"/>
              <a:tabLst>
                <a:tab pos="193675" algn="l"/>
              </a:tabLst>
            </a:pPr>
            <a:r>
              <a:rPr sz="180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Recognize why strength training is important and beneficial</a:t>
            </a:r>
            <a:endParaRPr sz="1800" dirty="0"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20"/>
              </a:spcBef>
              <a:buClr>
                <a:srgbClr val="F1F1F1"/>
              </a:buClr>
              <a:buSzPct val="86111"/>
              <a:buFont typeface="Arial"/>
              <a:buChar char="•"/>
              <a:tabLst>
                <a:tab pos="193675" algn="l"/>
              </a:tabLst>
            </a:pPr>
            <a:r>
              <a:rPr sz="180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Identify who can benefit from strength training</a:t>
            </a:r>
            <a:endParaRPr sz="1800" dirty="0">
              <a:latin typeface="Gotham Light" pitchFamily="2" charset="77"/>
              <a:cs typeface="Cambria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49262" y="514350"/>
            <a:ext cx="6508750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spc="130" dirty="0"/>
              <a:t>LEARNING</a:t>
            </a:r>
            <a:r>
              <a:rPr sz="3600" spc="105" dirty="0"/>
              <a:t> </a:t>
            </a:r>
            <a:r>
              <a:rPr sz="3600" spc="85" dirty="0"/>
              <a:t>OBJECTIVE</a:t>
            </a:r>
            <a:r>
              <a:rPr sz="3600" spc="70" dirty="0"/>
              <a:t> </a:t>
            </a:r>
            <a:r>
              <a:rPr sz="3600" spc="-10" dirty="0"/>
              <a:t>REVIEW</a:t>
            </a:r>
            <a:endParaRPr sz="3600" dirty="0"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51828099-A602-C7DB-E2A9-CC224E908C6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659ED76E-5B5B-BE30-F7D9-4F7A5D8951C4}"/>
              </a:ext>
            </a:extLst>
          </p:cNvPr>
          <p:cNvSpPr txBox="1"/>
          <p:nvPr/>
        </p:nvSpPr>
        <p:spPr>
          <a:xfrm>
            <a:off x="8800083" y="4848390"/>
            <a:ext cx="121285" cy="1289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25" dirty="0">
                <a:solidFill>
                  <a:srgbClr val="5B5351"/>
                </a:solidFill>
                <a:latin typeface="Tahoma"/>
                <a:cs typeface="Tahoma"/>
              </a:rPr>
              <a:t>17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DDE42214-DDEB-122E-A4ED-2FC06C685D8D}"/>
              </a:ext>
            </a:extLst>
          </p:cNvPr>
          <p:cNvSpPr txBox="1">
            <a:spLocks/>
          </p:cNvSpPr>
          <p:nvPr/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19</a:t>
            </a:fld>
            <a:endParaRPr lang="en-US" spc="-25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57BAB7-5B42-945D-4483-AA60C1C15805}"/>
              </a:ext>
            </a:extLst>
          </p:cNvPr>
          <p:cNvSpPr txBox="1"/>
          <p:nvPr/>
        </p:nvSpPr>
        <p:spPr>
          <a:xfrm>
            <a:off x="319934" y="4684833"/>
            <a:ext cx="5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20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90DF574-72DF-8420-1721-856162FCE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41BE34-4143-645D-7007-680A3BDEC3DE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ABDCCC8-649F-BC7D-E6A8-7DF1352A3568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C30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57200" y="1047750"/>
            <a:ext cx="4951095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spc="130" dirty="0"/>
              <a:t>LEARNING</a:t>
            </a:r>
            <a:r>
              <a:rPr sz="3600" spc="105" dirty="0"/>
              <a:t> </a:t>
            </a:r>
            <a:r>
              <a:rPr sz="3600" spc="65" dirty="0"/>
              <a:t>OBJECTIVES</a:t>
            </a:r>
            <a:endParaRPr sz="3600" dirty="0"/>
          </a:p>
        </p:txBody>
      </p:sp>
      <p:sp>
        <p:nvSpPr>
          <p:cNvPr id="6" name="object 6"/>
          <p:cNvSpPr txBox="1"/>
          <p:nvPr/>
        </p:nvSpPr>
        <p:spPr>
          <a:xfrm>
            <a:off x="8996933" y="4848390"/>
            <a:ext cx="75565" cy="1289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50" spc="-50" dirty="0">
                <a:solidFill>
                  <a:srgbClr val="5B5351"/>
                </a:solidFill>
                <a:latin typeface="Tahoma"/>
                <a:cs typeface="Tahoma"/>
              </a:rPr>
              <a:t>8</a:t>
            </a:r>
            <a:endParaRPr sz="6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200" y="2178209"/>
            <a:ext cx="5777866" cy="1631216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93675" indent="-180975">
              <a:lnSpc>
                <a:spcPct val="100000"/>
              </a:lnSpc>
              <a:spcBef>
                <a:spcPts val="720"/>
              </a:spcBef>
              <a:buClr>
                <a:srgbClr val="F1F1F1"/>
              </a:buClr>
              <a:buSzPct val="86111"/>
              <a:buFont typeface="Arial"/>
              <a:buChar char="•"/>
              <a:tabLst>
                <a:tab pos="193675" algn="l"/>
              </a:tabLst>
            </a:pPr>
            <a:r>
              <a:rPr sz="180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Understand what evidence-based strength training is</a:t>
            </a:r>
            <a:endParaRPr sz="1800" dirty="0"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20"/>
              </a:spcBef>
              <a:buClr>
                <a:srgbClr val="F1F1F1"/>
              </a:buClr>
              <a:buSzPct val="86111"/>
              <a:buFont typeface="Arial"/>
              <a:buChar char="•"/>
              <a:tabLst>
                <a:tab pos="193675" algn="l"/>
              </a:tabLst>
            </a:pPr>
            <a:r>
              <a:rPr sz="180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Recognize why strength training is important and beneficial</a:t>
            </a:r>
            <a:endParaRPr sz="1800" dirty="0">
              <a:latin typeface="Gotham Light" pitchFamily="2" charset="77"/>
              <a:cs typeface="Cambria"/>
            </a:endParaRPr>
          </a:p>
          <a:p>
            <a:pPr marL="193675" indent="-180975">
              <a:lnSpc>
                <a:spcPct val="100000"/>
              </a:lnSpc>
              <a:spcBef>
                <a:spcPts val="620"/>
              </a:spcBef>
              <a:buClr>
                <a:srgbClr val="F1F1F1"/>
              </a:buClr>
              <a:buSzPct val="86111"/>
              <a:buFont typeface="Arial"/>
              <a:buChar char="•"/>
              <a:tabLst>
                <a:tab pos="193675" algn="l"/>
              </a:tabLst>
            </a:pPr>
            <a:r>
              <a:rPr sz="1800" dirty="0">
                <a:solidFill>
                  <a:srgbClr val="FAF8F5"/>
                </a:solidFill>
                <a:latin typeface="Gotham Light" pitchFamily="2" charset="77"/>
                <a:cs typeface="Cambria"/>
              </a:rPr>
              <a:t>Identify who can benefit from strength training</a:t>
            </a:r>
            <a:endParaRPr sz="1800" dirty="0">
              <a:latin typeface="Gotham Light" pitchFamily="2" charset="77"/>
              <a:cs typeface="Cambria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CA9353B4-AF70-1981-8A74-9CA3F15CB23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0DB333-1CB3-7A8B-1132-6A06635165A2}"/>
              </a:ext>
            </a:extLst>
          </p:cNvPr>
          <p:cNvSpPr txBox="1"/>
          <p:nvPr/>
        </p:nvSpPr>
        <p:spPr>
          <a:xfrm>
            <a:off x="319934" y="4684833"/>
            <a:ext cx="37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E2124C-E9CA-F70F-248F-AADE2241D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04461B5-3EB3-A34B-7725-68329FE275D0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C5C7A06-5A7E-CE0E-C303-F743680DF69C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949AF30A-DCFA-51B1-B628-D4D730BE041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C30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70534" y="1711144"/>
            <a:ext cx="3034666" cy="884858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3600" spc="65" dirty="0"/>
              <a:t>QUESTIONS?</a:t>
            </a:r>
            <a:endParaRPr sz="3600" dirty="0"/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lang="en-US" sz="1550" spc="80" dirty="0">
                <a:solidFill>
                  <a:srgbClr val="FAF8F5"/>
                </a:solidFill>
                <a:latin typeface="Gotham Light" pitchFamily="2" charset="77"/>
              </a:rPr>
              <a:t>Ask</a:t>
            </a:r>
            <a:r>
              <a:rPr lang="en-US" sz="1550" spc="-5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dirty="0">
                <a:solidFill>
                  <a:srgbClr val="FAF8F5"/>
                </a:solidFill>
                <a:latin typeface="Gotham Light" pitchFamily="2" charset="77"/>
              </a:rPr>
              <a:t>me</a:t>
            </a:r>
            <a:r>
              <a:rPr lang="en-US" sz="1550" spc="105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85" dirty="0">
                <a:solidFill>
                  <a:srgbClr val="FAF8F5"/>
                </a:solidFill>
                <a:latin typeface="Gotham Light" pitchFamily="2" charset="77"/>
              </a:rPr>
              <a:t>anything!</a:t>
            </a:r>
            <a:endParaRPr lang="en-US" sz="1550" dirty="0">
              <a:solidFill>
                <a:srgbClr val="FAF8F5"/>
              </a:solidFill>
              <a:latin typeface="Gotham Light" pitchFamily="2" charset="77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C304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24368" y="4827231"/>
            <a:ext cx="1104900" cy="14287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933950" y="1323975"/>
            <a:ext cx="3514725" cy="3067050"/>
            <a:chOff x="4933950" y="1323975"/>
            <a:chExt cx="3514725" cy="3067050"/>
          </a:xfrm>
        </p:grpSpPr>
        <p:sp>
          <p:nvSpPr>
            <p:cNvPr id="5" name="object 5"/>
            <p:cNvSpPr/>
            <p:nvPr/>
          </p:nvSpPr>
          <p:spPr>
            <a:xfrm>
              <a:off x="4933950" y="1323975"/>
              <a:ext cx="3514725" cy="3067050"/>
            </a:xfrm>
            <a:custGeom>
              <a:avLst/>
              <a:gdLst/>
              <a:ahLst/>
              <a:cxnLst/>
              <a:rect l="l" t="t" r="r" b="b"/>
              <a:pathLst>
                <a:path w="3514725" h="3067050">
                  <a:moveTo>
                    <a:pt x="3514725" y="0"/>
                  </a:moveTo>
                  <a:lnTo>
                    <a:pt x="0" y="0"/>
                  </a:lnTo>
                  <a:lnTo>
                    <a:pt x="0" y="3067050"/>
                  </a:lnTo>
                  <a:lnTo>
                    <a:pt x="3003550" y="3067050"/>
                  </a:lnTo>
                  <a:lnTo>
                    <a:pt x="3514725" y="2555862"/>
                  </a:lnTo>
                  <a:lnTo>
                    <a:pt x="35147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37500" y="3879837"/>
              <a:ext cx="511175" cy="511809"/>
            </a:xfrm>
            <a:custGeom>
              <a:avLst/>
              <a:gdLst/>
              <a:ahLst/>
              <a:cxnLst/>
              <a:rect l="l" t="t" r="r" b="b"/>
              <a:pathLst>
                <a:path w="511175" h="511810">
                  <a:moveTo>
                    <a:pt x="511175" y="0"/>
                  </a:moveTo>
                  <a:lnTo>
                    <a:pt x="102234" y="102234"/>
                  </a:lnTo>
                  <a:lnTo>
                    <a:pt x="0" y="511187"/>
                  </a:lnTo>
                  <a:lnTo>
                    <a:pt x="511175" y="0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20957" y="1541298"/>
            <a:ext cx="3194685" cy="254492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50" dirty="0">
                <a:latin typeface="Gotham Light" pitchFamily="2" charset="77"/>
                <a:cs typeface="Cambria"/>
              </a:rPr>
              <a:t>SERVICES</a:t>
            </a:r>
            <a:r>
              <a:rPr sz="1550" spc="85" dirty="0">
                <a:latin typeface="Gotham Light" pitchFamily="2" charset="77"/>
                <a:cs typeface="Cambria"/>
              </a:rPr>
              <a:t> </a:t>
            </a:r>
            <a:r>
              <a:rPr sz="1550" spc="80" dirty="0">
                <a:latin typeface="Gotham Light" pitchFamily="2" charset="77"/>
                <a:cs typeface="Cambria"/>
              </a:rPr>
              <a:t>RECOMMENDATIONS</a:t>
            </a:r>
            <a:endParaRPr sz="1550" dirty="0">
              <a:latin typeface="Gotham Light" pitchFamily="2" charset="77"/>
              <a:cs typeface="Cambria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500" dirty="0">
              <a:latin typeface="Gotham Light" pitchFamily="2" charset="77"/>
              <a:cs typeface="Cambria"/>
            </a:endParaRPr>
          </a:p>
          <a:p>
            <a:pPr marL="298450" indent="-285750">
              <a:lnSpc>
                <a:spcPct val="100000"/>
              </a:lnSpc>
              <a:buFont typeface="Arial"/>
              <a:buChar char="•"/>
              <a:tabLst>
                <a:tab pos="298450" algn="l"/>
              </a:tabLst>
            </a:pPr>
            <a:r>
              <a:rPr sz="1500" spc="-50" dirty="0">
                <a:latin typeface="Gotham Light" pitchFamily="2" charset="77"/>
                <a:cs typeface="Cambria"/>
              </a:rPr>
              <a:t>Comprehensive</a:t>
            </a:r>
            <a:r>
              <a:rPr sz="1500" dirty="0">
                <a:latin typeface="Gotham Light" pitchFamily="2" charset="77"/>
                <a:cs typeface="Cambria"/>
              </a:rPr>
              <a:t> </a:t>
            </a:r>
            <a:r>
              <a:rPr sz="1500" spc="-55" dirty="0">
                <a:latin typeface="Gotham Light" pitchFamily="2" charset="77"/>
                <a:cs typeface="Cambria"/>
              </a:rPr>
              <a:t>Exercise</a:t>
            </a:r>
            <a:r>
              <a:rPr sz="1500" spc="5" dirty="0">
                <a:latin typeface="Gotham Light" pitchFamily="2" charset="77"/>
                <a:cs typeface="Cambria"/>
              </a:rPr>
              <a:t> </a:t>
            </a:r>
            <a:r>
              <a:rPr sz="1500" spc="-55" dirty="0">
                <a:latin typeface="Gotham Light" pitchFamily="2" charset="77"/>
                <a:cs typeface="Cambria"/>
              </a:rPr>
              <a:t>Assessment</a:t>
            </a:r>
            <a:endParaRPr sz="1500" dirty="0">
              <a:latin typeface="Gotham Light" pitchFamily="2" charset="77"/>
              <a:cs typeface="Cambria"/>
            </a:endParaRPr>
          </a:p>
          <a:p>
            <a:pPr marL="298450" indent="-285750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tabLst>
                <a:tab pos="298450" algn="l"/>
              </a:tabLst>
            </a:pPr>
            <a:r>
              <a:rPr sz="1500" dirty="0">
                <a:latin typeface="Gotham Light" pitchFamily="2" charset="77"/>
                <a:cs typeface="Cambria"/>
              </a:rPr>
              <a:t>Rx</a:t>
            </a:r>
            <a:r>
              <a:rPr sz="1500" spc="5" dirty="0">
                <a:latin typeface="Gotham Light" pitchFamily="2" charset="77"/>
                <a:cs typeface="Cambria"/>
              </a:rPr>
              <a:t> </a:t>
            </a:r>
            <a:r>
              <a:rPr sz="1500" dirty="0">
                <a:latin typeface="Gotham Light" pitchFamily="2" charset="77"/>
                <a:cs typeface="Cambria"/>
              </a:rPr>
              <a:t>for</a:t>
            </a:r>
            <a:r>
              <a:rPr sz="1500" spc="45" dirty="0">
                <a:latin typeface="Gotham Light" pitchFamily="2" charset="77"/>
                <a:cs typeface="Cambria"/>
              </a:rPr>
              <a:t> </a:t>
            </a:r>
            <a:r>
              <a:rPr sz="1500" spc="-10" dirty="0">
                <a:latin typeface="Gotham Light" pitchFamily="2" charset="77"/>
                <a:cs typeface="Cambria"/>
              </a:rPr>
              <a:t>Exercise</a:t>
            </a:r>
            <a:endParaRPr sz="1500" dirty="0">
              <a:latin typeface="Gotham Light" pitchFamily="2" charset="77"/>
              <a:cs typeface="Cambria"/>
            </a:endParaRPr>
          </a:p>
          <a:p>
            <a:pPr marL="298450" indent="-285750">
              <a:lnSpc>
                <a:spcPct val="100000"/>
              </a:lnSpc>
              <a:spcBef>
                <a:spcPts val="994"/>
              </a:spcBef>
              <a:buFont typeface="Arial"/>
              <a:buChar char="•"/>
              <a:tabLst>
                <a:tab pos="298450" algn="l"/>
              </a:tabLst>
            </a:pPr>
            <a:r>
              <a:rPr sz="1500" spc="-10" dirty="0">
                <a:latin typeface="Gotham Light" pitchFamily="2" charset="77"/>
                <a:cs typeface="Cambria"/>
              </a:rPr>
              <a:t>MSK/Joint</a:t>
            </a:r>
            <a:r>
              <a:rPr sz="1500" spc="-25" dirty="0">
                <a:latin typeface="Gotham Light" pitchFamily="2" charset="77"/>
                <a:cs typeface="Cambria"/>
              </a:rPr>
              <a:t> </a:t>
            </a:r>
            <a:r>
              <a:rPr sz="1500" spc="-10" dirty="0">
                <a:latin typeface="Gotham Light" pitchFamily="2" charset="77"/>
                <a:cs typeface="Cambria"/>
              </a:rPr>
              <a:t>Assessment</a:t>
            </a:r>
            <a:endParaRPr sz="1500" dirty="0">
              <a:latin typeface="Gotham Light" pitchFamily="2" charset="77"/>
              <a:cs typeface="Cambria"/>
            </a:endParaRPr>
          </a:p>
          <a:p>
            <a:pPr marL="298450" indent="-285750">
              <a:lnSpc>
                <a:spcPct val="100000"/>
              </a:lnSpc>
              <a:spcBef>
                <a:spcPts val="1070"/>
              </a:spcBef>
              <a:buFont typeface="Arial"/>
              <a:buChar char="•"/>
              <a:tabLst>
                <a:tab pos="298450" algn="l"/>
              </a:tabLst>
            </a:pPr>
            <a:r>
              <a:rPr sz="1500" spc="75" dirty="0">
                <a:latin typeface="Gotham Light" pitchFamily="2" charset="77"/>
                <a:cs typeface="Cambria"/>
              </a:rPr>
              <a:t>DEXA</a:t>
            </a:r>
            <a:r>
              <a:rPr sz="1500" spc="30" dirty="0">
                <a:latin typeface="Gotham Light" pitchFamily="2" charset="77"/>
                <a:cs typeface="Cambria"/>
              </a:rPr>
              <a:t> </a:t>
            </a:r>
            <a:r>
              <a:rPr sz="1500" spc="-40" dirty="0">
                <a:latin typeface="Gotham Light" pitchFamily="2" charset="77"/>
                <a:cs typeface="Cambria"/>
              </a:rPr>
              <a:t>(not</a:t>
            </a:r>
            <a:r>
              <a:rPr sz="1500" spc="10" dirty="0">
                <a:latin typeface="Gotham Light" pitchFamily="2" charset="77"/>
                <a:cs typeface="Cambria"/>
              </a:rPr>
              <a:t> </a:t>
            </a:r>
            <a:r>
              <a:rPr sz="1500" spc="-60" dirty="0">
                <a:latin typeface="Gotham Light" pitchFamily="2" charset="77"/>
                <a:cs typeface="Cambria"/>
              </a:rPr>
              <a:t>bookable</a:t>
            </a:r>
            <a:r>
              <a:rPr sz="1500" spc="-25" dirty="0">
                <a:latin typeface="Gotham Light" pitchFamily="2" charset="77"/>
                <a:cs typeface="Cambria"/>
              </a:rPr>
              <a:t> </a:t>
            </a:r>
            <a:r>
              <a:rPr sz="1500" dirty="0">
                <a:latin typeface="Gotham Light" pitchFamily="2" charset="77"/>
                <a:cs typeface="Cambria"/>
              </a:rPr>
              <a:t>on</a:t>
            </a:r>
            <a:r>
              <a:rPr sz="1500" spc="20" dirty="0">
                <a:latin typeface="Gotham Light" pitchFamily="2" charset="77"/>
                <a:cs typeface="Cambria"/>
              </a:rPr>
              <a:t> </a:t>
            </a:r>
            <a:r>
              <a:rPr sz="1500" spc="-45" dirty="0">
                <a:latin typeface="Gotham Light" pitchFamily="2" charset="77"/>
                <a:cs typeface="Cambria"/>
              </a:rPr>
              <a:t>the</a:t>
            </a:r>
            <a:r>
              <a:rPr sz="1500" spc="-25" dirty="0">
                <a:latin typeface="Gotham Light" pitchFamily="2" charset="77"/>
                <a:cs typeface="Cambria"/>
              </a:rPr>
              <a:t> </a:t>
            </a:r>
            <a:r>
              <a:rPr sz="1500" spc="-20" dirty="0">
                <a:latin typeface="Gotham Light" pitchFamily="2" charset="77"/>
                <a:cs typeface="Cambria"/>
              </a:rPr>
              <a:t>app)</a:t>
            </a:r>
            <a:endParaRPr sz="1500" dirty="0">
              <a:latin typeface="Gotham Light" pitchFamily="2" charset="77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3475" y="1524000"/>
            <a:ext cx="2581275" cy="2562225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09550">
              <a:lnSpc>
                <a:spcPct val="100000"/>
              </a:lnSpc>
              <a:spcBef>
                <a:spcPts val="130"/>
              </a:spcBef>
            </a:pPr>
            <a:r>
              <a:rPr spc="145" dirty="0"/>
              <a:t>FOUNDATIONS</a:t>
            </a:r>
            <a:r>
              <a:rPr spc="125" dirty="0"/>
              <a:t> </a:t>
            </a:r>
            <a:r>
              <a:rPr spc="114" dirty="0"/>
              <a:t>OF</a:t>
            </a:r>
            <a:r>
              <a:rPr spc="75" dirty="0"/>
              <a:t> </a:t>
            </a:r>
            <a:r>
              <a:rPr spc="114" dirty="0"/>
              <a:t>STRENGTH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C30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28650" y="1962150"/>
            <a:ext cx="3510279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45" dirty="0"/>
              <a:t>Thank</a:t>
            </a:r>
            <a:r>
              <a:rPr spc="-105" dirty="0"/>
              <a:t> </a:t>
            </a:r>
            <a:r>
              <a:rPr spc="-130" dirty="0"/>
              <a:t>you</a:t>
            </a:r>
            <a:r>
              <a:rPr spc="-20" dirty="0"/>
              <a:t> </a:t>
            </a:r>
            <a:r>
              <a:rPr spc="-10" dirty="0"/>
              <a:t>for</a:t>
            </a:r>
            <a:r>
              <a:rPr spc="-95" dirty="0"/>
              <a:t> </a:t>
            </a:r>
            <a:r>
              <a:rPr spc="-120" dirty="0"/>
              <a:t>your</a:t>
            </a:r>
            <a:r>
              <a:rPr spc="-25" dirty="0"/>
              <a:t> </a:t>
            </a:r>
            <a:r>
              <a:rPr spc="-40" dirty="0"/>
              <a:t>time.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1150" y="114300"/>
            <a:ext cx="3124200" cy="49148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746450D-474F-554D-600F-3B9F67772FAB}"/>
              </a:ext>
            </a:extLst>
          </p:cNvPr>
          <p:cNvSpPr/>
          <p:nvPr/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143000" y="1733550"/>
            <a:ext cx="6858000" cy="143885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20"/>
              </a:spcBef>
            </a:pPr>
            <a:r>
              <a:rPr sz="3600" spc="170" dirty="0"/>
              <a:t>WHAT</a:t>
            </a:r>
            <a:r>
              <a:rPr sz="3600" spc="75" dirty="0"/>
              <a:t> </a:t>
            </a:r>
            <a:r>
              <a:rPr sz="3600" dirty="0"/>
              <a:t>IS</a:t>
            </a:r>
            <a:r>
              <a:rPr sz="3600" spc="55" dirty="0"/>
              <a:t> </a:t>
            </a:r>
            <a:r>
              <a:rPr sz="3600" spc="130" dirty="0"/>
              <a:t>STRENGTH</a:t>
            </a:r>
            <a:r>
              <a:rPr sz="3600" spc="80" dirty="0"/>
              <a:t> </a:t>
            </a:r>
            <a:r>
              <a:rPr sz="3600" spc="100" dirty="0"/>
              <a:t>TRAINING?</a:t>
            </a:r>
            <a:endParaRPr sz="3600" dirty="0"/>
          </a:p>
          <a:p>
            <a:pPr marL="12700" algn="ctr">
              <a:lnSpc>
                <a:spcPct val="100000"/>
              </a:lnSpc>
              <a:spcBef>
                <a:spcPts val="210"/>
              </a:spcBef>
            </a:pPr>
            <a:r>
              <a:rPr lang="en-US" sz="1550" spc="95" dirty="0">
                <a:solidFill>
                  <a:srgbClr val="FAF8F5"/>
                </a:solidFill>
                <a:latin typeface="Gotham Light" pitchFamily="2" charset="77"/>
              </a:rPr>
              <a:t>Foundations</a:t>
            </a:r>
            <a:r>
              <a:rPr lang="en-US" sz="1550" spc="13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70" dirty="0">
                <a:solidFill>
                  <a:srgbClr val="FAF8F5"/>
                </a:solidFill>
                <a:latin typeface="Gotham Light" pitchFamily="2" charset="77"/>
              </a:rPr>
              <a:t>of</a:t>
            </a:r>
            <a:r>
              <a:rPr lang="en-US" sz="1550" spc="105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45" dirty="0">
                <a:solidFill>
                  <a:srgbClr val="FAF8F5"/>
                </a:solidFill>
                <a:latin typeface="Gotham Light" pitchFamily="2" charset="77"/>
              </a:rPr>
              <a:t>evidence-</a:t>
            </a:r>
            <a:r>
              <a:rPr lang="en-US" sz="1550" dirty="0">
                <a:solidFill>
                  <a:srgbClr val="FAF8F5"/>
                </a:solidFill>
                <a:latin typeface="Gotham Light" pitchFamily="2" charset="77"/>
              </a:rPr>
              <a:t>based</a:t>
            </a:r>
            <a:r>
              <a:rPr lang="en-US" sz="1550" spc="125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65" dirty="0">
                <a:solidFill>
                  <a:srgbClr val="FAF8F5"/>
                </a:solidFill>
                <a:latin typeface="Gotham Light" pitchFamily="2" charset="77"/>
              </a:rPr>
              <a:t>resistance</a:t>
            </a:r>
            <a:r>
              <a:rPr lang="en-US" sz="1550" spc="6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100" dirty="0">
                <a:solidFill>
                  <a:srgbClr val="FAF8F5"/>
                </a:solidFill>
                <a:latin typeface="Gotham Light" pitchFamily="2" charset="77"/>
              </a:rPr>
              <a:t>training</a:t>
            </a:r>
            <a:endParaRPr lang="en-US" sz="1550" dirty="0">
              <a:solidFill>
                <a:srgbClr val="FAF8F5"/>
              </a:solidFill>
              <a:latin typeface="Gotham Light" pitchFamily="2" charset="77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7A4D7E-D879-77B0-FBB1-EA5CAB6875D2}"/>
              </a:ext>
            </a:extLst>
          </p:cNvPr>
          <p:cNvSpPr/>
          <p:nvPr/>
        </p:nvSpPr>
        <p:spPr>
          <a:xfrm>
            <a:off x="-171079" y="4551064"/>
            <a:ext cx="9315079" cy="594652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B9E1C-9814-9F2B-A667-40E4D721E290}"/>
              </a:ext>
            </a:extLst>
          </p:cNvPr>
          <p:cNvSpPr txBox="1"/>
          <p:nvPr/>
        </p:nvSpPr>
        <p:spPr>
          <a:xfrm>
            <a:off x="319934" y="4684833"/>
            <a:ext cx="37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717A13-1534-5B8D-BB48-DB8357139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4B0EFC6-A446-B78F-E989-35109CDA39C9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4A41CD3-973C-E223-C7D1-7B07523CA2ED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 descr="A close-up of a person working out at a gym  Description automatically generated with medium confidenc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53200" y="0"/>
            <a:ext cx="2590800" cy="514349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00710" y="4171753"/>
            <a:ext cx="5533390" cy="21300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6100"/>
              </a:lnSpc>
              <a:spcBef>
                <a:spcPts val="80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Fisher,</a:t>
            </a:r>
            <a:r>
              <a:rPr sz="650" spc="2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James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1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Steele,</a:t>
            </a:r>
            <a:r>
              <a:rPr sz="650" spc="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James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1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Bruce-Low,</a:t>
            </a:r>
            <a:r>
              <a:rPr sz="650" spc="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Stewart</a:t>
            </a:r>
            <a:r>
              <a:rPr sz="650" spc="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1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Smith,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Dave.</a:t>
            </a:r>
            <a:r>
              <a:rPr sz="650" spc="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(2011).</a:t>
            </a:r>
            <a:r>
              <a:rPr sz="650" spc="6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Evidence-Based</a:t>
            </a:r>
            <a:r>
              <a:rPr sz="650" spc="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Resistance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Training</a:t>
            </a:r>
            <a:r>
              <a:rPr sz="650" spc="26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Recommendations.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Medicina</a:t>
            </a:r>
            <a:r>
              <a:rPr sz="650" spc="5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Sportiva.</a:t>
            </a:r>
            <a:r>
              <a:rPr sz="650" spc="4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15.</a:t>
            </a:r>
            <a:r>
              <a:rPr sz="650" spc="4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147-162.</a:t>
            </a:r>
            <a:r>
              <a:rPr sz="650" spc="4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10.2478/v10036-011-0025-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x.</a:t>
            </a:r>
            <a:endParaRPr sz="65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432752" y="974915"/>
            <a:ext cx="5282248" cy="308302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550" b="1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RESISTANCE TRAINING</a:t>
            </a:r>
          </a:p>
          <a:p>
            <a:pPr marL="193040" marR="5080" indent="-180975">
              <a:lnSpc>
                <a:spcPct val="104900"/>
              </a:lnSpc>
              <a:spcBef>
                <a:spcPts val="530"/>
              </a:spcBef>
              <a:buFont typeface="Arial"/>
              <a:buChar char="•"/>
              <a:tabLst>
                <a:tab pos="195580" algn="l"/>
              </a:tabLst>
            </a:pP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Any exercise that requires a muscle to overcome or resist an opposing force</a:t>
            </a:r>
          </a:p>
          <a:p>
            <a:pPr>
              <a:lnSpc>
                <a:spcPct val="100000"/>
              </a:lnSpc>
              <a:spcBef>
                <a:spcPts val="755"/>
              </a:spcBef>
              <a:buClr>
                <a:srgbClr val="5B5351"/>
              </a:buClr>
              <a:buFont typeface="Arial"/>
              <a:buChar char="•"/>
            </a:pP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550" b="1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PROGRAM</a:t>
            </a:r>
          </a:p>
          <a:p>
            <a:pPr marL="193675" indent="-180975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193675" algn="l"/>
              </a:tabLst>
            </a:pP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 fixed group of exercises, sets and repetitions</a:t>
            </a:r>
          </a:p>
          <a:p>
            <a:pPr>
              <a:lnSpc>
                <a:spcPct val="100000"/>
              </a:lnSpc>
              <a:spcBef>
                <a:spcPts val="980"/>
              </a:spcBef>
              <a:buClr>
                <a:srgbClr val="5B5351"/>
              </a:buClr>
              <a:buFont typeface="Arial"/>
              <a:buChar char="•"/>
            </a:pPr>
            <a:endParaRPr sz="155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50" b="1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MAXIMAL STRENGTH (</a:t>
            </a:r>
            <a:r>
              <a:rPr sz="2000" b="1" dirty="0">
                <a:solidFill>
                  <a:srgbClr val="0C3049"/>
                </a:solidFill>
                <a:latin typeface="Gotham Light" pitchFamily="2" charset="77"/>
                <a:cs typeface="Caflisch Script Pro Regular"/>
              </a:rPr>
              <a:t>1</a:t>
            </a:r>
            <a:r>
              <a:rPr sz="1550" b="1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RM)</a:t>
            </a:r>
          </a:p>
          <a:p>
            <a:pPr marL="193675" indent="-180975">
              <a:lnSpc>
                <a:spcPct val="100000"/>
              </a:lnSpc>
              <a:spcBef>
                <a:spcPts val="975"/>
              </a:spcBef>
              <a:buFont typeface="Arial"/>
              <a:buChar char="•"/>
              <a:tabLst>
                <a:tab pos="193675" algn="l"/>
              </a:tabLst>
            </a:pP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The maximum force a muscle can exert in a single</a:t>
            </a:r>
          </a:p>
          <a:p>
            <a:pPr marL="195580">
              <a:lnSpc>
                <a:spcPct val="100000"/>
              </a:lnSpc>
              <a:spcBef>
                <a:spcPts val="20"/>
              </a:spcBef>
            </a:pPr>
            <a:r>
              <a:rPr sz="15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maximal voluntary contraction (MVC)</a:t>
            </a: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32752" y="351472"/>
            <a:ext cx="8278494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spc="60" dirty="0"/>
              <a:t>DEFINITIONS</a:t>
            </a:r>
            <a:endParaRPr sz="36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0E67A83F-1980-E32A-C1EC-D87E9E8D27D6}"/>
              </a:ext>
            </a:extLst>
          </p:cNvPr>
          <p:cNvSpPr txBox="1">
            <a:spLocks/>
          </p:cNvSpPr>
          <p:nvPr/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4</a:t>
            </a:fld>
            <a:endParaRPr lang="en-US" spc="-25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259091-34D7-35B9-655F-97DBAB701175}"/>
              </a:ext>
            </a:extLst>
          </p:cNvPr>
          <p:cNvSpPr/>
          <p:nvPr/>
        </p:nvSpPr>
        <p:spPr>
          <a:xfrm>
            <a:off x="-171079" y="4551064"/>
            <a:ext cx="9391279" cy="594652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4824C5-503C-8726-5CED-0610AA4FE70C}"/>
              </a:ext>
            </a:extLst>
          </p:cNvPr>
          <p:cNvSpPr txBox="1"/>
          <p:nvPr/>
        </p:nvSpPr>
        <p:spPr>
          <a:xfrm>
            <a:off x="319934" y="4684833"/>
            <a:ext cx="37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A4D788-33F3-349C-92E0-9D2AA77BC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2457B3-1CD5-CE2B-F5AE-A62465723BEA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BE6126B-D31C-E889-2E1C-C4C993BE1B7C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38750" y="0"/>
            <a:ext cx="3905250" cy="3807784"/>
          </a:xfrm>
          <a:custGeom>
            <a:avLst/>
            <a:gdLst/>
            <a:ahLst/>
            <a:cxnLst/>
            <a:rect l="l" t="t" r="r" b="b"/>
            <a:pathLst>
              <a:path w="3905250" h="5143500">
                <a:moveTo>
                  <a:pt x="0" y="0"/>
                </a:moveTo>
                <a:lnTo>
                  <a:pt x="0" y="5143500"/>
                </a:lnTo>
                <a:lnTo>
                  <a:pt x="3905250" y="5143500"/>
                </a:lnTo>
                <a:lnTo>
                  <a:pt x="3905250" y="0"/>
                </a:lnTo>
                <a:lnTo>
                  <a:pt x="0" y="0"/>
                </a:lnTo>
                <a:close/>
              </a:path>
            </a:pathLst>
          </a:custGeom>
          <a:solidFill>
            <a:srgbClr val="276187"/>
          </a:solidFill>
        </p:spPr>
        <p:txBody>
          <a:bodyPr wrap="square" lIns="0" tIns="0" rIns="0" bIns="0" rtlCol="0"/>
          <a:lstStyle/>
          <a:p>
            <a:endParaRPr>
              <a:solidFill>
                <a:srgbClr val="276187"/>
              </a:solidFill>
            </a:endParaRPr>
          </a:p>
        </p:txBody>
      </p:sp>
      <p:pic>
        <p:nvPicPr>
          <p:cNvPr id="4" name="object 4" descr="A person working out in a gym  Description automatically generated with medium confidenc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4683" y="-2216"/>
            <a:ext cx="3810000" cy="38100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946133" y="4847272"/>
            <a:ext cx="121285" cy="128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0" spc="-25" dirty="0">
                <a:solidFill>
                  <a:srgbClr val="5B5351"/>
                </a:solidFill>
                <a:latin typeface="Tahoma"/>
                <a:cs typeface="Tahoma"/>
              </a:rPr>
              <a:t>11</a:t>
            </a:r>
            <a:endParaRPr sz="650">
              <a:latin typeface="Tahoma"/>
              <a:cs typeface="Tahoma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28294" y="334010"/>
            <a:ext cx="4777105" cy="91095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865"/>
              </a:spcBef>
            </a:pPr>
            <a:r>
              <a:rPr sz="3200" spc="60" dirty="0"/>
              <a:t>EVIDENCE</a:t>
            </a:r>
            <a:r>
              <a:rPr sz="3200" spc="35" dirty="0"/>
              <a:t> </a:t>
            </a:r>
            <a:r>
              <a:rPr sz="3200" spc="-20" dirty="0"/>
              <a:t>BASED </a:t>
            </a:r>
            <a:r>
              <a:rPr sz="3200" spc="114" dirty="0"/>
              <a:t>RECOMMENDATIONS</a:t>
            </a:r>
            <a:endParaRPr sz="3200" dirty="0"/>
          </a:p>
        </p:txBody>
      </p:sp>
      <p:sp>
        <p:nvSpPr>
          <p:cNvPr id="7" name="object 7"/>
          <p:cNvSpPr txBox="1"/>
          <p:nvPr/>
        </p:nvSpPr>
        <p:spPr>
          <a:xfrm>
            <a:off x="328295" y="1343596"/>
            <a:ext cx="5234306" cy="258526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400" b="1" dirty="0">
                <a:solidFill>
                  <a:srgbClr val="5B5351"/>
                </a:solidFill>
                <a:latin typeface="Gotham Light" pitchFamily="2" charset="77"/>
                <a:cs typeface="Cambria"/>
              </a:rPr>
              <a:t>GENERAL RECOMMENDATIONS</a:t>
            </a:r>
            <a:endParaRPr sz="1400" b="1" dirty="0">
              <a:latin typeface="Gotham Light" pitchFamily="2" charset="77"/>
              <a:cs typeface="Cambria"/>
            </a:endParaRPr>
          </a:p>
          <a:p>
            <a:pPr marL="194310" indent="-18161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194310" algn="l"/>
              </a:tabLst>
            </a:pPr>
            <a:r>
              <a:rPr sz="1400" dirty="0">
                <a:solidFill>
                  <a:srgbClr val="5B5351"/>
                </a:solidFill>
                <a:latin typeface="Gotham Light" pitchFamily="2" charset="77"/>
                <a:cs typeface="Cambria"/>
              </a:rPr>
              <a:t>Reps: 5-12</a:t>
            </a:r>
            <a:endParaRPr sz="1400" dirty="0">
              <a:latin typeface="Gotham Light" pitchFamily="2" charset="77"/>
              <a:cs typeface="Cambria"/>
            </a:endParaRPr>
          </a:p>
          <a:p>
            <a:pPr marL="194310" indent="-181610">
              <a:lnSpc>
                <a:spcPct val="100000"/>
              </a:lnSpc>
              <a:spcBef>
                <a:spcPts val="650"/>
              </a:spcBef>
              <a:buFont typeface="Arial"/>
              <a:buChar char="•"/>
              <a:tabLst>
                <a:tab pos="194310" algn="l"/>
              </a:tabLst>
            </a:pPr>
            <a:r>
              <a:rPr sz="1400" dirty="0">
                <a:solidFill>
                  <a:srgbClr val="5B5351"/>
                </a:solidFill>
                <a:latin typeface="Gotham Light" pitchFamily="2" charset="77"/>
                <a:cs typeface="Cambria"/>
              </a:rPr>
              <a:t>Sets: 1-5</a:t>
            </a:r>
            <a:endParaRPr sz="1400" dirty="0">
              <a:latin typeface="Gotham Light" pitchFamily="2" charset="77"/>
              <a:cs typeface="Cambria"/>
            </a:endParaRPr>
          </a:p>
          <a:p>
            <a:pPr marL="194310" indent="-18161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194310" algn="l"/>
              </a:tabLst>
            </a:pPr>
            <a:r>
              <a:rPr sz="1400" dirty="0">
                <a:solidFill>
                  <a:srgbClr val="5B5351"/>
                </a:solidFill>
                <a:latin typeface="Gotham Light" pitchFamily="2" charset="77"/>
                <a:cs typeface="Cambria"/>
              </a:rPr>
              <a:t>Rest: 2-3mins (per muscle group)</a:t>
            </a:r>
            <a:endParaRPr sz="1400" dirty="0">
              <a:latin typeface="Gotham Light" pitchFamily="2" charset="77"/>
              <a:cs typeface="Cambria"/>
            </a:endParaRPr>
          </a:p>
          <a:p>
            <a:pPr marL="194310" indent="-181610">
              <a:lnSpc>
                <a:spcPct val="100000"/>
              </a:lnSpc>
              <a:spcBef>
                <a:spcPts val="650"/>
              </a:spcBef>
              <a:buFont typeface="Arial"/>
              <a:buChar char="•"/>
              <a:tabLst>
                <a:tab pos="194310" algn="l"/>
              </a:tabLst>
            </a:pPr>
            <a:r>
              <a:rPr sz="1400" dirty="0">
                <a:solidFill>
                  <a:srgbClr val="5B5351"/>
                </a:solidFill>
                <a:latin typeface="Gotham Light" pitchFamily="2" charset="77"/>
                <a:cs typeface="Cambria"/>
              </a:rPr>
              <a:t>Intensity: 60-90% 1RM</a:t>
            </a:r>
            <a:endParaRPr sz="1400" dirty="0">
              <a:latin typeface="Gotham Light" pitchFamily="2" charset="77"/>
              <a:cs typeface="Cambria"/>
            </a:endParaRPr>
          </a:p>
          <a:p>
            <a:pPr marL="194310" indent="-181610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194310" algn="l"/>
              </a:tabLst>
            </a:pPr>
            <a:r>
              <a:rPr sz="1400" dirty="0">
                <a:solidFill>
                  <a:srgbClr val="5B5351"/>
                </a:solidFill>
                <a:latin typeface="Gotham Light" pitchFamily="2" charset="77"/>
                <a:cs typeface="Cambria"/>
              </a:rPr>
              <a:t>Minimally once a week</a:t>
            </a:r>
            <a:endParaRPr sz="1400" dirty="0">
              <a:latin typeface="Gotham Light" pitchFamily="2" charset="77"/>
              <a:cs typeface="Cambria"/>
            </a:endParaRPr>
          </a:p>
          <a:p>
            <a:pPr marL="194310" indent="-18161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194310" algn="l"/>
              </a:tabLst>
            </a:pPr>
            <a:r>
              <a:rPr sz="1400" dirty="0">
                <a:solidFill>
                  <a:srgbClr val="5B5351"/>
                </a:solidFill>
                <a:latin typeface="Gotham Light" pitchFamily="2" charset="77"/>
                <a:cs typeface="Cambria"/>
              </a:rPr>
              <a:t>Optimal is two to four times per week</a:t>
            </a:r>
            <a:endParaRPr sz="1400" dirty="0">
              <a:latin typeface="Gotham Light" pitchFamily="2" charset="77"/>
              <a:cs typeface="Cambria"/>
            </a:endParaRPr>
          </a:p>
          <a:p>
            <a:pPr marL="193675" marR="5080" indent="-181610">
              <a:lnSpc>
                <a:spcPts val="1650"/>
              </a:lnSpc>
              <a:spcBef>
                <a:spcPts val="730"/>
              </a:spcBef>
              <a:buFont typeface="Arial"/>
              <a:buChar char="•"/>
              <a:tabLst>
                <a:tab pos="194945" algn="l"/>
              </a:tabLst>
            </a:pPr>
            <a:r>
              <a:rPr sz="1400" dirty="0">
                <a:solidFill>
                  <a:srgbClr val="5B5351"/>
                </a:solidFill>
                <a:latin typeface="Gotham Light" pitchFamily="2" charset="77"/>
                <a:cs typeface="Cambria"/>
              </a:rPr>
              <a:t>No significant evidence of technology to aid improvement of strength long term</a:t>
            </a:r>
            <a:endParaRPr sz="1400" dirty="0">
              <a:latin typeface="Gotham Light" pitchFamily="2" charset="77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9565" y="4022722"/>
            <a:ext cx="7894320" cy="40043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Fisher,</a:t>
            </a:r>
            <a:r>
              <a:rPr sz="650" spc="25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Steele,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25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Bruce-Low,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S.,</a:t>
            </a:r>
            <a:r>
              <a:rPr sz="650" spc="25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&amp;amp;</a:t>
            </a:r>
            <a:r>
              <a:rPr sz="650" spc="2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Smith,</a:t>
            </a:r>
            <a:r>
              <a:rPr sz="650" spc="2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D.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(2011).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Evidence-based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resistance</a:t>
            </a:r>
            <a:r>
              <a:rPr sz="650" spc="1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training</a:t>
            </a:r>
            <a:r>
              <a:rPr sz="650" spc="1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recommendation</a:t>
            </a:r>
            <a:r>
              <a:rPr sz="650" spc="-6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s.</a:t>
            </a:r>
            <a:r>
              <a:rPr sz="650" spc="1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Medicina</a:t>
            </a:r>
            <a:r>
              <a:rPr sz="650" spc="1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Sportiva,</a:t>
            </a:r>
            <a:r>
              <a:rPr sz="650" spc="25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15(3),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147–162.</a:t>
            </a:r>
            <a:r>
              <a:rPr sz="650" spc="2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https://doi.org/10.2478/v10036-011-0025-</a:t>
            </a:r>
            <a:r>
              <a:rPr sz="650" spc="-50" dirty="0">
                <a:solidFill>
                  <a:srgbClr val="276187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  <a:p>
            <a:pPr marL="12700" marR="5080">
              <a:lnSpc>
                <a:spcPct val="115700"/>
              </a:lnSpc>
              <a:spcBef>
                <a:spcPts val="52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Lasevicius,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T.,</a:t>
            </a:r>
            <a:r>
              <a:rPr sz="650" spc="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Schoenfeld,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B.</a:t>
            </a:r>
            <a:r>
              <a:rPr sz="650" spc="-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J.,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Silva-Batista,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Barros,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T.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35" dirty="0">
                <a:solidFill>
                  <a:srgbClr val="276187"/>
                </a:solidFill>
                <a:latin typeface="Tahoma"/>
                <a:cs typeface="Tahoma"/>
              </a:rPr>
              <a:t>S.,</a:t>
            </a:r>
            <a:r>
              <a:rPr sz="650" spc="5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Aihara,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A.</a:t>
            </a:r>
            <a:r>
              <a:rPr sz="650" spc="-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Y.,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Brend</a:t>
            </a:r>
            <a:r>
              <a:rPr sz="650" spc="-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on,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H.,</a:t>
            </a:r>
            <a:r>
              <a:rPr sz="650" spc="-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Lo</a:t>
            </a:r>
            <a:r>
              <a:rPr sz="650" spc="-1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ngo,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A.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R.,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Tricoli,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V.,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Peres, B.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A.,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6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Teixeira,</a:t>
            </a:r>
            <a:r>
              <a:rPr sz="650" spc="10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E.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L.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(2019).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Muscle</a:t>
            </a:r>
            <a:r>
              <a:rPr sz="650" spc="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Failure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Promotes</a:t>
            </a:r>
            <a:r>
              <a:rPr sz="650" spc="114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Greater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Muscle</a:t>
            </a:r>
            <a:r>
              <a:rPr sz="650" spc="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Hypertro</a:t>
            </a:r>
            <a:r>
              <a:rPr sz="650" spc="-1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5" dirty="0">
                <a:solidFill>
                  <a:srgbClr val="276187"/>
                </a:solidFill>
                <a:latin typeface="Tahoma"/>
                <a:cs typeface="Tahoma"/>
              </a:rPr>
              <a:t>phy</a:t>
            </a:r>
            <a:r>
              <a:rPr sz="650" spc="5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in</a:t>
            </a:r>
            <a:r>
              <a:rPr sz="650" spc="2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Low-Load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but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65" dirty="0">
                <a:solidFill>
                  <a:srgbClr val="276187"/>
                </a:solidFill>
                <a:latin typeface="Tahoma"/>
                <a:cs typeface="Tahoma"/>
              </a:rPr>
              <a:t>Not</a:t>
            </a:r>
            <a:r>
              <a:rPr sz="650" spc="2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in</a:t>
            </a:r>
            <a:r>
              <a:rPr sz="650" spc="10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High-Load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Resistance</a:t>
            </a:r>
            <a:r>
              <a:rPr sz="650" spc="12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Trainin</a:t>
            </a:r>
            <a:r>
              <a:rPr sz="650" spc="-6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50" dirty="0">
                <a:solidFill>
                  <a:srgbClr val="276187"/>
                </a:solidFill>
                <a:latin typeface="Tahoma"/>
                <a:cs typeface="Tahoma"/>
              </a:rPr>
              <a:t>g.</a:t>
            </a:r>
            <a:r>
              <a:rPr sz="650" spc="24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Journal</a:t>
            </a:r>
            <a:r>
              <a:rPr sz="650" spc="7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55" dirty="0">
                <a:solidFill>
                  <a:srgbClr val="276187"/>
                </a:solidFill>
                <a:latin typeface="Tahoma"/>
                <a:cs typeface="Tahoma"/>
              </a:rPr>
              <a:t>of</a:t>
            </a:r>
            <a:r>
              <a:rPr sz="650" spc="7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strength</a:t>
            </a:r>
            <a:r>
              <a:rPr sz="650" spc="2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and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conditioning</a:t>
            </a:r>
            <a:r>
              <a:rPr sz="650" spc="1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research,</a:t>
            </a:r>
            <a:r>
              <a:rPr sz="650" spc="8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10.1519/JSC.0000000000003454.</a:t>
            </a:r>
            <a:r>
              <a:rPr sz="650" spc="23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Advance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onl</a:t>
            </a:r>
            <a:r>
              <a:rPr sz="650" spc="-8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ine</a:t>
            </a:r>
            <a:r>
              <a:rPr sz="650" spc="13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publication.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3250" y="4906327"/>
            <a:ext cx="1979930" cy="128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0" spc="-10" dirty="0">
                <a:latin typeface="Tahoma"/>
                <a:cs typeface="Tahoma"/>
                <a:hlinkClick r:id="rId4"/>
              </a:rPr>
              <a:t>https://doi.org/10.1519/JSC.0000000000003454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1844E649-F790-BFFE-052C-C6FD64A0639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06362B-585A-EDE6-6B26-B446A18884F2}"/>
              </a:ext>
            </a:extLst>
          </p:cNvPr>
          <p:cNvSpPr/>
          <p:nvPr/>
        </p:nvSpPr>
        <p:spPr>
          <a:xfrm>
            <a:off x="-171079" y="4551064"/>
            <a:ext cx="9391279" cy="594652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7BA326-8295-AD93-1A40-569D0B718762}"/>
              </a:ext>
            </a:extLst>
          </p:cNvPr>
          <p:cNvSpPr txBox="1"/>
          <p:nvPr/>
        </p:nvSpPr>
        <p:spPr>
          <a:xfrm>
            <a:off x="319934" y="4684833"/>
            <a:ext cx="37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5CDF18-34D5-5B46-075E-A78C9E8ECA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1BA5A4-0AA1-C89A-E13C-109E6AE5EEAA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A914D8A-89C1-017E-FC3F-3485F62CC259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C30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305" y="1694634"/>
            <a:ext cx="5288280" cy="143885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3600" spc="105" dirty="0"/>
              <a:t>MOVEMENT</a:t>
            </a:r>
            <a:r>
              <a:rPr sz="3600" spc="25" dirty="0"/>
              <a:t> </a:t>
            </a:r>
            <a:r>
              <a:rPr sz="3600" spc="180" dirty="0"/>
              <a:t>ACTIVITY</a:t>
            </a:r>
            <a:r>
              <a:rPr sz="3600" spc="40" dirty="0"/>
              <a:t> </a:t>
            </a:r>
            <a:r>
              <a:rPr sz="3600" spc="-565" dirty="0"/>
              <a:t>#1</a:t>
            </a:r>
            <a:endParaRPr sz="3600" dirty="0"/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lang="en-US" sz="1550" spc="75" dirty="0">
                <a:solidFill>
                  <a:srgbClr val="FAF8F5"/>
                </a:solidFill>
                <a:latin typeface="Gotham Light" pitchFamily="2" charset="77"/>
              </a:rPr>
              <a:t>Movement</a:t>
            </a:r>
            <a:r>
              <a:rPr lang="en-US" sz="1550" spc="10" dirty="0">
                <a:solidFill>
                  <a:srgbClr val="FAF8F5"/>
                </a:solidFill>
                <a:latin typeface="Gotham Light" pitchFamily="2" charset="77"/>
              </a:rPr>
              <a:t> </a:t>
            </a:r>
            <a:r>
              <a:rPr lang="en-US" sz="1550" spc="50" dirty="0">
                <a:solidFill>
                  <a:srgbClr val="FAF8F5"/>
                </a:solidFill>
                <a:latin typeface="Gotham Light" pitchFamily="2" charset="77"/>
              </a:rPr>
              <a:t>patterns</a:t>
            </a:r>
            <a:endParaRPr lang="en-US" sz="1550" dirty="0">
              <a:solidFill>
                <a:srgbClr val="FAF8F5"/>
              </a:solidFill>
              <a:latin typeface="Gotham Light" pitchFamily="2" charset="77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905D965-FDB7-709F-FF62-A5C12090C9D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A3F6D2-51AD-F0D5-D04E-7BEFDE29A34C}"/>
              </a:ext>
            </a:extLst>
          </p:cNvPr>
          <p:cNvSpPr txBox="1"/>
          <p:nvPr/>
        </p:nvSpPr>
        <p:spPr>
          <a:xfrm>
            <a:off x="319934" y="4684833"/>
            <a:ext cx="37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55A47B-8A32-71DD-EF89-10A70CFFA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A5CA6B-7D81-66B7-6705-E5297CAE5124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E522B08-8EAA-0A24-226B-EA4322D919AA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81875" y="4762500"/>
            <a:ext cx="1362075" cy="31432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575" y="1818423"/>
            <a:ext cx="6332220" cy="143885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3600" spc="120" dirty="0"/>
              <a:t>BASIC</a:t>
            </a:r>
            <a:r>
              <a:rPr sz="3600" spc="45" dirty="0"/>
              <a:t> </a:t>
            </a:r>
            <a:r>
              <a:rPr sz="3600" spc="105" dirty="0"/>
              <a:t>MOVEMENT</a:t>
            </a:r>
            <a:r>
              <a:rPr sz="3600" spc="15" dirty="0"/>
              <a:t> </a:t>
            </a:r>
            <a:r>
              <a:rPr sz="3600" spc="75" dirty="0"/>
              <a:t>PATTERNS</a:t>
            </a:r>
            <a:endParaRPr sz="3600" dirty="0"/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550" dirty="0">
                <a:solidFill>
                  <a:srgbClr val="0C3049"/>
                </a:solidFill>
                <a:latin typeface="Gotham Light" pitchFamily="2" charset="77"/>
              </a:rPr>
              <a:t>And </a:t>
            </a:r>
            <a:r>
              <a:rPr sz="1550" spc="-70" dirty="0">
                <a:solidFill>
                  <a:srgbClr val="0C3049"/>
                </a:solidFill>
                <a:latin typeface="Gotham Light" pitchFamily="2" charset="77"/>
              </a:rPr>
              <a:t>progressions</a:t>
            </a:r>
            <a:r>
              <a:rPr sz="1550" spc="-15" dirty="0">
                <a:solidFill>
                  <a:srgbClr val="0C3049"/>
                </a:solidFill>
                <a:latin typeface="Gotham Light" pitchFamily="2" charset="77"/>
              </a:rPr>
              <a:t> </a:t>
            </a:r>
            <a:r>
              <a:rPr sz="1550" spc="-40" dirty="0">
                <a:solidFill>
                  <a:srgbClr val="0C3049"/>
                </a:solidFill>
                <a:latin typeface="Gotham Light" pitchFamily="2" charset="77"/>
              </a:rPr>
              <a:t>and</a:t>
            </a:r>
            <a:r>
              <a:rPr sz="1550" spc="10" dirty="0">
                <a:solidFill>
                  <a:srgbClr val="0C3049"/>
                </a:solidFill>
                <a:latin typeface="Gotham Light" pitchFamily="2" charset="77"/>
              </a:rPr>
              <a:t> </a:t>
            </a:r>
            <a:r>
              <a:rPr sz="1550" spc="-75" dirty="0">
                <a:solidFill>
                  <a:srgbClr val="0C3049"/>
                </a:solidFill>
                <a:latin typeface="Gotham Light" pitchFamily="2" charset="77"/>
              </a:rPr>
              <a:t>regressions</a:t>
            </a:r>
            <a:r>
              <a:rPr sz="1550" spc="-10" dirty="0">
                <a:solidFill>
                  <a:srgbClr val="0C3049"/>
                </a:solidFill>
                <a:latin typeface="Gotham Light" pitchFamily="2" charset="77"/>
              </a:rPr>
              <a:t> </a:t>
            </a:r>
            <a:r>
              <a:rPr sz="1550" dirty="0">
                <a:solidFill>
                  <a:srgbClr val="0C3049"/>
                </a:solidFill>
                <a:latin typeface="Gotham Light" pitchFamily="2" charset="77"/>
              </a:rPr>
              <a:t>for</a:t>
            </a:r>
            <a:r>
              <a:rPr sz="1550" spc="15" dirty="0">
                <a:solidFill>
                  <a:srgbClr val="0C3049"/>
                </a:solidFill>
                <a:latin typeface="Gotham Light" pitchFamily="2" charset="77"/>
              </a:rPr>
              <a:t> </a:t>
            </a:r>
            <a:r>
              <a:rPr sz="1550" spc="-20" dirty="0">
                <a:solidFill>
                  <a:srgbClr val="0C3049"/>
                </a:solidFill>
                <a:latin typeface="Gotham Light" pitchFamily="2" charset="77"/>
              </a:rPr>
              <a:t>each</a:t>
            </a:r>
            <a:endParaRPr sz="1550" dirty="0">
              <a:solidFill>
                <a:srgbClr val="0C3049"/>
              </a:solidFill>
              <a:latin typeface="Gotham Light" pitchFamily="2" charset="77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7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FF09F662-A33B-DBE4-AB9D-1B8135FA7258}"/>
              </a:ext>
            </a:extLst>
          </p:cNvPr>
          <p:cNvSpPr txBox="1">
            <a:spLocks/>
          </p:cNvSpPr>
          <p:nvPr/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7</a:t>
            </a:fld>
            <a:endParaRPr lang="en-US" spc="-25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AF29F5-AA9A-EB64-B152-3E3100D35906}"/>
              </a:ext>
            </a:extLst>
          </p:cNvPr>
          <p:cNvSpPr/>
          <p:nvPr/>
        </p:nvSpPr>
        <p:spPr>
          <a:xfrm>
            <a:off x="-171079" y="4551064"/>
            <a:ext cx="94674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4684BB-F0DD-2BBB-FB84-919B12890D60}"/>
              </a:ext>
            </a:extLst>
          </p:cNvPr>
          <p:cNvSpPr txBox="1"/>
          <p:nvPr/>
        </p:nvSpPr>
        <p:spPr>
          <a:xfrm>
            <a:off x="319934" y="4684833"/>
            <a:ext cx="37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026934-F0FA-2C1C-EF2D-142205F8E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24B7E2-8B20-5E77-DE6C-D54B50B40556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BBB6B6C-A68B-FAF0-86C6-59546D990E5B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07E74F2-56F4-3FAF-912E-846DABD39FBD}"/>
              </a:ext>
            </a:extLst>
          </p:cNvPr>
          <p:cNvSpPr/>
          <p:nvPr/>
        </p:nvSpPr>
        <p:spPr>
          <a:xfrm>
            <a:off x="6796934" y="2193377"/>
            <a:ext cx="2118466" cy="1676400"/>
          </a:xfrm>
          <a:prstGeom prst="rect">
            <a:avLst/>
          </a:prstGeom>
          <a:solidFill>
            <a:schemeClr val="accent1">
              <a:alpha val="155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27C108-F48B-6D0D-861F-7A9E2ED10BC0}"/>
              </a:ext>
            </a:extLst>
          </p:cNvPr>
          <p:cNvSpPr/>
          <p:nvPr/>
        </p:nvSpPr>
        <p:spPr>
          <a:xfrm>
            <a:off x="4595156" y="2193377"/>
            <a:ext cx="2118466" cy="1676400"/>
          </a:xfrm>
          <a:prstGeom prst="rect">
            <a:avLst/>
          </a:prstGeom>
          <a:solidFill>
            <a:srgbClr val="EFB41D">
              <a:alpha val="155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CCD288-D074-794D-691A-57DDE223881F}"/>
              </a:ext>
            </a:extLst>
          </p:cNvPr>
          <p:cNvSpPr/>
          <p:nvPr/>
        </p:nvSpPr>
        <p:spPr>
          <a:xfrm>
            <a:off x="2393378" y="2193377"/>
            <a:ext cx="2118466" cy="1676400"/>
          </a:xfrm>
          <a:prstGeom prst="rect">
            <a:avLst/>
          </a:prstGeom>
          <a:solidFill>
            <a:schemeClr val="accent1">
              <a:alpha val="155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3FB394E-DCF7-55F0-E5B9-1D3B62F180AD}"/>
              </a:ext>
            </a:extLst>
          </p:cNvPr>
          <p:cNvSpPr/>
          <p:nvPr/>
        </p:nvSpPr>
        <p:spPr>
          <a:xfrm>
            <a:off x="189192" y="2193377"/>
            <a:ext cx="2118466" cy="1676400"/>
          </a:xfrm>
          <a:prstGeom prst="rect">
            <a:avLst/>
          </a:prstGeom>
          <a:solidFill>
            <a:srgbClr val="EFB41D">
              <a:alpha val="155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0DD540-E378-8CF6-A060-13A5CDB8212B}"/>
              </a:ext>
            </a:extLst>
          </p:cNvPr>
          <p:cNvSpPr/>
          <p:nvPr/>
        </p:nvSpPr>
        <p:spPr>
          <a:xfrm>
            <a:off x="2393378" y="438150"/>
            <a:ext cx="2118466" cy="1676400"/>
          </a:xfrm>
          <a:prstGeom prst="rect">
            <a:avLst/>
          </a:prstGeom>
          <a:solidFill>
            <a:srgbClr val="EFB41D">
              <a:alpha val="155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972284-AFBF-47EF-5BED-B2916C0178C5}"/>
              </a:ext>
            </a:extLst>
          </p:cNvPr>
          <p:cNvSpPr/>
          <p:nvPr/>
        </p:nvSpPr>
        <p:spPr>
          <a:xfrm>
            <a:off x="4595156" y="438150"/>
            <a:ext cx="2118466" cy="1676400"/>
          </a:xfrm>
          <a:prstGeom prst="rect">
            <a:avLst/>
          </a:prstGeom>
          <a:solidFill>
            <a:schemeClr val="accent1">
              <a:alpha val="155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318731-F833-1B4C-D791-2174391D4DA8}"/>
              </a:ext>
            </a:extLst>
          </p:cNvPr>
          <p:cNvSpPr/>
          <p:nvPr/>
        </p:nvSpPr>
        <p:spPr>
          <a:xfrm>
            <a:off x="6796934" y="438150"/>
            <a:ext cx="2118466" cy="1676400"/>
          </a:xfrm>
          <a:prstGeom prst="rect">
            <a:avLst/>
          </a:prstGeom>
          <a:solidFill>
            <a:srgbClr val="EFB41D">
              <a:alpha val="155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C8C782-AB39-3042-B8BB-3520C702B293}"/>
              </a:ext>
            </a:extLst>
          </p:cNvPr>
          <p:cNvSpPr/>
          <p:nvPr/>
        </p:nvSpPr>
        <p:spPr>
          <a:xfrm>
            <a:off x="189192" y="438150"/>
            <a:ext cx="2118466" cy="1676400"/>
          </a:xfrm>
          <a:prstGeom prst="rect">
            <a:avLst/>
          </a:prstGeom>
          <a:solidFill>
            <a:schemeClr val="accent1">
              <a:alpha val="155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210274" y="808925"/>
            <a:ext cx="1828800" cy="1038105"/>
          </a:xfrm>
          <a:prstGeom prst="rect">
            <a:avLst/>
          </a:prstGeom>
          <a:ln w="9525">
            <a:noFill/>
          </a:ln>
        </p:spPr>
        <p:txBody>
          <a:bodyPr vert="horz" wrap="square" lIns="0" tIns="6985" rIns="0" bIns="0" rtlCol="0">
            <a:spAutoFit/>
          </a:bodyPr>
          <a:lstStyle/>
          <a:p>
            <a:pPr marL="597535" algn="ctr">
              <a:lnSpc>
                <a:spcPct val="100000"/>
              </a:lnSpc>
              <a:spcBef>
                <a:spcPts val="5"/>
              </a:spcBef>
            </a:pPr>
            <a:r>
              <a:rPr sz="1550" b="1" spc="7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HINGE</a:t>
            </a:r>
            <a:endParaRPr lang="en-US" sz="1550" b="1" spc="75" dirty="0">
              <a:solidFill>
                <a:srgbClr val="353535"/>
              </a:solidFill>
              <a:latin typeface="Gotham Light" pitchFamily="2" charset="77"/>
              <a:cs typeface="Cambria"/>
            </a:endParaRPr>
          </a:p>
          <a:p>
            <a:pPr marL="597535" algn="ctr">
              <a:lnSpc>
                <a:spcPct val="100000"/>
              </a:lnSpc>
              <a:spcBef>
                <a:spcPts val="5"/>
              </a:spcBef>
            </a:pPr>
            <a:endParaRPr lang="en-US" sz="1550" spc="75" dirty="0">
              <a:solidFill>
                <a:srgbClr val="353535"/>
              </a:solidFill>
              <a:latin typeface="Gotham Light" pitchFamily="2" charset="77"/>
              <a:cs typeface="Cambria"/>
            </a:endParaRPr>
          </a:p>
          <a:p>
            <a:pPr marL="597535" algn="ctr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Hip</a:t>
            </a:r>
            <a:r>
              <a:rPr sz="1200" spc="-1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dominant</a:t>
            </a:r>
            <a:r>
              <a:rPr lang="en-US" sz="1200" spc="-1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3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Deadlift</a:t>
            </a:r>
            <a:r>
              <a:rPr sz="1200" spc="1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and</a:t>
            </a:r>
            <a:r>
              <a:rPr lang="en-US" sz="1200" spc="3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Bridge</a:t>
            </a:r>
            <a:r>
              <a:rPr sz="120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5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variations</a:t>
            </a:r>
            <a:endParaRPr sz="1200" dirty="0">
              <a:latin typeface="Gotham Light" pitchFamily="2" charset="77"/>
              <a:cs typeface="Cambri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8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12542" y="590550"/>
            <a:ext cx="1828800" cy="1227900"/>
          </a:xfrm>
          <a:prstGeom prst="rect">
            <a:avLst/>
          </a:prstGeom>
          <a:ln w="9525">
            <a:noFill/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550" dirty="0">
              <a:latin typeface="Gotham Light" pitchFamily="2" charset="77"/>
              <a:cs typeface="Times New Roman"/>
            </a:endParaRPr>
          </a:p>
          <a:p>
            <a:pPr marL="15240" algn="ctr">
              <a:lnSpc>
                <a:spcPct val="100000"/>
              </a:lnSpc>
              <a:spcBef>
                <a:spcPts val="5"/>
              </a:spcBef>
            </a:pPr>
            <a:r>
              <a:rPr sz="1550" b="1" spc="-2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PULL</a:t>
            </a:r>
            <a:endParaRPr sz="1550" b="1" dirty="0">
              <a:latin typeface="Gotham Light" pitchFamily="2" charset="77"/>
              <a:cs typeface="Cambria"/>
            </a:endParaRPr>
          </a:p>
          <a:p>
            <a:pPr marL="412115" marR="385445" algn="ctr">
              <a:lnSpc>
                <a:spcPts val="1430"/>
              </a:lnSpc>
              <a:spcBef>
                <a:spcPts val="1550"/>
              </a:spcBef>
            </a:pPr>
            <a:r>
              <a:rPr sz="1200" spc="-3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Rowing</a:t>
            </a:r>
            <a:r>
              <a:rPr sz="1200" spc="-2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8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exercises</a:t>
            </a:r>
            <a:r>
              <a:rPr sz="1200" spc="-4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Lat</a:t>
            </a:r>
            <a:r>
              <a:rPr sz="1200" spc="-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and</a:t>
            </a:r>
            <a:r>
              <a:rPr sz="1200" spc="1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2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Back</a:t>
            </a:r>
            <a:endParaRPr sz="1200" dirty="0">
              <a:latin typeface="Gotham Light" pitchFamily="2" charset="77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6563" y="622180"/>
            <a:ext cx="1828800" cy="1227900"/>
          </a:xfrm>
          <a:prstGeom prst="rect">
            <a:avLst/>
          </a:prstGeom>
          <a:ln w="9525">
            <a:noFill/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550" dirty="0">
              <a:latin typeface="Gotham Light" pitchFamily="2" charset="77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550" b="1" spc="4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PUSH</a:t>
            </a:r>
            <a:endParaRPr sz="1550" b="1" dirty="0">
              <a:latin typeface="Gotham Light" pitchFamily="2" charset="77"/>
              <a:cs typeface="Cambria"/>
            </a:endParaRPr>
          </a:p>
          <a:p>
            <a:pPr marL="325120" marR="325755" indent="8255" algn="ctr">
              <a:lnSpc>
                <a:spcPts val="1430"/>
              </a:lnSpc>
              <a:spcBef>
                <a:spcPts val="1550"/>
              </a:spcBef>
            </a:pPr>
            <a:r>
              <a:rPr sz="1200" spc="-8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Pressing</a:t>
            </a:r>
            <a:r>
              <a:rPr sz="1200" spc="8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1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exercises </a:t>
            </a:r>
            <a:r>
              <a:rPr sz="1200" spc="-2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Chest</a:t>
            </a:r>
            <a:r>
              <a:rPr sz="1200" spc="-1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and</a:t>
            </a:r>
            <a:r>
              <a:rPr sz="1200" spc="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6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Shoulder</a:t>
            </a:r>
            <a:endParaRPr sz="1200" dirty="0">
              <a:latin typeface="Gotham Light" pitchFamily="2" charset="77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0066" y="642153"/>
            <a:ext cx="1616150" cy="1091966"/>
          </a:xfrm>
          <a:prstGeom prst="rect">
            <a:avLst/>
          </a:prstGeom>
          <a:ln w="9525">
            <a:noFill/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5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550" b="1" spc="10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SQUAT</a:t>
            </a:r>
            <a:endParaRPr lang="en-US" sz="1550" b="1" dirty="0">
              <a:latin typeface="Gotham Light" pitchFamily="2" charset="77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en-US" sz="1550" b="1" spc="-65" dirty="0">
              <a:solidFill>
                <a:srgbClr val="353535"/>
              </a:solidFill>
              <a:latin typeface="Gotham Light" pitchFamily="2" charset="77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spc="-6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Knee</a:t>
            </a:r>
            <a:r>
              <a:rPr sz="1200" spc="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1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dominant </a:t>
            </a:r>
            <a:r>
              <a:rPr sz="1200" spc="-6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Squats</a:t>
            </a:r>
            <a:r>
              <a:rPr sz="1200" spc="1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and</a:t>
            </a:r>
            <a:r>
              <a:rPr sz="1200" spc="3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Lunges</a:t>
            </a:r>
            <a:endParaRPr sz="1200" dirty="0">
              <a:latin typeface="Gotham Light" pitchFamily="2" charset="77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38211" y="2323191"/>
            <a:ext cx="1828800" cy="1229824"/>
          </a:xfrm>
          <a:prstGeom prst="rect">
            <a:avLst/>
          </a:prstGeom>
          <a:ln w="9525">
            <a:noFill/>
          </a:ln>
        </p:spPr>
        <p:txBody>
          <a:bodyPr vert="horz" wrap="square" lIns="0" tIns="88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"/>
              </a:spcBef>
            </a:pPr>
            <a:endParaRPr sz="1550" dirty="0">
              <a:latin typeface="Gotham Light" pitchFamily="2" charset="77"/>
              <a:cs typeface="Times New Roman"/>
            </a:endParaRPr>
          </a:p>
          <a:p>
            <a:pPr marR="1270" algn="ctr">
              <a:lnSpc>
                <a:spcPct val="100000"/>
              </a:lnSpc>
            </a:pPr>
            <a:r>
              <a:rPr sz="1550" b="1" spc="6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BRACE</a:t>
            </a:r>
            <a:endParaRPr sz="1550" b="1" dirty="0">
              <a:latin typeface="Gotham Light" pitchFamily="2" charset="77"/>
              <a:cs typeface="Cambria"/>
            </a:endParaRPr>
          </a:p>
          <a:p>
            <a:pPr marL="314325" marR="309880" indent="-1905" algn="ctr">
              <a:lnSpc>
                <a:spcPts val="1430"/>
              </a:lnSpc>
              <a:spcBef>
                <a:spcPts val="1550"/>
              </a:spcBef>
            </a:pPr>
            <a:r>
              <a:rPr sz="120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Anti</a:t>
            </a:r>
            <a:r>
              <a:rPr sz="1200" spc="1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movement</a:t>
            </a:r>
            <a:r>
              <a:rPr sz="1200" spc="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5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&amp; </a:t>
            </a:r>
            <a:r>
              <a:rPr sz="1200" spc="-7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trunk/core</a:t>
            </a:r>
            <a:r>
              <a:rPr sz="1200" spc="2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exercises</a:t>
            </a:r>
            <a:endParaRPr sz="1200" dirty="0">
              <a:latin typeface="Gotham Light" pitchFamily="2" charset="77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31813" y="2323369"/>
            <a:ext cx="1828800" cy="1278555"/>
          </a:xfrm>
          <a:prstGeom prst="rect">
            <a:avLst/>
          </a:prstGeom>
          <a:ln w="9525">
            <a:noFill/>
          </a:ln>
        </p:spPr>
        <p:txBody>
          <a:bodyPr vert="horz" wrap="square" lIns="0" tIns="88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0"/>
              </a:spcBef>
            </a:pPr>
            <a:endParaRPr sz="1550" dirty="0">
              <a:latin typeface="Gotham Light" pitchFamily="2" charset="77"/>
              <a:cs typeface="Times New Roman"/>
            </a:endParaRPr>
          </a:p>
          <a:p>
            <a:pPr marL="579755" algn="ctr">
              <a:lnSpc>
                <a:spcPct val="100000"/>
              </a:lnSpc>
            </a:pPr>
            <a:r>
              <a:rPr sz="1550" b="1" spc="13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CARRY</a:t>
            </a:r>
            <a:endParaRPr lang="en-US" sz="1550" spc="130" dirty="0">
              <a:latin typeface="Gotham Light" pitchFamily="2" charset="77"/>
              <a:cs typeface="Cambria"/>
            </a:endParaRPr>
          </a:p>
          <a:p>
            <a:pPr marL="579755" algn="ctr">
              <a:lnSpc>
                <a:spcPct val="100000"/>
              </a:lnSpc>
            </a:pPr>
            <a:endParaRPr lang="en-US" sz="1550" spc="130" dirty="0">
              <a:solidFill>
                <a:srgbClr val="353535"/>
              </a:solidFill>
              <a:latin typeface="Gotham Light" pitchFamily="2" charset="77"/>
              <a:cs typeface="Cambria"/>
            </a:endParaRPr>
          </a:p>
          <a:p>
            <a:pPr marL="579755" algn="ctr">
              <a:lnSpc>
                <a:spcPct val="100000"/>
              </a:lnSpc>
            </a:pPr>
            <a:r>
              <a:rPr sz="120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Gait</a:t>
            </a:r>
            <a:r>
              <a:rPr sz="1200" spc="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5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with</a:t>
            </a:r>
            <a:r>
              <a:rPr sz="1200" spc="3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2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load </a:t>
            </a:r>
            <a:r>
              <a:rPr sz="1200" spc="-5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Suitcase,</a:t>
            </a:r>
            <a:r>
              <a:rPr sz="1200" spc="-2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6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Farmer,</a:t>
            </a:r>
            <a:r>
              <a:rPr lang="en-US" sz="1200" spc="3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4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Waite</a:t>
            </a:r>
            <a:r>
              <a:rPr lang="en-US" sz="1200" spc="-4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719701" y="2296656"/>
            <a:ext cx="1828800" cy="1229824"/>
          </a:xfrm>
          <a:prstGeom prst="rect">
            <a:avLst/>
          </a:prstGeom>
          <a:ln w="9525">
            <a:noFill/>
          </a:ln>
        </p:spPr>
        <p:txBody>
          <a:bodyPr vert="horz" wrap="square" lIns="0" tIns="88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"/>
              </a:spcBef>
            </a:pPr>
            <a:endParaRPr sz="1550" dirty="0">
              <a:latin typeface="Gotham Light" pitchFamily="2" charset="77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550" b="1" spc="10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GAIT</a:t>
            </a:r>
            <a:endParaRPr sz="1550" b="1" dirty="0">
              <a:latin typeface="Gotham Light" pitchFamily="2" charset="77"/>
              <a:cs typeface="Cambria"/>
            </a:endParaRPr>
          </a:p>
          <a:p>
            <a:pPr marL="39370" marR="38735" indent="635" algn="ctr">
              <a:lnSpc>
                <a:spcPts val="1430"/>
              </a:lnSpc>
              <a:spcBef>
                <a:spcPts val="1550"/>
              </a:spcBef>
            </a:pPr>
            <a:r>
              <a:rPr sz="1200" spc="-3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Walking,</a:t>
            </a:r>
            <a:r>
              <a:rPr sz="1200" spc="2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5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running,</a:t>
            </a:r>
            <a:r>
              <a:rPr sz="1200" spc="-1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2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side </a:t>
            </a:r>
            <a:r>
              <a:rPr sz="1200" spc="-5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stepping,</a:t>
            </a:r>
            <a:r>
              <a:rPr sz="1200" spc="9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dance,</a:t>
            </a:r>
            <a:r>
              <a:rPr sz="1200" spc="1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5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skipping</a:t>
            </a:r>
            <a:r>
              <a:rPr sz="1200" spc="-3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2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etc.</a:t>
            </a:r>
            <a:endParaRPr sz="1200" dirty="0">
              <a:latin typeface="Gotham Light" pitchFamily="2" charset="77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1564" y="2318553"/>
            <a:ext cx="1828800" cy="1047723"/>
          </a:xfrm>
          <a:prstGeom prst="rect">
            <a:avLst/>
          </a:prstGeom>
          <a:ln w="9525">
            <a:noFill/>
          </a:ln>
        </p:spPr>
        <p:txBody>
          <a:bodyPr vert="horz" wrap="square" lIns="0" tIns="88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"/>
              </a:spcBef>
            </a:pPr>
            <a:endParaRPr sz="1550" dirty="0">
              <a:latin typeface="Gotham Light" pitchFamily="2" charset="77"/>
              <a:cs typeface="Times New Roman"/>
            </a:endParaRPr>
          </a:p>
          <a:p>
            <a:pPr marR="1905" algn="ctr">
              <a:lnSpc>
                <a:spcPct val="100000"/>
              </a:lnSpc>
            </a:pPr>
            <a:r>
              <a:rPr sz="1550" b="1" spc="-10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TWIST</a:t>
            </a:r>
            <a:endParaRPr sz="1550" b="1" dirty="0">
              <a:latin typeface="Gotham Light" pitchFamily="2" charset="77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1495"/>
              </a:spcBef>
            </a:pPr>
            <a:r>
              <a:rPr sz="1200" spc="-2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Rotation</a:t>
            </a:r>
            <a:r>
              <a:rPr sz="1200" spc="-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6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and</a:t>
            </a:r>
            <a:r>
              <a:rPr sz="1200" spc="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7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Transverse</a:t>
            </a:r>
            <a:r>
              <a:rPr sz="1200" spc="-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 </a:t>
            </a:r>
            <a:r>
              <a:rPr sz="1200" spc="-55" dirty="0">
                <a:solidFill>
                  <a:srgbClr val="353535"/>
                </a:solidFill>
                <a:latin typeface="Gotham Light" pitchFamily="2" charset="77"/>
                <a:cs typeface="Cambria"/>
              </a:rPr>
              <a:t>plane</a:t>
            </a:r>
            <a:endParaRPr sz="1200" dirty="0">
              <a:latin typeface="Gotham Light" pitchFamily="2" charset="77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4832" y="4119245"/>
            <a:ext cx="2721610" cy="116057"/>
          </a:xfrm>
          <a:prstGeom prst="rect">
            <a:avLst/>
          </a:prstGeom>
          <a:ln>
            <a:noFill/>
          </a:ln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Verkhoshansky,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276187"/>
                </a:solidFill>
                <a:latin typeface="Tahoma"/>
                <a:cs typeface="Tahoma"/>
              </a:rPr>
              <a:t>Y.,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&amp;</a:t>
            </a:r>
            <a:r>
              <a:rPr sz="650" spc="6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Siff,</a:t>
            </a:r>
            <a:r>
              <a:rPr sz="650" spc="9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M.</a:t>
            </a:r>
            <a:r>
              <a:rPr sz="650" spc="9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C.</a:t>
            </a:r>
            <a:r>
              <a:rPr sz="650" spc="-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276187"/>
                </a:solidFill>
                <a:latin typeface="Tahoma"/>
                <a:cs typeface="Tahoma"/>
              </a:rPr>
              <a:t>(2009).</a:t>
            </a:r>
            <a:r>
              <a:rPr sz="650" spc="15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i="1" spc="-10" dirty="0">
                <a:solidFill>
                  <a:srgbClr val="276187"/>
                </a:solidFill>
                <a:latin typeface="Trebuchet MS"/>
                <a:cs typeface="Trebuchet MS"/>
              </a:rPr>
              <a:t>Supertraining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.</a:t>
            </a:r>
            <a:r>
              <a:rPr sz="650" spc="40" dirty="0">
                <a:solidFill>
                  <a:srgbClr val="276187"/>
                </a:solidFill>
                <a:latin typeface="Tahoma"/>
                <a:cs typeface="Tahoma"/>
              </a:rPr>
              <a:t> </a:t>
            </a:r>
            <a:r>
              <a:rPr sz="650" spc="-10" dirty="0">
                <a:solidFill>
                  <a:srgbClr val="276187"/>
                </a:solidFill>
                <a:latin typeface="Tahoma"/>
                <a:cs typeface="Tahoma"/>
              </a:rPr>
              <a:t>Verkhoshansky.</a:t>
            </a:r>
            <a:endParaRPr sz="650" dirty="0">
              <a:solidFill>
                <a:srgbClr val="276187"/>
              </a:solidFill>
              <a:latin typeface="Tahoma"/>
              <a:cs typeface="Tahoma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6FACDC9E-A73C-BE47-BE23-35090DC74FB0}"/>
              </a:ext>
            </a:extLst>
          </p:cNvPr>
          <p:cNvSpPr txBox="1">
            <a:spLocks/>
          </p:cNvSpPr>
          <p:nvPr/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8</a:t>
            </a:fld>
            <a:endParaRPr lang="en-US" spc="-25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2B2DFB-F868-F493-BF1F-A39ABBB8EFAC}"/>
              </a:ext>
            </a:extLst>
          </p:cNvPr>
          <p:cNvSpPr/>
          <p:nvPr/>
        </p:nvSpPr>
        <p:spPr>
          <a:xfrm>
            <a:off x="-171079" y="4551064"/>
            <a:ext cx="93912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745A3F-EA7E-7E67-68F4-DD21A897D680}"/>
              </a:ext>
            </a:extLst>
          </p:cNvPr>
          <p:cNvSpPr txBox="1"/>
          <p:nvPr/>
        </p:nvSpPr>
        <p:spPr>
          <a:xfrm>
            <a:off x="319934" y="4684833"/>
            <a:ext cx="37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8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6C12B1F-415E-F085-88F1-E5C10FDFC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4245A79-FC07-1161-8041-DA0A6632190F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4BB634E-A761-1B3A-3FDE-F27F3D3DF93F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31F3E46-CEF5-2A1D-79BD-A9EFDDB131EF}"/>
              </a:ext>
            </a:extLst>
          </p:cNvPr>
          <p:cNvSpPr/>
          <p:nvPr/>
        </p:nvSpPr>
        <p:spPr>
          <a:xfrm>
            <a:off x="5933778" y="1221290"/>
            <a:ext cx="2643124" cy="2939445"/>
          </a:xfrm>
          <a:prstGeom prst="rect">
            <a:avLst/>
          </a:prstGeom>
          <a:solidFill>
            <a:schemeClr val="accent1">
              <a:alpha val="155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4906FA-46A5-55E5-8527-E1E435D71401}"/>
              </a:ext>
            </a:extLst>
          </p:cNvPr>
          <p:cNvSpPr/>
          <p:nvPr/>
        </p:nvSpPr>
        <p:spPr>
          <a:xfrm>
            <a:off x="3159047" y="1221290"/>
            <a:ext cx="2643124" cy="2939445"/>
          </a:xfrm>
          <a:prstGeom prst="rect">
            <a:avLst/>
          </a:prstGeom>
          <a:solidFill>
            <a:srgbClr val="EFB41D">
              <a:alpha val="155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ACEBDF-F655-AB98-5C85-4F74B0269E0C}"/>
              </a:ext>
            </a:extLst>
          </p:cNvPr>
          <p:cNvSpPr/>
          <p:nvPr/>
        </p:nvSpPr>
        <p:spPr>
          <a:xfrm>
            <a:off x="384316" y="1221290"/>
            <a:ext cx="2643124" cy="2939445"/>
          </a:xfrm>
          <a:prstGeom prst="rect">
            <a:avLst/>
          </a:prstGeom>
          <a:solidFill>
            <a:schemeClr val="accent1">
              <a:alpha val="155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6187"/>
              </a:solidFill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32752" y="351472"/>
            <a:ext cx="8278494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600" spc="120" dirty="0"/>
              <a:t>BASIC</a:t>
            </a:r>
            <a:r>
              <a:rPr sz="3600" spc="35" dirty="0"/>
              <a:t> </a:t>
            </a:r>
            <a:r>
              <a:rPr sz="3600" spc="185" dirty="0"/>
              <a:t>WORKOUT</a:t>
            </a:r>
            <a:r>
              <a:rPr sz="3600" spc="70" dirty="0"/>
              <a:t> </a:t>
            </a:r>
            <a:r>
              <a:rPr sz="3600" spc="125" dirty="0"/>
              <a:t>STRUCTURE</a:t>
            </a:r>
            <a:endParaRPr sz="360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523875" y="1484345"/>
            <a:ext cx="2219325" cy="2459005"/>
          </a:xfrm>
          <a:prstGeom prst="rect">
            <a:avLst/>
          </a:prstGeom>
          <a:ln w="9525">
            <a:noFill/>
          </a:ln>
        </p:spPr>
        <p:txBody>
          <a:bodyPr vert="horz" wrap="square" lIns="0" tIns="14604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14"/>
              </a:spcBef>
            </a:pPr>
            <a:r>
              <a:rPr sz="2400" b="1" dirty="0">
                <a:solidFill>
                  <a:srgbClr val="0C3049"/>
                </a:solidFill>
                <a:latin typeface="Gotham Light" pitchFamily="2" charset="77"/>
                <a:cs typeface="Calibri"/>
              </a:rPr>
              <a:t>Day</a:t>
            </a:r>
            <a:r>
              <a:rPr sz="2400" b="1" spc="-125" dirty="0">
                <a:solidFill>
                  <a:srgbClr val="0C3049"/>
                </a:solidFill>
                <a:latin typeface="Gotham Light" pitchFamily="2" charset="77"/>
                <a:cs typeface="Calibri"/>
              </a:rPr>
              <a:t> </a:t>
            </a:r>
            <a:r>
              <a:rPr sz="2400" b="1" spc="-475" dirty="0">
                <a:solidFill>
                  <a:srgbClr val="0C3049"/>
                </a:solidFill>
                <a:latin typeface="Gotham Light" pitchFamily="2" charset="77"/>
                <a:cs typeface="Calibri"/>
              </a:rPr>
              <a:t>1</a:t>
            </a:r>
            <a:endParaRPr sz="2400" dirty="0">
              <a:solidFill>
                <a:srgbClr val="0C3049"/>
              </a:solidFill>
              <a:latin typeface="Gotham Light" pitchFamily="2" charset="77"/>
              <a:cs typeface="Calibri"/>
            </a:endParaRPr>
          </a:p>
          <a:p>
            <a:pPr>
              <a:lnSpc>
                <a:spcPct val="100000"/>
              </a:lnSpc>
              <a:spcBef>
                <a:spcPts val="825"/>
              </a:spcBef>
            </a:pPr>
            <a:endParaRPr sz="2400" dirty="0">
              <a:solidFill>
                <a:srgbClr val="0C3049"/>
              </a:solidFill>
              <a:latin typeface="Calibri"/>
              <a:cs typeface="Calibri"/>
            </a:endParaRPr>
          </a:p>
          <a:p>
            <a:pPr marL="429895" indent="-342900">
              <a:lnSpc>
                <a:spcPct val="100000"/>
              </a:lnSpc>
              <a:buAutoNum type="arabicPeriod"/>
              <a:tabLst>
                <a:tab pos="429895" algn="l"/>
              </a:tabLst>
            </a:pP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Squat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29895" indent="-342900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429895" algn="l"/>
              </a:tabLst>
            </a:pPr>
            <a:r>
              <a:rPr sz="140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Push</a:t>
            </a:r>
            <a:r>
              <a:rPr sz="1400" spc="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Horizontal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29895" indent="-342900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429895" algn="l"/>
              </a:tabLst>
            </a:pP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Pull</a:t>
            </a:r>
            <a:r>
              <a:rPr sz="1400" spc="-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Vertical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29895" indent="-342900">
              <a:lnSpc>
                <a:spcPct val="100000"/>
              </a:lnSpc>
              <a:spcBef>
                <a:spcPts val="1070"/>
              </a:spcBef>
              <a:buAutoNum type="arabicPeriod"/>
              <a:tabLst>
                <a:tab pos="429895" algn="l"/>
              </a:tabLst>
            </a:pPr>
            <a:r>
              <a:rPr sz="1400" spc="-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Brace</a:t>
            </a:r>
            <a:r>
              <a:rPr sz="1400" spc="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Lateral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29895" indent="-342900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429895" algn="l"/>
              </a:tabLst>
            </a:pP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Carry</a:t>
            </a:r>
            <a:r>
              <a:rPr sz="1400" spc="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Suitcase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0476" y="1484345"/>
            <a:ext cx="2643124" cy="2305117"/>
          </a:xfrm>
          <a:prstGeom prst="rect">
            <a:avLst/>
          </a:prstGeom>
          <a:ln w="9525">
            <a:noFill/>
          </a:ln>
        </p:spPr>
        <p:txBody>
          <a:bodyPr vert="horz" wrap="square" lIns="0" tIns="14604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114"/>
              </a:spcBef>
            </a:pPr>
            <a:r>
              <a:rPr sz="2400" b="1" dirty="0">
                <a:solidFill>
                  <a:srgbClr val="0C3049"/>
                </a:solidFill>
                <a:latin typeface="Gotham Light" pitchFamily="2" charset="77"/>
                <a:cs typeface="Calibri"/>
              </a:rPr>
              <a:t>Day</a:t>
            </a:r>
            <a:r>
              <a:rPr sz="2400" b="1" spc="-125" dirty="0">
                <a:solidFill>
                  <a:srgbClr val="0C3049"/>
                </a:solidFill>
                <a:latin typeface="Gotham Light" pitchFamily="2" charset="77"/>
                <a:cs typeface="Calibri"/>
              </a:rPr>
              <a:t> </a:t>
            </a:r>
            <a:r>
              <a:rPr sz="2400" b="1" spc="-315" dirty="0">
                <a:solidFill>
                  <a:srgbClr val="0C3049"/>
                </a:solidFill>
                <a:latin typeface="Gotham Light" pitchFamily="2" charset="77"/>
                <a:cs typeface="Calibri"/>
              </a:rPr>
              <a:t>2</a:t>
            </a:r>
            <a:endParaRPr sz="2400" dirty="0">
              <a:solidFill>
                <a:srgbClr val="0C3049"/>
              </a:solidFill>
              <a:latin typeface="Gotham Light" pitchFamily="2" charset="77"/>
              <a:cs typeface="Calibri"/>
            </a:endParaRPr>
          </a:p>
          <a:p>
            <a:pPr>
              <a:lnSpc>
                <a:spcPct val="100000"/>
              </a:lnSpc>
              <a:spcBef>
                <a:spcPts val="825"/>
              </a:spcBef>
            </a:pPr>
            <a:endParaRPr sz="1400" dirty="0">
              <a:solidFill>
                <a:srgbClr val="0C3049"/>
              </a:solidFill>
              <a:latin typeface="Calibri"/>
              <a:cs typeface="Calibri"/>
            </a:endParaRPr>
          </a:p>
          <a:p>
            <a:pPr marL="436880" indent="-343535">
              <a:lnSpc>
                <a:spcPct val="100000"/>
              </a:lnSpc>
              <a:buAutoNum type="arabicPeriod"/>
              <a:tabLst>
                <a:tab pos="436880" algn="l"/>
              </a:tabLst>
            </a:pP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Hinge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36880" indent="-34353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436880" algn="l"/>
              </a:tabLst>
            </a:pPr>
            <a:r>
              <a:rPr sz="1400" spc="-5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Push</a:t>
            </a:r>
            <a:r>
              <a:rPr sz="1400" spc="4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Vertical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36880" indent="-34353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436880" algn="l"/>
              </a:tabLst>
            </a:pP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Pull</a:t>
            </a:r>
            <a:r>
              <a:rPr sz="140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Horizontal</a:t>
            </a:r>
            <a:r>
              <a:rPr sz="1400" spc="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- </a:t>
            </a:r>
            <a:r>
              <a:rPr sz="140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Uni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36880" indent="-343535">
              <a:lnSpc>
                <a:spcPct val="100000"/>
              </a:lnSpc>
              <a:spcBef>
                <a:spcPts val="1070"/>
              </a:spcBef>
              <a:buAutoNum type="arabicPeriod"/>
              <a:tabLst>
                <a:tab pos="436880" algn="l"/>
              </a:tabLst>
            </a:pPr>
            <a:r>
              <a:rPr sz="1400" spc="-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Brace</a:t>
            </a:r>
            <a:r>
              <a:rPr sz="1400" spc="4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9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Anti</a:t>
            </a:r>
            <a:r>
              <a:rPr sz="1400" spc="10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Rotation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36880" indent="-34353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436880" algn="l"/>
              </a:tabLst>
            </a:pP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Carry</a:t>
            </a:r>
            <a:r>
              <a:rPr sz="1400" spc="3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Farmer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15114" y="1484345"/>
            <a:ext cx="2461788" cy="2459005"/>
          </a:xfrm>
          <a:prstGeom prst="rect">
            <a:avLst/>
          </a:prstGeom>
          <a:ln w="9525">
            <a:noFill/>
          </a:ln>
        </p:spPr>
        <p:txBody>
          <a:bodyPr vert="horz" wrap="square" lIns="0" tIns="14604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14"/>
              </a:spcBef>
            </a:pPr>
            <a:r>
              <a:rPr sz="2400" b="1" dirty="0">
                <a:solidFill>
                  <a:srgbClr val="0C3049"/>
                </a:solidFill>
                <a:latin typeface="Gotham Light" pitchFamily="2" charset="77"/>
                <a:cs typeface="Calibri"/>
              </a:rPr>
              <a:t>Day</a:t>
            </a:r>
            <a:r>
              <a:rPr sz="2400" b="1" spc="-130" dirty="0">
                <a:solidFill>
                  <a:srgbClr val="0C3049"/>
                </a:solidFill>
                <a:latin typeface="Gotham Light" pitchFamily="2" charset="77"/>
                <a:cs typeface="Calibri"/>
              </a:rPr>
              <a:t> </a:t>
            </a:r>
            <a:r>
              <a:rPr sz="2400" b="1" spc="-320" dirty="0">
                <a:solidFill>
                  <a:srgbClr val="0C3049"/>
                </a:solidFill>
                <a:latin typeface="Gotham Light" pitchFamily="2" charset="77"/>
                <a:cs typeface="Calibri"/>
              </a:rPr>
              <a:t>3</a:t>
            </a:r>
            <a:endParaRPr sz="2400" dirty="0">
              <a:solidFill>
                <a:srgbClr val="0C3049"/>
              </a:solidFill>
              <a:latin typeface="Gotham Light" pitchFamily="2" charset="77"/>
              <a:cs typeface="Calibri"/>
            </a:endParaRPr>
          </a:p>
          <a:p>
            <a:pPr>
              <a:lnSpc>
                <a:spcPct val="100000"/>
              </a:lnSpc>
              <a:spcBef>
                <a:spcPts val="825"/>
              </a:spcBef>
            </a:pPr>
            <a:endParaRPr sz="2400" dirty="0">
              <a:solidFill>
                <a:srgbClr val="0C3049"/>
              </a:solidFill>
              <a:latin typeface="Calibri"/>
              <a:cs typeface="Calibri"/>
            </a:endParaRPr>
          </a:p>
          <a:p>
            <a:pPr marL="432434" indent="-343535">
              <a:lnSpc>
                <a:spcPct val="100000"/>
              </a:lnSpc>
              <a:buAutoNum type="arabicPeriod"/>
              <a:tabLst>
                <a:tab pos="432434" algn="l"/>
              </a:tabLst>
            </a:pP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Hinge</a:t>
            </a:r>
            <a:r>
              <a:rPr sz="1400" spc="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5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Unilateral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32434" indent="-34353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432434" algn="l"/>
              </a:tabLst>
            </a:pP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Pull</a:t>
            </a:r>
            <a:r>
              <a:rPr sz="1400" spc="-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Horizontal</a:t>
            </a:r>
            <a:r>
              <a:rPr sz="1400" spc="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- </a:t>
            </a:r>
            <a:r>
              <a:rPr sz="1400" spc="-2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Bi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32434" indent="-34353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432434" algn="l"/>
              </a:tabLst>
            </a:pPr>
            <a:r>
              <a:rPr sz="1400" spc="-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Squat</a:t>
            </a:r>
            <a:r>
              <a:rPr sz="1400" spc="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1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Unilateral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32434" indent="-343535">
              <a:lnSpc>
                <a:spcPct val="100000"/>
              </a:lnSpc>
              <a:spcBef>
                <a:spcPts val="1070"/>
              </a:spcBef>
              <a:buAutoNum type="arabicPeriod"/>
              <a:tabLst>
                <a:tab pos="432434" algn="l"/>
              </a:tabLst>
            </a:pPr>
            <a:r>
              <a:rPr sz="1400" spc="-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Brace</a:t>
            </a:r>
            <a:r>
              <a:rPr sz="1400" spc="2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6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Linear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  <a:p>
            <a:pPr marL="432434" indent="-34353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432434" algn="l"/>
              </a:tabLst>
            </a:pP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Carry</a:t>
            </a:r>
            <a:r>
              <a:rPr sz="1400" spc="35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–</a:t>
            </a:r>
            <a:r>
              <a:rPr sz="1400" spc="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 </a:t>
            </a:r>
            <a:r>
              <a:rPr sz="1400" spc="-10" dirty="0">
                <a:solidFill>
                  <a:srgbClr val="0C3049"/>
                </a:solidFill>
                <a:latin typeface="Gotham Light" pitchFamily="2" charset="77"/>
                <a:cs typeface="Cambria"/>
              </a:rPr>
              <a:t>Waiter</a:t>
            </a:r>
            <a:endParaRPr sz="1400" dirty="0">
              <a:solidFill>
                <a:srgbClr val="0C3049"/>
              </a:solidFill>
              <a:latin typeface="Gotham Light" pitchFamily="2" charset="77"/>
              <a:cs typeface="Cambria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FEA44EC7-010E-7739-B520-E3987901EAA1}"/>
              </a:ext>
            </a:extLst>
          </p:cNvPr>
          <p:cNvSpPr txBox="1">
            <a:spLocks/>
          </p:cNvSpPr>
          <p:nvPr/>
        </p:nvSpPr>
        <p:spPr>
          <a:xfrm>
            <a:off x="8774683" y="4848390"/>
            <a:ext cx="184784" cy="12890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rgbClr val="5B5351"/>
                </a:solidFill>
                <a:latin typeface="Tahoma"/>
                <a:cs typeface="Tahoma"/>
              </a:defRPr>
            </a:lvl1pPr>
          </a:lstStyle>
          <a:p>
            <a:pPr marL="38100">
              <a:spcBef>
                <a:spcPts val="114"/>
              </a:spcBef>
            </a:pPr>
            <a:fld id="{81D60167-4931-47E6-BA6A-407CBD079E47}" type="slidenum">
              <a:rPr lang="en-US" spc="-25" smtClean="0"/>
              <a:pPr marL="38100">
                <a:spcBef>
                  <a:spcPts val="114"/>
                </a:spcBef>
              </a:pPr>
              <a:t>9</a:t>
            </a:fld>
            <a:endParaRPr lang="en-US" spc="-25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3BAF7E-BBDF-94AA-A97D-EF5BED059392}"/>
              </a:ext>
            </a:extLst>
          </p:cNvPr>
          <p:cNvSpPr/>
          <p:nvPr/>
        </p:nvSpPr>
        <p:spPr>
          <a:xfrm>
            <a:off x="-171079" y="4551064"/>
            <a:ext cx="9543679" cy="594652"/>
          </a:xfrm>
          <a:prstGeom prst="rect">
            <a:avLst/>
          </a:prstGeom>
          <a:solidFill>
            <a:srgbClr val="0C30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23AEDB-FFCC-3EE2-A898-B38C5E354E25}"/>
              </a:ext>
            </a:extLst>
          </p:cNvPr>
          <p:cNvSpPr txBox="1"/>
          <p:nvPr/>
        </p:nvSpPr>
        <p:spPr>
          <a:xfrm>
            <a:off x="319934" y="4684833"/>
            <a:ext cx="37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9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18B114-23F5-D08E-A5B7-6DF14370E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844" y="4495386"/>
            <a:ext cx="706007" cy="70600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3ACE-BFCA-E0E9-01DF-20D6DB147A63}"/>
              </a:ext>
            </a:extLst>
          </p:cNvPr>
          <p:cNvCxnSpPr>
            <a:cxnSpLocks/>
          </p:cNvCxnSpPr>
          <p:nvPr/>
        </p:nvCxnSpPr>
        <p:spPr>
          <a:xfrm flipH="1">
            <a:off x="885122" y="4869499"/>
            <a:ext cx="620147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5B5F27A-D340-FC71-C0FF-27ACC3ADFA31}"/>
              </a:ext>
            </a:extLst>
          </p:cNvPr>
          <p:cNvSpPr txBox="1"/>
          <p:nvPr/>
        </p:nvSpPr>
        <p:spPr>
          <a:xfrm>
            <a:off x="7174483" y="4717585"/>
            <a:ext cx="1180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</TotalTime>
  <Words>1517</Words>
  <Application>Microsoft Macintosh PowerPoint</Application>
  <PresentationFormat>On-screen Show (16:9)</PresentationFormat>
  <Paragraphs>232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Aptos</vt:lpstr>
      <vt:lpstr>Arial</vt:lpstr>
      <vt:lpstr>Calibri</vt:lpstr>
      <vt:lpstr>CALVERTMT</vt:lpstr>
      <vt:lpstr>Cambria</vt:lpstr>
      <vt:lpstr>Courier New</vt:lpstr>
      <vt:lpstr>Gotham Light</vt:lpstr>
      <vt:lpstr>Tahoma</vt:lpstr>
      <vt:lpstr>Times New Roman</vt:lpstr>
      <vt:lpstr>Trebuchet MS</vt:lpstr>
      <vt:lpstr>Office Theme</vt:lpstr>
      <vt:lpstr>tAl</vt:lpstr>
      <vt:lpstr>LEARNING OBJECTIVES</vt:lpstr>
      <vt:lpstr>WHAT IS STRENGTH TRAINING? Foundations of evidence-based resistance training</vt:lpstr>
      <vt:lpstr>DEFINITIONS</vt:lpstr>
      <vt:lpstr>EVIDENCE BASED RECOMMENDATIONS</vt:lpstr>
      <vt:lpstr>MOVEMENT ACTIVITY #1 Movement patterns</vt:lpstr>
      <vt:lpstr>BASIC MOVEMENT PATTERNS And progressions and regressions for each</vt:lpstr>
      <vt:lpstr>PowerPoint Presentation</vt:lpstr>
      <vt:lpstr>BASIC WORKOUT STRUCTURE</vt:lpstr>
      <vt:lpstr>WHY IS STRENGTH TRAINING IMPORTANT? Exploring the wide reaching benefits of resistance training</vt:lpstr>
      <vt:lpstr>BENEFITS</vt:lpstr>
      <vt:lpstr>BENEFITS</vt:lpstr>
      <vt:lpstr>BENEFITS</vt:lpstr>
      <vt:lpstr>MOVEMENT ACTIVITY #2 Tri planar movement</vt:lpstr>
      <vt:lpstr>PowerPoint Presentation</vt:lpstr>
      <vt:lpstr>WHO CAN BENEFIT FROM STRENGTH TRAINING?</vt:lpstr>
      <vt:lpstr>OLDER ADULTS</vt:lpstr>
      <vt:lpstr>YOUTH &amp; ADOLESCENTS</vt:lpstr>
      <vt:lpstr>LEARNING OBJECTIVE REVIEW</vt:lpstr>
      <vt:lpstr>QUESTIONS? Ask me anything!</vt:lpstr>
      <vt:lpstr>FOUNDATIONS OF STRENGTH</vt:lpstr>
      <vt:lpstr>Thank you for your time.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Raegan Dauthier</cp:lastModifiedBy>
  <cp:revision>1</cp:revision>
  <dcterms:created xsi:type="dcterms:W3CDTF">2026-08-26T17:54:54Z</dcterms:created>
  <dcterms:modified xsi:type="dcterms:W3CDTF">2026-08-26T19:44:41Z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2026-07-01T00:00:00Z</vt:filetime>
  </property>
  <property fmtid="{D5CDD505-2E9C-101B-9397-08002B2CF9AE}" pid="3" name="LastSaved">
    <vt:filetime>2026-08-26T00:00:00Z</vt:filetime>
  </property>
</Properties>
</file>