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85"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8" r:id="rId21"/>
    <p:sldId id="279" r:id="rId22"/>
    <p:sldId id="280" r:id="rId23"/>
    <p:sldId id="281" r:id="rId24"/>
  </p:sldIdLst>
  <p:sldSz cx="9144000" cy="5143500" type="screen16x9"/>
  <p:notesSz cx="9144000" cy="51435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3152"/>
    <a:srgbClr val="EFB41D"/>
    <a:srgbClr val="2761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34"/>
    <p:restoredTop sz="94660"/>
  </p:normalViewPr>
  <p:slideViewPr>
    <p:cSldViewPr>
      <p:cViewPr>
        <p:scale>
          <a:sx n="119" d="100"/>
          <a:sy n="119" d="100"/>
        </p:scale>
        <p:origin x="1464" y="12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21597886-838B-B446-9B02-0E8558492350}" type="datetimeFigureOut">
              <a:rPr lang="en-US" smtClean="0"/>
              <a:t>8/27/26</a:t>
            </a:fld>
            <a:endParaRPr lang="en-US"/>
          </a:p>
        </p:txBody>
      </p:sp>
      <p:sp>
        <p:nvSpPr>
          <p:cNvPr id="4" name="Slide Image Placeholder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4058EDC5-1F58-2B42-9B4E-E202198A56B7}" type="slidenum">
              <a:rPr lang="en-US" smtClean="0"/>
              <a:t>‹#›</a:t>
            </a:fld>
            <a:endParaRPr lang="en-US"/>
          </a:p>
        </p:txBody>
      </p:sp>
    </p:spTree>
    <p:extLst>
      <p:ext uri="{BB962C8B-B14F-4D97-AF65-F5344CB8AC3E}">
        <p14:creationId xmlns:p14="http://schemas.microsoft.com/office/powerpoint/2010/main" val="152835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2308D7-6A44-B84A-999C-8AA0810B2249}" type="slidenum">
              <a:rPr lang="en-US" smtClean="0"/>
              <a:t>1</a:t>
            </a:fld>
            <a:endParaRPr lang="en-US"/>
          </a:p>
        </p:txBody>
      </p:sp>
    </p:spTree>
    <p:extLst>
      <p:ext uri="{BB962C8B-B14F-4D97-AF65-F5344CB8AC3E}">
        <p14:creationId xmlns:p14="http://schemas.microsoft.com/office/powerpoint/2010/main" val="976935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58EDC5-1F58-2B42-9B4E-E202198A56B7}" type="slidenum">
              <a:rPr lang="en-US" smtClean="0"/>
              <a:t>10</a:t>
            </a:fld>
            <a:endParaRPr lang="en-US"/>
          </a:p>
        </p:txBody>
      </p:sp>
    </p:spTree>
    <p:extLst>
      <p:ext uri="{BB962C8B-B14F-4D97-AF65-F5344CB8AC3E}">
        <p14:creationId xmlns:p14="http://schemas.microsoft.com/office/powerpoint/2010/main" val="21267599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7" name="bg object 17"/>
          <p:cNvPicPr/>
          <p:nvPr/>
        </p:nvPicPr>
        <p:blipFill>
          <a:blip r:embed="rId2" cstate="print"/>
          <a:stretch>
            <a:fillRect/>
          </a:stretch>
        </p:blipFill>
        <p:spPr>
          <a:xfrm>
            <a:off x="361950" y="409575"/>
            <a:ext cx="1247775" cy="171450"/>
          </a:xfrm>
          <a:prstGeom prst="rect">
            <a:avLst/>
          </a:prstGeom>
        </p:spPr>
      </p:pic>
      <p:sp>
        <p:nvSpPr>
          <p:cNvPr id="2" name="Holder 2"/>
          <p:cNvSpPr>
            <a:spLocks noGrp="1"/>
          </p:cNvSpPr>
          <p:nvPr>
            <p:ph type="ctrTitle"/>
          </p:nvPr>
        </p:nvSpPr>
        <p:spPr>
          <a:xfrm>
            <a:off x="346392" y="1485010"/>
            <a:ext cx="3347085" cy="307777"/>
          </a:xfrm>
          <a:prstGeom prst="rect">
            <a:avLst/>
          </a:prstGeom>
        </p:spPr>
        <p:txBody>
          <a:bodyPr wrap="square" lIns="0" tIns="0" rIns="0" bIns="0">
            <a:spAutoFit/>
          </a:bodyPr>
          <a:lstStyle>
            <a:lvl1pPr>
              <a:defRPr sz="2000" b="0" i="0">
                <a:solidFill>
                  <a:srgbClr val="FAF8F5"/>
                </a:solidFill>
                <a:latin typeface="Gotham Light" pitchFamily="2" charset="77"/>
                <a:cs typeface="Calibri"/>
              </a:defRPr>
            </a:lvl1pPr>
          </a:lstStyle>
          <a:p>
            <a:endParaRPr dirty="0"/>
          </a:p>
        </p:txBody>
      </p:sp>
      <p:sp>
        <p:nvSpPr>
          <p:cNvPr id="3" name="Holder 3"/>
          <p:cNvSpPr>
            <a:spLocks noGrp="1"/>
          </p:cNvSpPr>
          <p:nvPr>
            <p:ph type="subTitle" idx="4"/>
          </p:nvPr>
        </p:nvSpPr>
        <p:spPr>
          <a:xfrm>
            <a:off x="346392" y="2963481"/>
            <a:ext cx="2942590" cy="1238250"/>
          </a:xfrm>
          <a:prstGeom prst="rect">
            <a:avLst/>
          </a:prstGeom>
        </p:spPr>
        <p:txBody>
          <a:bodyPr wrap="square" lIns="0" tIns="0" rIns="0" bIns="0">
            <a:spAutoFit/>
          </a:bodyPr>
          <a:lstStyle>
            <a:lvl1pPr>
              <a:defRPr sz="1400" b="0" i="0">
                <a:solidFill>
                  <a:srgbClr val="AF4E1F"/>
                </a:solidFill>
                <a:latin typeface="Cambria"/>
                <a:cs typeface="Cambr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8/27/26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58775" y="1437576"/>
            <a:ext cx="3731260" cy="307777"/>
          </a:xfrm>
        </p:spPr>
        <p:txBody>
          <a:bodyPr lIns="0" tIns="0" rIns="0" bIns="0"/>
          <a:lstStyle>
            <a:lvl1pPr>
              <a:defRPr sz="2000" b="0" i="0">
                <a:solidFill>
                  <a:srgbClr val="FAF8F5"/>
                </a:solidFill>
                <a:latin typeface="Gotham Light" pitchFamily="2" charset="77"/>
                <a:cs typeface="Calibri"/>
              </a:defRPr>
            </a:lvl1pPr>
          </a:lstStyle>
          <a:p>
            <a:endParaRPr dirty="0"/>
          </a:p>
        </p:txBody>
      </p:sp>
      <p:sp>
        <p:nvSpPr>
          <p:cNvPr id="3" name="Holder 3"/>
          <p:cNvSpPr>
            <a:spLocks noGrp="1"/>
          </p:cNvSpPr>
          <p:nvPr>
            <p:ph type="body" idx="1"/>
          </p:nvPr>
        </p:nvSpPr>
        <p:spPr/>
        <p:txBody>
          <a:bodyPr lIns="0" tIns="0" rIns="0" bIns="0"/>
          <a:lstStyle>
            <a:lvl1pPr>
              <a:defRPr sz="1400" b="0" i="0">
                <a:solidFill>
                  <a:srgbClr val="AF4E1F"/>
                </a:solidFill>
                <a:latin typeface="Cambria"/>
                <a:cs typeface="Cambr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8/27/26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0" i="0">
                <a:solidFill>
                  <a:srgbClr val="FAF8F5"/>
                </a:solidFill>
                <a:latin typeface="Calibri"/>
                <a:cs typeface="Calibri"/>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8/27/26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358775" y="1437576"/>
            <a:ext cx="3731260" cy="307777"/>
          </a:xfrm>
        </p:spPr>
        <p:txBody>
          <a:bodyPr lIns="0" tIns="0" rIns="0" bIns="0"/>
          <a:lstStyle>
            <a:lvl1pPr>
              <a:defRPr sz="2000" b="0" i="0">
                <a:solidFill>
                  <a:srgbClr val="FAF8F5"/>
                </a:solidFill>
                <a:latin typeface="Gotham Light" pitchFamily="2" charset="77"/>
                <a:cs typeface="Calibri"/>
              </a:defRPr>
            </a:lvl1pPr>
          </a:lstStyle>
          <a:p>
            <a:endParaRPr dirty="0"/>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8/27/26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8/27/26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FDB7C-ADDA-C4A6-5EA5-AC85DECC504B}"/>
              </a:ext>
            </a:extLst>
          </p:cNvPr>
          <p:cNvSpPr>
            <a:spLocks noGrp="1"/>
          </p:cNvSpPr>
          <p:nvPr>
            <p:ph type="ctrTitle"/>
          </p:nvPr>
        </p:nvSpPr>
        <p:spPr>
          <a:xfrm>
            <a:off x="1143000" y="1247477"/>
            <a:ext cx="6858000" cy="1384995"/>
          </a:xfrm>
        </p:spPr>
        <p:txBody>
          <a:bodyPr anchor="b"/>
          <a:lstStyle>
            <a:lvl1pPr algn="ctr">
              <a:defRPr sz="4500">
                <a:solidFill>
                  <a:srgbClr val="EFB41D"/>
                </a:solidFill>
                <a:latin typeface="CALVERTMT" panose="02020500000000000000" pitchFamily="18" charset="0"/>
              </a:defRPr>
            </a:lvl1pPr>
          </a:lstStyle>
          <a:p>
            <a:r>
              <a:rPr lang="en-US" dirty="0"/>
              <a:t>Click to edit Master title style</a:t>
            </a:r>
          </a:p>
        </p:txBody>
      </p:sp>
      <p:sp>
        <p:nvSpPr>
          <p:cNvPr id="3" name="Subtitle 2">
            <a:extLst>
              <a:ext uri="{FF2B5EF4-FFF2-40B4-BE49-F238E27FC236}">
                <a16:creationId xmlns:a16="http://schemas.microsoft.com/office/drawing/2014/main" id="{8AE1841D-7915-54FE-0FD9-0AC09F032E9F}"/>
              </a:ext>
            </a:extLst>
          </p:cNvPr>
          <p:cNvSpPr>
            <a:spLocks noGrp="1"/>
          </p:cNvSpPr>
          <p:nvPr>
            <p:ph type="subTitle" idx="1"/>
          </p:nvPr>
        </p:nvSpPr>
        <p:spPr>
          <a:xfrm>
            <a:off x="1143000" y="2701528"/>
            <a:ext cx="6858000" cy="276999"/>
          </a:xfrm>
        </p:spPr>
        <p:txBody>
          <a:bodyPr/>
          <a:lstStyle>
            <a:lvl1pPr marL="0" indent="0" algn="ctr">
              <a:buNone/>
              <a:defRPr sz="1800">
                <a:solidFill>
                  <a:srgbClr val="0C3049"/>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a:extLst>
              <a:ext uri="{FF2B5EF4-FFF2-40B4-BE49-F238E27FC236}">
                <a16:creationId xmlns:a16="http://schemas.microsoft.com/office/drawing/2014/main" id="{0C67D6D5-1DDF-6225-F439-7C33A33501BE}"/>
              </a:ext>
            </a:extLst>
          </p:cNvPr>
          <p:cNvSpPr>
            <a:spLocks noGrp="1"/>
          </p:cNvSpPr>
          <p:nvPr>
            <p:ph type="dt" sz="half" idx="10"/>
          </p:nvPr>
        </p:nvSpPr>
        <p:spPr>
          <a:xfrm>
            <a:off x="457200" y="4783455"/>
            <a:ext cx="2103120" cy="276999"/>
          </a:xfrm>
        </p:spPr>
        <p:txBody>
          <a:bodyPr/>
          <a:lstStyle/>
          <a:p>
            <a:fld id="{70CF1D2A-8C03-8C47-976E-5B1E6D72FA58}" type="datetimeFigureOut">
              <a:rPr lang="en-US" smtClean="0"/>
              <a:t>8/27/26</a:t>
            </a:fld>
            <a:endParaRPr lang="en-US"/>
          </a:p>
        </p:txBody>
      </p:sp>
      <p:sp>
        <p:nvSpPr>
          <p:cNvPr id="5" name="Footer Placeholder 4">
            <a:extLst>
              <a:ext uri="{FF2B5EF4-FFF2-40B4-BE49-F238E27FC236}">
                <a16:creationId xmlns:a16="http://schemas.microsoft.com/office/drawing/2014/main" id="{DF562B27-CD51-3D58-8685-762D53D691A1}"/>
              </a:ext>
            </a:extLst>
          </p:cNvPr>
          <p:cNvSpPr>
            <a:spLocks noGrp="1"/>
          </p:cNvSpPr>
          <p:nvPr>
            <p:ph type="ftr" sz="quarter" idx="11"/>
          </p:nvPr>
        </p:nvSpPr>
        <p:spPr>
          <a:xfrm>
            <a:off x="3108960" y="4783455"/>
            <a:ext cx="2926080" cy="276999"/>
          </a:xfrm>
        </p:spPr>
        <p:txBody>
          <a:bodyPr/>
          <a:lstStyle/>
          <a:p>
            <a:endParaRPr lang="en-US"/>
          </a:p>
        </p:txBody>
      </p:sp>
      <p:sp>
        <p:nvSpPr>
          <p:cNvPr id="6" name="Slide Number Placeholder 5">
            <a:extLst>
              <a:ext uri="{FF2B5EF4-FFF2-40B4-BE49-F238E27FC236}">
                <a16:creationId xmlns:a16="http://schemas.microsoft.com/office/drawing/2014/main" id="{B20B7321-5BD4-29F3-F700-015C13BF733E}"/>
              </a:ext>
            </a:extLst>
          </p:cNvPr>
          <p:cNvSpPr>
            <a:spLocks noGrp="1"/>
          </p:cNvSpPr>
          <p:nvPr>
            <p:ph type="sldNum" sz="quarter" idx="12"/>
          </p:nvPr>
        </p:nvSpPr>
        <p:spPr>
          <a:xfrm>
            <a:off x="8774683" y="4848390"/>
            <a:ext cx="184784" cy="100027"/>
          </a:xfrm>
        </p:spPr>
        <p:txBody>
          <a:bodyPr/>
          <a:lstStyle/>
          <a:p>
            <a:fld id="{9DF1C962-8571-E74A-A022-7B9323E24CF7}" type="slidenum">
              <a:rPr lang="en-US" smtClean="0"/>
              <a:t>‹#›</a:t>
            </a:fld>
            <a:endParaRPr lang="en-US"/>
          </a:p>
        </p:txBody>
      </p:sp>
    </p:spTree>
    <p:extLst>
      <p:ext uri="{BB962C8B-B14F-4D97-AF65-F5344CB8AC3E}">
        <p14:creationId xmlns:p14="http://schemas.microsoft.com/office/powerpoint/2010/main" val="1757360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58775" y="1437576"/>
            <a:ext cx="3731260" cy="1453514"/>
          </a:xfrm>
          <a:prstGeom prst="rect">
            <a:avLst/>
          </a:prstGeom>
        </p:spPr>
        <p:txBody>
          <a:bodyPr wrap="square" lIns="0" tIns="0" rIns="0" bIns="0">
            <a:spAutoFit/>
          </a:bodyPr>
          <a:lstStyle>
            <a:lvl1pPr>
              <a:defRPr sz="2000" b="0" i="0">
                <a:solidFill>
                  <a:srgbClr val="FAF8F5"/>
                </a:solidFill>
                <a:latin typeface="Calibri"/>
                <a:cs typeface="Calibri"/>
              </a:defRPr>
            </a:lvl1pPr>
          </a:lstStyle>
          <a:p>
            <a:endParaRPr dirty="0"/>
          </a:p>
        </p:txBody>
      </p:sp>
      <p:sp>
        <p:nvSpPr>
          <p:cNvPr id="3" name="Holder 3"/>
          <p:cNvSpPr>
            <a:spLocks noGrp="1"/>
          </p:cNvSpPr>
          <p:nvPr>
            <p:ph type="body" idx="1"/>
          </p:nvPr>
        </p:nvSpPr>
        <p:spPr>
          <a:xfrm>
            <a:off x="4339590" y="1407850"/>
            <a:ext cx="3983354" cy="215444"/>
          </a:xfrm>
          <a:prstGeom prst="rect">
            <a:avLst/>
          </a:prstGeom>
        </p:spPr>
        <p:txBody>
          <a:bodyPr wrap="square" lIns="0" tIns="0" rIns="0" bIns="0">
            <a:spAutoFit/>
          </a:bodyPr>
          <a:lstStyle>
            <a:lvl1pPr>
              <a:defRPr sz="1400" b="0" i="0">
                <a:solidFill>
                  <a:srgbClr val="AF4E1F"/>
                </a:solidFill>
                <a:latin typeface="Cambria"/>
                <a:cs typeface="Cambria"/>
              </a:defRPr>
            </a:lvl1pPr>
          </a:lstStyle>
          <a:p>
            <a:endParaRPr dirty="0"/>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8/27/26</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Gotham Light" pitchFamily="2" charset="77"/>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doi.org/10.1038/s41598-019-44097-3" TargetMode="Externa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BE873-87CE-4AB4-1891-78838CAF0E2D}"/>
              </a:ext>
            </a:extLst>
          </p:cNvPr>
          <p:cNvSpPr>
            <a:spLocks noGrp="1"/>
          </p:cNvSpPr>
          <p:nvPr>
            <p:ph type="ctrTitle"/>
          </p:nvPr>
        </p:nvSpPr>
        <p:spPr>
          <a:xfrm>
            <a:off x="1143000" y="1939975"/>
            <a:ext cx="6858000" cy="692497"/>
          </a:xfrm>
        </p:spPr>
        <p:txBody>
          <a:bodyPr/>
          <a:lstStyle/>
          <a:p>
            <a:r>
              <a:rPr lang="en-US" dirty="0" err="1"/>
              <a:t>tAl</a:t>
            </a:r>
            <a:endParaRPr lang="en-US" dirty="0"/>
          </a:p>
        </p:txBody>
      </p:sp>
      <p:sp>
        <p:nvSpPr>
          <p:cNvPr id="3" name="Subtitle 2">
            <a:extLst>
              <a:ext uri="{FF2B5EF4-FFF2-40B4-BE49-F238E27FC236}">
                <a16:creationId xmlns:a16="http://schemas.microsoft.com/office/drawing/2014/main" id="{8322BC29-367A-7A7A-2922-875744F327BA}"/>
              </a:ext>
            </a:extLst>
          </p:cNvPr>
          <p:cNvSpPr>
            <a:spLocks noGrp="1"/>
          </p:cNvSpPr>
          <p:nvPr>
            <p:ph type="subTitle" idx="1"/>
          </p:nvPr>
        </p:nvSpPr>
        <p:spPr/>
        <p:txBody>
          <a:bodyPr/>
          <a:lstStyle/>
          <a:p>
            <a:endParaRPr lang="en-US"/>
          </a:p>
        </p:txBody>
      </p:sp>
      <p:sp>
        <p:nvSpPr>
          <p:cNvPr id="4" name="Rectangle 3">
            <a:extLst>
              <a:ext uri="{FF2B5EF4-FFF2-40B4-BE49-F238E27FC236}">
                <a16:creationId xmlns:a16="http://schemas.microsoft.com/office/drawing/2014/main" id="{BDF51818-2B9B-60DB-4F82-67278B4FAF24}"/>
              </a:ext>
            </a:extLst>
          </p:cNvPr>
          <p:cNvSpPr/>
          <p:nvPr/>
        </p:nvSpPr>
        <p:spPr>
          <a:xfrm>
            <a:off x="1" y="0"/>
            <a:ext cx="9144000" cy="2121195"/>
          </a:xfrm>
          <a:prstGeom prst="rect">
            <a:avLst/>
          </a:prstGeom>
          <a:solidFill>
            <a:srgbClr val="2761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6D27966-B14F-BBD0-231B-71DC91FFED0B}"/>
              </a:ext>
            </a:extLst>
          </p:cNvPr>
          <p:cNvSpPr/>
          <p:nvPr/>
        </p:nvSpPr>
        <p:spPr>
          <a:xfrm>
            <a:off x="-1" y="2121195"/>
            <a:ext cx="9144000" cy="3193755"/>
          </a:xfrm>
          <a:prstGeom prst="rect">
            <a:avLst/>
          </a:prstGeom>
          <a:solidFill>
            <a:srgbClr val="0C3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1EAE5F20-A03A-1AC4-46F6-0F2EF4E94A28}"/>
              </a:ext>
            </a:extLst>
          </p:cNvPr>
          <p:cNvSpPr txBox="1"/>
          <p:nvPr/>
        </p:nvSpPr>
        <p:spPr>
          <a:xfrm>
            <a:off x="1924493" y="3162739"/>
            <a:ext cx="5295014" cy="1107996"/>
          </a:xfrm>
          <a:prstGeom prst="rect">
            <a:avLst/>
          </a:prstGeom>
          <a:noFill/>
        </p:spPr>
        <p:txBody>
          <a:bodyPr wrap="square" rtlCol="0">
            <a:spAutoFit/>
          </a:bodyPr>
          <a:lstStyle/>
          <a:p>
            <a:pPr algn="ctr"/>
            <a:r>
              <a:rPr lang="en-US" sz="3300" dirty="0">
                <a:solidFill>
                  <a:srgbClr val="EFB41D"/>
                </a:solidFill>
                <a:latin typeface="CALVERTMT" panose="02020500000000000000" pitchFamily="18" charset="0"/>
              </a:rPr>
              <a:t>A Medical Perspective on Longevity</a:t>
            </a:r>
          </a:p>
        </p:txBody>
      </p:sp>
      <p:sp>
        <p:nvSpPr>
          <p:cNvPr id="9" name="Rectangle 8">
            <a:extLst>
              <a:ext uri="{FF2B5EF4-FFF2-40B4-BE49-F238E27FC236}">
                <a16:creationId xmlns:a16="http://schemas.microsoft.com/office/drawing/2014/main" id="{A9C3AF60-0965-0780-222D-D989F8A76251}"/>
              </a:ext>
            </a:extLst>
          </p:cNvPr>
          <p:cNvSpPr/>
          <p:nvPr/>
        </p:nvSpPr>
        <p:spPr>
          <a:xfrm>
            <a:off x="-103668" y="2057401"/>
            <a:ext cx="9353993" cy="132851"/>
          </a:xfrm>
          <a:prstGeom prst="rect">
            <a:avLst/>
          </a:prstGeom>
          <a:solidFill>
            <a:srgbClr val="EFB4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F981DB-973A-A553-AD33-2CC5795D208E}"/>
              </a:ext>
            </a:extLst>
          </p:cNvPr>
          <p:cNvSpPr/>
          <p:nvPr/>
        </p:nvSpPr>
        <p:spPr>
          <a:xfrm>
            <a:off x="3447606" y="-79745"/>
            <a:ext cx="2248786" cy="27812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79BB8B1-CD9A-2B87-5C07-4BED45AE55C3}"/>
              </a:ext>
            </a:extLst>
          </p:cNvPr>
          <p:cNvPicPr>
            <a:picLocks noChangeAspect="1"/>
          </p:cNvPicPr>
          <p:nvPr/>
        </p:nvPicPr>
        <p:blipFill>
          <a:blip r:embed="rId3"/>
          <a:stretch>
            <a:fillRect/>
          </a:stretch>
        </p:blipFill>
        <p:spPr>
          <a:xfrm>
            <a:off x="3297688" y="98916"/>
            <a:ext cx="2548621" cy="2541532"/>
          </a:xfrm>
          <a:prstGeom prst="rect">
            <a:avLst/>
          </a:prstGeom>
        </p:spPr>
      </p:pic>
      <p:pic>
        <p:nvPicPr>
          <p:cNvPr id="13" name="Picture 12">
            <a:extLst>
              <a:ext uri="{FF2B5EF4-FFF2-40B4-BE49-F238E27FC236}">
                <a16:creationId xmlns:a16="http://schemas.microsoft.com/office/drawing/2014/main" id="{085D3FB2-B907-D489-853F-F5F2EC10B070}"/>
              </a:ext>
            </a:extLst>
          </p:cNvPr>
          <p:cNvPicPr>
            <a:picLocks noChangeAspect="1"/>
          </p:cNvPicPr>
          <p:nvPr/>
        </p:nvPicPr>
        <p:blipFill>
          <a:blip r:embed="rId4"/>
          <a:stretch>
            <a:fillRect/>
          </a:stretch>
        </p:blipFill>
        <p:spPr>
          <a:xfrm>
            <a:off x="4149714" y="4333553"/>
            <a:ext cx="844568" cy="844568"/>
          </a:xfrm>
          <a:prstGeom prst="rect">
            <a:avLst/>
          </a:prstGeom>
        </p:spPr>
      </p:pic>
    </p:spTree>
    <p:extLst>
      <p:ext uri="{BB962C8B-B14F-4D97-AF65-F5344CB8AC3E}">
        <p14:creationId xmlns:p14="http://schemas.microsoft.com/office/powerpoint/2010/main" val="3442232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2">
            <a:extLst>
              <a:ext uri="{FF2B5EF4-FFF2-40B4-BE49-F238E27FC236}">
                <a16:creationId xmlns:a16="http://schemas.microsoft.com/office/drawing/2014/main" id="{A1BEB824-8937-8C98-A693-DBDA9D51E92D}"/>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a:p>
        </p:txBody>
      </p:sp>
      <p:sp>
        <p:nvSpPr>
          <p:cNvPr id="2" name="object 2"/>
          <p:cNvSpPr/>
          <p:nvPr/>
        </p:nvSpPr>
        <p:spPr>
          <a:xfrm>
            <a:off x="3852926" y="823975"/>
            <a:ext cx="0" cy="3656965"/>
          </a:xfrm>
          <a:custGeom>
            <a:avLst/>
            <a:gdLst/>
            <a:ahLst/>
            <a:cxnLst/>
            <a:rect l="l" t="t" r="r" b="b"/>
            <a:pathLst>
              <a:path h="3656965">
                <a:moveTo>
                  <a:pt x="0" y="0"/>
                </a:moveTo>
                <a:lnTo>
                  <a:pt x="0" y="3656838"/>
                </a:lnTo>
              </a:path>
            </a:pathLst>
          </a:custGeom>
          <a:ln w="9525">
            <a:solidFill>
              <a:srgbClr val="EFB41D"/>
            </a:solidFill>
          </a:ln>
        </p:spPr>
        <p:txBody>
          <a:bodyPr wrap="square" lIns="0" tIns="0" rIns="0" bIns="0" rtlCol="0"/>
          <a:lstStyle/>
          <a:p>
            <a:endParaRPr/>
          </a:p>
        </p:txBody>
      </p:sp>
      <p:sp>
        <p:nvSpPr>
          <p:cNvPr id="3" name="object 3" descr="$PPTXTitle"/>
          <p:cNvSpPr txBox="1">
            <a:spLocks noGrp="1"/>
          </p:cNvSpPr>
          <p:nvPr>
            <p:ph type="title"/>
          </p:nvPr>
        </p:nvSpPr>
        <p:spPr>
          <a:xfrm>
            <a:off x="599122" y="729297"/>
            <a:ext cx="2741930" cy="2042226"/>
          </a:xfrm>
          <a:prstGeom prst="rect">
            <a:avLst/>
          </a:prstGeom>
        </p:spPr>
        <p:txBody>
          <a:bodyPr vert="horz" wrap="square" lIns="0" tIns="71755" rIns="0" bIns="0" rtlCol="0">
            <a:spAutoFit/>
          </a:bodyPr>
          <a:lstStyle/>
          <a:p>
            <a:pPr marL="12700" marR="246379">
              <a:spcBef>
                <a:spcPts val="565"/>
              </a:spcBef>
              <a:tabLst>
                <a:tab pos="1916430" algn="l"/>
              </a:tabLst>
            </a:pPr>
            <a:r>
              <a:rPr sz="3200" dirty="0">
                <a:solidFill>
                  <a:srgbClr val="EFB41D"/>
                </a:solidFill>
                <a:latin typeface="CALVERTMT" panose="02020500000000000000" pitchFamily="18" charset="0"/>
              </a:rPr>
              <a:t>CAUSES</a:t>
            </a:r>
            <a:r>
              <a:rPr lang="en-US" sz="3200" dirty="0">
                <a:solidFill>
                  <a:srgbClr val="EFB41D"/>
                </a:solidFill>
                <a:latin typeface="CALVERTMT" panose="02020500000000000000" pitchFamily="18" charset="0"/>
              </a:rPr>
              <a:t> </a:t>
            </a:r>
            <a:r>
              <a:rPr sz="3200" dirty="0">
                <a:solidFill>
                  <a:srgbClr val="EFB41D"/>
                </a:solidFill>
                <a:latin typeface="CALVERTMT" panose="02020500000000000000" pitchFamily="18" charset="0"/>
              </a:rPr>
              <a:t>OF EARLY</a:t>
            </a:r>
          </a:p>
          <a:p>
            <a:pPr marL="12700"/>
            <a:r>
              <a:rPr sz="3200" dirty="0">
                <a:solidFill>
                  <a:srgbClr val="EFB41D"/>
                </a:solidFill>
                <a:latin typeface="CALVERTMT" panose="02020500000000000000" pitchFamily="18" charset="0"/>
              </a:rPr>
              <a:t>MORTALITY</a:t>
            </a:r>
            <a:r>
              <a:rPr lang="en-US" sz="3200" dirty="0">
                <a:solidFill>
                  <a:srgbClr val="EFB41D"/>
                </a:solidFill>
                <a:latin typeface="CALVERTMT" panose="02020500000000000000" pitchFamily="18" charset="0"/>
              </a:rPr>
              <a:t> IN THE U.S.</a:t>
            </a:r>
            <a:endParaRPr sz="3200" dirty="0">
              <a:solidFill>
                <a:srgbClr val="EFB41D"/>
              </a:solidFill>
              <a:latin typeface="CALVERTMT" panose="02020500000000000000" pitchFamily="18" charset="0"/>
            </a:endParaRPr>
          </a:p>
        </p:txBody>
      </p:sp>
      <p:sp>
        <p:nvSpPr>
          <p:cNvPr id="6" name="object 6"/>
          <p:cNvSpPr txBox="1"/>
          <p:nvPr/>
        </p:nvSpPr>
        <p:spPr>
          <a:xfrm>
            <a:off x="4339590" y="737345"/>
            <a:ext cx="4186554" cy="1111458"/>
          </a:xfrm>
          <a:prstGeom prst="rect">
            <a:avLst/>
          </a:prstGeom>
        </p:spPr>
        <p:txBody>
          <a:bodyPr vert="horz" wrap="square" lIns="0" tIns="92075" rIns="0" bIns="0" rtlCol="0">
            <a:spAutoFit/>
          </a:bodyPr>
          <a:lstStyle/>
          <a:p>
            <a:pPr marL="12700">
              <a:spcBef>
                <a:spcPts val="725"/>
              </a:spcBef>
            </a:pPr>
            <a:r>
              <a:rPr sz="1400" dirty="0">
                <a:solidFill>
                  <a:schemeClr val="bg1"/>
                </a:solidFill>
                <a:latin typeface="Gotham Light" pitchFamily="2" charset="77"/>
                <a:cs typeface="Cambria"/>
              </a:rPr>
              <a:t>1 . SMOKING</a:t>
            </a:r>
          </a:p>
          <a:p>
            <a:pPr marL="236854" marR="5080">
              <a:spcBef>
                <a:spcPts val="375"/>
              </a:spcBef>
            </a:pPr>
            <a:r>
              <a:rPr sz="950" dirty="0">
                <a:solidFill>
                  <a:schemeClr val="bg1"/>
                </a:solidFill>
                <a:latin typeface="Gotham Light" pitchFamily="2" charset="77"/>
                <a:cs typeface="Calibri"/>
              </a:rPr>
              <a:t>Current smokers and those with a history of smoking had the greatest risk of early mortality. CDC states: Smoking cigarettes causes over 480,000 deaths per year in the U.S., including more than 41,000 deaths due to second hand smoke. Smokers die approximately 10 years sooner than non-smokers.</a:t>
            </a:r>
          </a:p>
        </p:txBody>
      </p:sp>
      <p:sp>
        <p:nvSpPr>
          <p:cNvPr id="7" name="object 7"/>
          <p:cNvSpPr txBox="1"/>
          <p:nvPr/>
        </p:nvSpPr>
        <p:spPr>
          <a:xfrm>
            <a:off x="4333240" y="1989842"/>
            <a:ext cx="4168140" cy="1263679"/>
          </a:xfrm>
          <a:prstGeom prst="rect">
            <a:avLst/>
          </a:prstGeom>
        </p:spPr>
        <p:txBody>
          <a:bodyPr vert="horz" wrap="square" lIns="0" tIns="90805" rIns="0" bIns="0" rtlCol="0">
            <a:spAutoFit/>
          </a:bodyPr>
          <a:lstStyle/>
          <a:p>
            <a:pPr marL="12700" algn="l">
              <a:lnSpc>
                <a:spcPct val="100000"/>
              </a:lnSpc>
              <a:spcBef>
                <a:spcPts val="715"/>
              </a:spcBef>
              <a:tabLst>
                <a:tab pos="1499870" algn="l"/>
              </a:tabLst>
            </a:pPr>
            <a:r>
              <a:rPr sz="1400" dirty="0">
                <a:solidFill>
                  <a:schemeClr val="bg1"/>
                </a:solidFill>
                <a:latin typeface="Gotham Light" pitchFamily="2" charset="77"/>
                <a:cs typeface="Cambria"/>
              </a:rPr>
              <a:t>2 . </a:t>
            </a:r>
            <a:r>
              <a:rPr lang="en-US" sz="1400" dirty="0">
                <a:solidFill>
                  <a:schemeClr val="bg1"/>
                </a:solidFill>
                <a:latin typeface="Gotham Light" pitchFamily="2" charset="77"/>
                <a:cs typeface="Cambria"/>
              </a:rPr>
              <a:t>ALCOHOL ABUSE</a:t>
            </a:r>
            <a:endParaRPr sz="1400" dirty="0">
              <a:solidFill>
                <a:schemeClr val="bg1"/>
              </a:solidFill>
              <a:latin typeface="Gotham Light" pitchFamily="2" charset="77"/>
              <a:cs typeface="Cambria"/>
            </a:endParaRPr>
          </a:p>
          <a:p>
            <a:pPr marL="243204" marR="5080" algn="l">
              <a:lnSpc>
                <a:spcPct val="105400"/>
              </a:lnSpc>
              <a:spcBef>
                <a:spcPts val="380"/>
              </a:spcBef>
            </a:pPr>
            <a:r>
              <a:rPr sz="950" dirty="0">
                <a:solidFill>
                  <a:schemeClr val="bg1"/>
                </a:solidFill>
                <a:latin typeface="Gotham Light" pitchFamily="2" charset="77"/>
                <a:cs typeface="Calibri"/>
              </a:rPr>
              <a:t>The National Institute on Alcohol Abuse and Alcoholism reports an estimated 88,000 people (approx. 62,000 men and 26,000 women) die from alcohol-related causes annually. There are around 200 types of disorders and injuries that alcohol has a role in which can cause death, as reported by the World Health Organization (WHO).</a:t>
            </a:r>
          </a:p>
        </p:txBody>
      </p:sp>
      <p:sp>
        <p:nvSpPr>
          <p:cNvPr id="8" name="object 8"/>
          <p:cNvSpPr txBox="1"/>
          <p:nvPr/>
        </p:nvSpPr>
        <p:spPr>
          <a:xfrm>
            <a:off x="4339590" y="3394560"/>
            <a:ext cx="4173854" cy="975994"/>
          </a:xfrm>
          <a:prstGeom prst="rect">
            <a:avLst/>
          </a:prstGeom>
        </p:spPr>
        <p:txBody>
          <a:bodyPr vert="horz" wrap="square" lIns="0" tIns="90805" rIns="0" bIns="0" rtlCol="0">
            <a:spAutoFit/>
          </a:bodyPr>
          <a:lstStyle/>
          <a:p>
            <a:pPr marL="12700">
              <a:spcBef>
                <a:spcPts val="715"/>
              </a:spcBef>
              <a:tabLst>
                <a:tab pos="1537335" algn="l"/>
              </a:tabLst>
            </a:pPr>
            <a:r>
              <a:rPr sz="1400" dirty="0">
                <a:solidFill>
                  <a:schemeClr val="bg1"/>
                </a:solidFill>
                <a:latin typeface="Gotham Light" pitchFamily="2" charset="77"/>
                <a:cs typeface="Cambria"/>
              </a:rPr>
              <a:t>3 . </a:t>
            </a:r>
            <a:r>
              <a:rPr lang="en-US" sz="1400" dirty="0">
                <a:solidFill>
                  <a:schemeClr val="bg1"/>
                </a:solidFill>
                <a:latin typeface="Gotham Light" pitchFamily="2" charset="77"/>
                <a:cs typeface="Cambria"/>
              </a:rPr>
              <a:t>PHYSICAL INACTIVITY</a:t>
            </a:r>
            <a:endParaRPr sz="1400" dirty="0">
              <a:solidFill>
                <a:schemeClr val="bg1"/>
              </a:solidFill>
              <a:latin typeface="Gotham Light" pitchFamily="2" charset="77"/>
              <a:cs typeface="Cambria"/>
            </a:endParaRPr>
          </a:p>
          <a:p>
            <a:pPr marL="236854" marR="5080">
              <a:spcBef>
                <a:spcPts val="370"/>
              </a:spcBef>
            </a:pPr>
            <a:r>
              <a:rPr sz="950" dirty="0">
                <a:solidFill>
                  <a:schemeClr val="bg1"/>
                </a:solidFill>
                <a:latin typeface="Gotham Light" pitchFamily="2" charset="77"/>
                <a:cs typeface="Calibri"/>
              </a:rPr>
              <a:t>In the US per the CDC about 1 in 7 adults are physically inactive. A 2018 CDC study found that a significant portion of deaths among adults aged 40 -69 years (9.9 percent) and adults over 70 (7.8 percent) can be attributed to physical inactivity.</a:t>
            </a:r>
          </a:p>
        </p:txBody>
      </p:sp>
      <p:sp>
        <p:nvSpPr>
          <p:cNvPr id="11" name="Rectangle 10">
            <a:extLst>
              <a:ext uri="{FF2B5EF4-FFF2-40B4-BE49-F238E27FC236}">
                <a16:creationId xmlns:a16="http://schemas.microsoft.com/office/drawing/2014/main" id="{6BA39778-5C61-BA04-CB30-7AC438BBF8B6}"/>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3F2E85E5-CE4A-6126-8436-CF39033D4A2E}"/>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10</a:t>
            </a:r>
          </a:p>
        </p:txBody>
      </p:sp>
      <p:pic>
        <p:nvPicPr>
          <p:cNvPr id="13" name="Picture 12">
            <a:extLst>
              <a:ext uri="{FF2B5EF4-FFF2-40B4-BE49-F238E27FC236}">
                <a16:creationId xmlns:a16="http://schemas.microsoft.com/office/drawing/2014/main" id="{BE6AF6F4-59A3-21AF-6354-ADF1A5E987B1}"/>
              </a:ext>
            </a:extLst>
          </p:cNvPr>
          <p:cNvPicPr>
            <a:picLocks noChangeAspect="1"/>
          </p:cNvPicPr>
          <p:nvPr/>
        </p:nvPicPr>
        <p:blipFill>
          <a:blip r:embed="rId3"/>
          <a:stretch>
            <a:fillRect/>
          </a:stretch>
        </p:blipFill>
        <p:spPr>
          <a:xfrm>
            <a:off x="8119844" y="4495386"/>
            <a:ext cx="706007" cy="706007"/>
          </a:xfrm>
          <a:prstGeom prst="rect">
            <a:avLst/>
          </a:prstGeom>
        </p:spPr>
      </p:pic>
      <p:cxnSp>
        <p:nvCxnSpPr>
          <p:cNvPr id="14" name="Straight Connector 13">
            <a:extLst>
              <a:ext uri="{FF2B5EF4-FFF2-40B4-BE49-F238E27FC236}">
                <a16:creationId xmlns:a16="http://schemas.microsoft.com/office/drawing/2014/main" id="{D41AB54D-3432-F737-47BB-0E42A68E1E03}"/>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552CF64C-2162-A782-0698-980CDE7439EA}"/>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object 2">
            <a:extLst>
              <a:ext uri="{FF2B5EF4-FFF2-40B4-BE49-F238E27FC236}">
                <a16:creationId xmlns:a16="http://schemas.microsoft.com/office/drawing/2014/main" id="{FC0F1CA0-52A9-D42B-0D39-8B04B0E542FB}"/>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a:p>
        </p:txBody>
      </p:sp>
      <p:sp>
        <p:nvSpPr>
          <p:cNvPr id="12" name="object 3" descr="$PPTXTitle">
            <a:extLst>
              <a:ext uri="{FF2B5EF4-FFF2-40B4-BE49-F238E27FC236}">
                <a16:creationId xmlns:a16="http://schemas.microsoft.com/office/drawing/2014/main" id="{3AC825C1-050A-8448-3668-3AF1F35AD34E}"/>
              </a:ext>
            </a:extLst>
          </p:cNvPr>
          <p:cNvSpPr txBox="1">
            <a:spLocks noGrp="1"/>
          </p:cNvSpPr>
          <p:nvPr>
            <p:ph type="title"/>
          </p:nvPr>
        </p:nvSpPr>
        <p:spPr>
          <a:xfrm>
            <a:off x="599122" y="729297"/>
            <a:ext cx="2741930" cy="2042226"/>
          </a:xfrm>
          <a:prstGeom prst="rect">
            <a:avLst/>
          </a:prstGeom>
        </p:spPr>
        <p:txBody>
          <a:bodyPr vert="horz" wrap="square" lIns="0" tIns="71755" rIns="0" bIns="0" rtlCol="0">
            <a:spAutoFit/>
          </a:bodyPr>
          <a:lstStyle/>
          <a:p>
            <a:pPr marL="12700" marR="246379">
              <a:spcBef>
                <a:spcPts val="565"/>
              </a:spcBef>
              <a:tabLst>
                <a:tab pos="1916430" algn="l"/>
              </a:tabLst>
            </a:pPr>
            <a:r>
              <a:rPr sz="3200" dirty="0">
                <a:solidFill>
                  <a:srgbClr val="EFB41D"/>
                </a:solidFill>
                <a:latin typeface="CALVERTMT" panose="02020500000000000000" pitchFamily="18" charset="0"/>
              </a:rPr>
              <a:t>CAUSES</a:t>
            </a:r>
            <a:r>
              <a:rPr lang="en-US" sz="3200" dirty="0">
                <a:solidFill>
                  <a:srgbClr val="EFB41D"/>
                </a:solidFill>
                <a:latin typeface="CALVERTMT" panose="02020500000000000000" pitchFamily="18" charset="0"/>
              </a:rPr>
              <a:t> </a:t>
            </a:r>
            <a:r>
              <a:rPr sz="3200" dirty="0">
                <a:solidFill>
                  <a:srgbClr val="EFB41D"/>
                </a:solidFill>
                <a:latin typeface="CALVERTMT" panose="02020500000000000000" pitchFamily="18" charset="0"/>
              </a:rPr>
              <a:t>OF EARLY</a:t>
            </a:r>
          </a:p>
          <a:p>
            <a:pPr marL="12700"/>
            <a:r>
              <a:rPr sz="3200" dirty="0">
                <a:solidFill>
                  <a:srgbClr val="EFB41D"/>
                </a:solidFill>
                <a:latin typeface="CALVERTMT" panose="02020500000000000000" pitchFamily="18" charset="0"/>
              </a:rPr>
              <a:t>MORTALITY</a:t>
            </a:r>
            <a:r>
              <a:rPr lang="en-US" sz="3200" dirty="0">
                <a:solidFill>
                  <a:srgbClr val="EFB41D"/>
                </a:solidFill>
                <a:latin typeface="CALVERTMT" panose="02020500000000000000" pitchFamily="18" charset="0"/>
              </a:rPr>
              <a:t> IN THE U.S.</a:t>
            </a:r>
            <a:endParaRPr sz="3200" dirty="0">
              <a:solidFill>
                <a:srgbClr val="EFB41D"/>
              </a:solidFill>
              <a:latin typeface="CALVERTMT" panose="02020500000000000000" pitchFamily="18" charset="0"/>
            </a:endParaRPr>
          </a:p>
        </p:txBody>
      </p:sp>
      <p:sp>
        <p:nvSpPr>
          <p:cNvPr id="2" name="object 2"/>
          <p:cNvSpPr/>
          <p:nvPr/>
        </p:nvSpPr>
        <p:spPr>
          <a:xfrm>
            <a:off x="3852926" y="823975"/>
            <a:ext cx="0" cy="3656965"/>
          </a:xfrm>
          <a:custGeom>
            <a:avLst/>
            <a:gdLst/>
            <a:ahLst/>
            <a:cxnLst/>
            <a:rect l="l" t="t" r="r" b="b"/>
            <a:pathLst>
              <a:path h="3656965">
                <a:moveTo>
                  <a:pt x="0" y="0"/>
                </a:moveTo>
                <a:lnTo>
                  <a:pt x="0" y="3656838"/>
                </a:lnTo>
              </a:path>
            </a:pathLst>
          </a:custGeom>
          <a:ln w="9525">
            <a:solidFill>
              <a:srgbClr val="EFB41D"/>
            </a:solidFill>
          </a:ln>
        </p:spPr>
        <p:txBody>
          <a:bodyPr wrap="square" lIns="0" tIns="0" rIns="0" bIns="0" rtlCol="0"/>
          <a:lstStyle/>
          <a:p>
            <a:endParaRPr/>
          </a:p>
        </p:txBody>
      </p:sp>
      <p:sp>
        <p:nvSpPr>
          <p:cNvPr id="6" name="object 6"/>
          <p:cNvSpPr txBox="1"/>
          <p:nvPr/>
        </p:nvSpPr>
        <p:spPr>
          <a:xfrm>
            <a:off x="506047" y="4198811"/>
            <a:ext cx="3200392" cy="282129"/>
          </a:xfrm>
          <a:prstGeom prst="rect">
            <a:avLst/>
          </a:prstGeom>
        </p:spPr>
        <p:txBody>
          <a:bodyPr vert="horz" wrap="square" lIns="0" tIns="12700" rIns="0" bIns="0" rtlCol="0">
            <a:spAutoFit/>
          </a:bodyPr>
          <a:lstStyle/>
          <a:p>
            <a:pPr marL="12700">
              <a:lnSpc>
                <a:spcPts val="700"/>
              </a:lnSpc>
              <a:spcBef>
                <a:spcPts val="100"/>
              </a:spcBef>
            </a:pPr>
            <a:r>
              <a:rPr sz="600" dirty="0">
                <a:solidFill>
                  <a:schemeClr val="bg1"/>
                </a:solidFill>
                <a:latin typeface="Tahoma"/>
                <a:cs typeface="Tahoma"/>
              </a:rPr>
              <a:t>Carlsson</a:t>
            </a:r>
            <a:r>
              <a:rPr sz="600" spc="-55" dirty="0">
                <a:solidFill>
                  <a:schemeClr val="bg1"/>
                </a:solidFill>
                <a:latin typeface="Tahoma"/>
                <a:cs typeface="Tahoma"/>
              </a:rPr>
              <a:t> </a:t>
            </a:r>
            <a:r>
              <a:rPr sz="600" dirty="0">
                <a:solidFill>
                  <a:schemeClr val="bg1"/>
                </a:solidFill>
                <a:latin typeface="Tahoma"/>
                <a:cs typeface="Tahoma"/>
              </a:rPr>
              <a:t>AC,</a:t>
            </a:r>
            <a:r>
              <a:rPr sz="600" spc="-35" dirty="0">
                <a:solidFill>
                  <a:schemeClr val="bg1"/>
                </a:solidFill>
                <a:latin typeface="Tahoma"/>
                <a:cs typeface="Tahoma"/>
              </a:rPr>
              <a:t> </a:t>
            </a:r>
            <a:r>
              <a:rPr sz="600" spc="-10" dirty="0">
                <a:solidFill>
                  <a:schemeClr val="bg1"/>
                </a:solidFill>
                <a:latin typeface="Tahoma"/>
                <a:cs typeface="Tahoma"/>
              </a:rPr>
              <a:t>Starrin</a:t>
            </a:r>
            <a:r>
              <a:rPr sz="600" spc="-15" dirty="0">
                <a:solidFill>
                  <a:schemeClr val="bg1"/>
                </a:solidFill>
                <a:latin typeface="Tahoma"/>
                <a:cs typeface="Tahoma"/>
              </a:rPr>
              <a:t> </a:t>
            </a:r>
            <a:r>
              <a:rPr sz="600" spc="-10" dirty="0">
                <a:solidFill>
                  <a:schemeClr val="bg1"/>
                </a:solidFill>
                <a:latin typeface="Tahoma"/>
                <a:cs typeface="Tahoma"/>
              </a:rPr>
              <a:t>B,</a:t>
            </a:r>
            <a:r>
              <a:rPr sz="600" spc="10" dirty="0">
                <a:solidFill>
                  <a:schemeClr val="bg1"/>
                </a:solidFill>
                <a:latin typeface="Tahoma"/>
                <a:cs typeface="Tahoma"/>
              </a:rPr>
              <a:t> </a:t>
            </a:r>
            <a:r>
              <a:rPr sz="600" dirty="0">
                <a:solidFill>
                  <a:schemeClr val="bg1"/>
                </a:solidFill>
                <a:latin typeface="Tahoma"/>
                <a:cs typeface="Tahoma"/>
              </a:rPr>
              <a:t>Gigante</a:t>
            </a:r>
            <a:r>
              <a:rPr sz="600" spc="5" dirty="0">
                <a:solidFill>
                  <a:schemeClr val="bg1"/>
                </a:solidFill>
                <a:latin typeface="Tahoma"/>
                <a:cs typeface="Tahoma"/>
              </a:rPr>
              <a:t> </a:t>
            </a:r>
            <a:r>
              <a:rPr sz="600" spc="-10" dirty="0">
                <a:solidFill>
                  <a:schemeClr val="bg1"/>
                </a:solidFill>
                <a:latin typeface="Tahoma"/>
                <a:cs typeface="Tahoma"/>
              </a:rPr>
              <a:t>B,</a:t>
            </a:r>
            <a:r>
              <a:rPr sz="600" spc="10" dirty="0">
                <a:solidFill>
                  <a:schemeClr val="bg1"/>
                </a:solidFill>
                <a:latin typeface="Tahoma"/>
                <a:cs typeface="Tahoma"/>
              </a:rPr>
              <a:t> </a:t>
            </a:r>
            <a:r>
              <a:rPr sz="600" spc="-10" dirty="0">
                <a:solidFill>
                  <a:schemeClr val="bg1"/>
                </a:solidFill>
                <a:latin typeface="Tahoma"/>
                <a:cs typeface="Tahoma"/>
              </a:rPr>
              <a:t>Leande</a:t>
            </a:r>
            <a:r>
              <a:rPr sz="600" spc="-125" dirty="0">
                <a:solidFill>
                  <a:schemeClr val="bg1"/>
                </a:solidFill>
                <a:latin typeface="Tahoma"/>
                <a:cs typeface="Tahoma"/>
              </a:rPr>
              <a:t> </a:t>
            </a:r>
            <a:r>
              <a:rPr sz="600" dirty="0">
                <a:solidFill>
                  <a:schemeClr val="bg1"/>
                </a:solidFill>
                <a:latin typeface="Tahoma"/>
                <a:cs typeface="Tahoma"/>
              </a:rPr>
              <a:t>r</a:t>
            </a:r>
            <a:r>
              <a:rPr sz="600" spc="-95" dirty="0">
                <a:solidFill>
                  <a:schemeClr val="bg1"/>
                </a:solidFill>
                <a:latin typeface="Tahoma"/>
                <a:cs typeface="Tahoma"/>
              </a:rPr>
              <a:t> </a:t>
            </a:r>
            <a:r>
              <a:rPr sz="600" dirty="0">
                <a:solidFill>
                  <a:schemeClr val="bg1"/>
                </a:solidFill>
                <a:latin typeface="Tahoma"/>
                <a:cs typeface="Tahoma"/>
              </a:rPr>
              <a:t>K,</a:t>
            </a:r>
            <a:r>
              <a:rPr sz="600" spc="-30" dirty="0">
                <a:solidFill>
                  <a:schemeClr val="bg1"/>
                </a:solidFill>
                <a:latin typeface="Tahoma"/>
                <a:cs typeface="Tahoma"/>
              </a:rPr>
              <a:t> </a:t>
            </a:r>
            <a:r>
              <a:rPr sz="600" dirty="0">
                <a:solidFill>
                  <a:schemeClr val="bg1"/>
                </a:solidFill>
                <a:latin typeface="Tahoma"/>
                <a:cs typeface="Tahoma"/>
              </a:rPr>
              <a:t>Hellenius</a:t>
            </a:r>
            <a:r>
              <a:rPr sz="600" spc="10" dirty="0">
                <a:solidFill>
                  <a:schemeClr val="bg1"/>
                </a:solidFill>
                <a:latin typeface="Tahoma"/>
                <a:cs typeface="Tahoma"/>
              </a:rPr>
              <a:t> </a:t>
            </a:r>
            <a:r>
              <a:rPr sz="600" dirty="0">
                <a:solidFill>
                  <a:schemeClr val="bg1"/>
                </a:solidFill>
                <a:latin typeface="Tahoma"/>
                <a:cs typeface="Tahoma"/>
              </a:rPr>
              <a:t>ML,</a:t>
            </a:r>
            <a:r>
              <a:rPr sz="600" spc="10" dirty="0">
                <a:solidFill>
                  <a:schemeClr val="bg1"/>
                </a:solidFill>
                <a:latin typeface="Tahoma"/>
                <a:cs typeface="Tahoma"/>
              </a:rPr>
              <a:t> </a:t>
            </a:r>
            <a:r>
              <a:rPr sz="600" spc="-30" dirty="0">
                <a:solidFill>
                  <a:schemeClr val="bg1"/>
                </a:solidFill>
                <a:latin typeface="Tahoma"/>
                <a:cs typeface="Tahoma"/>
              </a:rPr>
              <a:t>de</a:t>
            </a:r>
            <a:r>
              <a:rPr sz="600" spc="-35" dirty="0">
                <a:solidFill>
                  <a:schemeClr val="bg1"/>
                </a:solidFill>
                <a:latin typeface="Tahoma"/>
                <a:cs typeface="Tahoma"/>
              </a:rPr>
              <a:t> </a:t>
            </a:r>
            <a:r>
              <a:rPr sz="600" dirty="0">
                <a:solidFill>
                  <a:schemeClr val="bg1"/>
                </a:solidFill>
                <a:latin typeface="Tahoma"/>
                <a:cs typeface="Tahoma"/>
              </a:rPr>
              <a:t>Faire</a:t>
            </a:r>
            <a:r>
              <a:rPr sz="600" spc="-35" dirty="0">
                <a:solidFill>
                  <a:schemeClr val="bg1"/>
                </a:solidFill>
                <a:latin typeface="Tahoma"/>
                <a:cs typeface="Tahoma"/>
              </a:rPr>
              <a:t> </a:t>
            </a:r>
            <a:r>
              <a:rPr sz="600" dirty="0">
                <a:solidFill>
                  <a:schemeClr val="bg1"/>
                </a:solidFill>
                <a:latin typeface="Tahoma"/>
                <a:cs typeface="Tahoma"/>
              </a:rPr>
              <a:t>U.</a:t>
            </a:r>
            <a:r>
              <a:rPr sz="600" spc="-85" dirty="0">
                <a:solidFill>
                  <a:schemeClr val="bg1"/>
                </a:solidFill>
                <a:latin typeface="Tahoma"/>
                <a:cs typeface="Tahoma"/>
              </a:rPr>
              <a:t> </a:t>
            </a:r>
            <a:r>
              <a:rPr sz="600" dirty="0">
                <a:solidFill>
                  <a:schemeClr val="bg1"/>
                </a:solidFill>
                <a:latin typeface="Tahoma"/>
                <a:cs typeface="Tahoma"/>
              </a:rPr>
              <a:t>Financial </a:t>
            </a:r>
            <a:r>
              <a:rPr sz="600" spc="-10" dirty="0">
                <a:solidFill>
                  <a:schemeClr val="bg1"/>
                </a:solidFill>
                <a:latin typeface="Tahoma"/>
                <a:cs typeface="Tahoma"/>
              </a:rPr>
              <a:t>stress</a:t>
            </a:r>
            <a:r>
              <a:rPr sz="600" spc="40" dirty="0">
                <a:solidFill>
                  <a:schemeClr val="bg1"/>
                </a:solidFill>
                <a:latin typeface="Tahoma"/>
                <a:cs typeface="Tahoma"/>
              </a:rPr>
              <a:t> </a:t>
            </a:r>
            <a:r>
              <a:rPr sz="600" dirty="0">
                <a:solidFill>
                  <a:schemeClr val="bg1"/>
                </a:solidFill>
                <a:latin typeface="Tahoma"/>
                <a:cs typeface="Tahoma"/>
              </a:rPr>
              <a:t>in</a:t>
            </a:r>
            <a:r>
              <a:rPr sz="600" spc="-55" dirty="0">
                <a:solidFill>
                  <a:schemeClr val="bg1"/>
                </a:solidFill>
                <a:latin typeface="Tahoma"/>
                <a:cs typeface="Tahoma"/>
              </a:rPr>
              <a:t> </a:t>
            </a:r>
            <a:r>
              <a:rPr sz="600" dirty="0">
                <a:solidFill>
                  <a:schemeClr val="bg1"/>
                </a:solidFill>
                <a:latin typeface="Tahoma"/>
                <a:cs typeface="Tahoma"/>
              </a:rPr>
              <a:t>late</a:t>
            </a:r>
            <a:r>
              <a:rPr sz="600" spc="-30" dirty="0">
                <a:solidFill>
                  <a:schemeClr val="bg1"/>
                </a:solidFill>
                <a:latin typeface="Tahoma"/>
                <a:cs typeface="Tahoma"/>
              </a:rPr>
              <a:t> </a:t>
            </a:r>
            <a:r>
              <a:rPr sz="600" dirty="0">
                <a:solidFill>
                  <a:schemeClr val="bg1"/>
                </a:solidFill>
                <a:latin typeface="Tahoma"/>
                <a:cs typeface="Tahoma"/>
              </a:rPr>
              <a:t>adulthood</a:t>
            </a:r>
            <a:r>
              <a:rPr sz="600" spc="30" dirty="0">
                <a:solidFill>
                  <a:schemeClr val="bg1"/>
                </a:solidFill>
                <a:latin typeface="Tahoma"/>
                <a:cs typeface="Tahoma"/>
              </a:rPr>
              <a:t> </a:t>
            </a:r>
            <a:r>
              <a:rPr sz="600" spc="-20" dirty="0">
                <a:solidFill>
                  <a:schemeClr val="bg1"/>
                </a:solidFill>
                <a:latin typeface="Tahoma"/>
                <a:cs typeface="Tahoma"/>
              </a:rPr>
              <a:t>and</a:t>
            </a:r>
            <a:r>
              <a:rPr sz="600" spc="35" dirty="0">
                <a:solidFill>
                  <a:schemeClr val="bg1"/>
                </a:solidFill>
                <a:latin typeface="Tahoma"/>
                <a:cs typeface="Tahoma"/>
              </a:rPr>
              <a:t> </a:t>
            </a:r>
            <a:r>
              <a:rPr sz="600" spc="-10" dirty="0">
                <a:solidFill>
                  <a:schemeClr val="bg1"/>
                </a:solidFill>
                <a:latin typeface="Tahoma"/>
                <a:cs typeface="Tahoma"/>
              </a:rPr>
              <a:t>diverse</a:t>
            </a:r>
            <a:r>
              <a:rPr sz="600" spc="-35" dirty="0">
                <a:solidFill>
                  <a:schemeClr val="bg1"/>
                </a:solidFill>
                <a:latin typeface="Tahoma"/>
                <a:cs typeface="Tahoma"/>
              </a:rPr>
              <a:t> </a:t>
            </a:r>
            <a:r>
              <a:rPr sz="600" dirty="0">
                <a:solidFill>
                  <a:schemeClr val="bg1"/>
                </a:solidFill>
                <a:latin typeface="Tahoma"/>
                <a:cs typeface="Tahoma"/>
              </a:rPr>
              <a:t>risks</a:t>
            </a:r>
            <a:r>
              <a:rPr sz="600" spc="-55" dirty="0">
                <a:solidFill>
                  <a:schemeClr val="bg1"/>
                </a:solidFill>
                <a:latin typeface="Tahoma"/>
                <a:cs typeface="Tahoma"/>
              </a:rPr>
              <a:t> </a:t>
            </a:r>
            <a:r>
              <a:rPr sz="600" dirty="0">
                <a:solidFill>
                  <a:schemeClr val="bg1"/>
                </a:solidFill>
                <a:latin typeface="Tahoma"/>
                <a:cs typeface="Tahoma"/>
              </a:rPr>
              <a:t>of</a:t>
            </a:r>
            <a:r>
              <a:rPr sz="600" spc="-80" dirty="0">
                <a:solidFill>
                  <a:schemeClr val="bg1"/>
                </a:solidFill>
                <a:latin typeface="Tahoma"/>
                <a:cs typeface="Tahoma"/>
              </a:rPr>
              <a:t> </a:t>
            </a:r>
            <a:r>
              <a:rPr sz="600" dirty="0">
                <a:solidFill>
                  <a:schemeClr val="bg1"/>
                </a:solidFill>
                <a:latin typeface="Tahoma"/>
                <a:cs typeface="Tahoma"/>
              </a:rPr>
              <a:t>incident </a:t>
            </a:r>
            <a:r>
              <a:rPr sz="600" spc="-10" dirty="0">
                <a:solidFill>
                  <a:schemeClr val="bg1"/>
                </a:solidFill>
                <a:latin typeface="Tahoma"/>
                <a:cs typeface="Tahoma"/>
              </a:rPr>
              <a:t>cardiov</a:t>
            </a:r>
            <a:r>
              <a:rPr sz="600" spc="-110" dirty="0">
                <a:solidFill>
                  <a:schemeClr val="bg1"/>
                </a:solidFill>
                <a:latin typeface="Tahoma"/>
                <a:cs typeface="Tahoma"/>
              </a:rPr>
              <a:t> </a:t>
            </a:r>
            <a:r>
              <a:rPr sz="600" spc="-20" dirty="0">
                <a:solidFill>
                  <a:schemeClr val="bg1"/>
                </a:solidFill>
                <a:latin typeface="Tahoma"/>
                <a:cs typeface="Tahoma"/>
              </a:rPr>
              <a:t>ascular</a:t>
            </a:r>
            <a:r>
              <a:rPr sz="600" spc="-5" dirty="0">
                <a:solidFill>
                  <a:schemeClr val="bg1"/>
                </a:solidFill>
                <a:latin typeface="Tahoma"/>
                <a:cs typeface="Tahoma"/>
              </a:rPr>
              <a:t> </a:t>
            </a:r>
            <a:r>
              <a:rPr sz="600" spc="-10" dirty="0">
                <a:solidFill>
                  <a:schemeClr val="bg1"/>
                </a:solidFill>
                <a:latin typeface="Tahoma"/>
                <a:cs typeface="Tahoma"/>
              </a:rPr>
              <a:t>disease</a:t>
            </a:r>
            <a:r>
              <a:rPr sz="600" spc="-35" dirty="0">
                <a:solidFill>
                  <a:schemeClr val="bg1"/>
                </a:solidFill>
                <a:latin typeface="Tahoma"/>
                <a:cs typeface="Tahoma"/>
              </a:rPr>
              <a:t> </a:t>
            </a:r>
            <a:r>
              <a:rPr sz="600" spc="-20" dirty="0">
                <a:solidFill>
                  <a:schemeClr val="bg1"/>
                </a:solidFill>
                <a:latin typeface="Tahoma"/>
                <a:cs typeface="Tahoma"/>
              </a:rPr>
              <a:t>and</a:t>
            </a:r>
            <a:r>
              <a:rPr sz="600" spc="35" dirty="0">
                <a:solidFill>
                  <a:schemeClr val="bg1"/>
                </a:solidFill>
                <a:latin typeface="Tahoma"/>
                <a:cs typeface="Tahoma"/>
              </a:rPr>
              <a:t> </a:t>
            </a:r>
            <a:r>
              <a:rPr sz="600" spc="-20" dirty="0">
                <a:solidFill>
                  <a:schemeClr val="bg1"/>
                </a:solidFill>
                <a:latin typeface="Tahoma"/>
                <a:cs typeface="Tahoma"/>
              </a:rPr>
              <a:t>all-</a:t>
            </a:r>
            <a:endParaRPr sz="600" dirty="0">
              <a:solidFill>
                <a:schemeClr val="bg1"/>
              </a:solidFill>
              <a:latin typeface="Tahoma"/>
              <a:cs typeface="Tahoma"/>
            </a:endParaRPr>
          </a:p>
          <a:p>
            <a:pPr marL="12700">
              <a:lnSpc>
                <a:spcPts val="700"/>
              </a:lnSpc>
            </a:pPr>
            <a:r>
              <a:rPr sz="600" spc="-10" dirty="0">
                <a:solidFill>
                  <a:schemeClr val="bg1"/>
                </a:solidFill>
                <a:latin typeface="Tahoma"/>
                <a:cs typeface="Tahoma"/>
              </a:rPr>
              <a:t>cause</a:t>
            </a:r>
            <a:r>
              <a:rPr sz="600" spc="-30" dirty="0">
                <a:solidFill>
                  <a:schemeClr val="bg1"/>
                </a:solidFill>
                <a:latin typeface="Tahoma"/>
                <a:cs typeface="Tahoma"/>
              </a:rPr>
              <a:t> </a:t>
            </a:r>
            <a:r>
              <a:rPr sz="600" dirty="0">
                <a:solidFill>
                  <a:schemeClr val="bg1"/>
                </a:solidFill>
                <a:latin typeface="Tahoma"/>
                <a:cs typeface="Tahoma"/>
              </a:rPr>
              <a:t>mortality</a:t>
            </a:r>
            <a:r>
              <a:rPr sz="600" spc="65" dirty="0">
                <a:solidFill>
                  <a:schemeClr val="bg1"/>
                </a:solidFill>
                <a:latin typeface="Tahoma"/>
                <a:cs typeface="Tahoma"/>
              </a:rPr>
              <a:t> </a:t>
            </a:r>
            <a:r>
              <a:rPr sz="600" dirty="0">
                <a:solidFill>
                  <a:schemeClr val="bg1"/>
                </a:solidFill>
                <a:latin typeface="Tahoma"/>
                <a:cs typeface="Tahoma"/>
              </a:rPr>
              <a:t>in</a:t>
            </a:r>
            <a:r>
              <a:rPr sz="600" spc="-50" dirty="0">
                <a:solidFill>
                  <a:schemeClr val="bg1"/>
                </a:solidFill>
                <a:latin typeface="Tahoma"/>
                <a:cs typeface="Tahoma"/>
              </a:rPr>
              <a:t> </a:t>
            </a:r>
            <a:r>
              <a:rPr sz="600" dirty="0">
                <a:solidFill>
                  <a:schemeClr val="bg1"/>
                </a:solidFill>
                <a:latin typeface="Tahoma"/>
                <a:cs typeface="Tahoma"/>
              </a:rPr>
              <a:t>women</a:t>
            </a:r>
            <a:r>
              <a:rPr sz="600" spc="-55" dirty="0">
                <a:solidFill>
                  <a:schemeClr val="bg1"/>
                </a:solidFill>
                <a:latin typeface="Tahoma"/>
                <a:cs typeface="Tahoma"/>
              </a:rPr>
              <a:t> </a:t>
            </a:r>
            <a:r>
              <a:rPr sz="600" dirty="0">
                <a:solidFill>
                  <a:schemeClr val="bg1"/>
                </a:solidFill>
                <a:latin typeface="Tahoma"/>
                <a:cs typeface="Tahoma"/>
              </a:rPr>
              <a:t>and</a:t>
            </a:r>
            <a:r>
              <a:rPr sz="600" spc="-50" dirty="0">
                <a:solidFill>
                  <a:schemeClr val="bg1"/>
                </a:solidFill>
                <a:latin typeface="Tahoma"/>
                <a:cs typeface="Tahoma"/>
              </a:rPr>
              <a:t> </a:t>
            </a:r>
            <a:r>
              <a:rPr sz="600" spc="-25" dirty="0">
                <a:solidFill>
                  <a:schemeClr val="bg1"/>
                </a:solidFill>
                <a:latin typeface="Tahoma"/>
                <a:cs typeface="Tahoma"/>
              </a:rPr>
              <a:t>men.</a:t>
            </a:r>
            <a:r>
              <a:rPr sz="600" dirty="0">
                <a:solidFill>
                  <a:schemeClr val="bg1"/>
                </a:solidFill>
                <a:latin typeface="Tahoma"/>
                <a:cs typeface="Tahoma"/>
              </a:rPr>
              <a:t> </a:t>
            </a:r>
            <a:r>
              <a:rPr sz="600" spc="60" dirty="0">
                <a:solidFill>
                  <a:schemeClr val="bg1"/>
                </a:solidFill>
                <a:latin typeface="Tahoma"/>
                <a:cs typeface="Tahoma"/>
              </a:rPr>
              <a:t>BMC</a:t>
            </a:r>
            <a:r>
              <a:rPr sz="600" spc="-40" dirty="0">
                <a:solidFill>
                  <a:schemeClr val="bg1"/>
                </a:solidFill>
                <a:latin typeface="Tahoma"/>
                <a:cs typeface="Tahoma"/>
              </a:rPr>
              <a:t> </a:t>
            </a:r>
            <a:r>
              <a:rPr sz="600" dirty="0">
                <a:solidFill>
                  <a:schemeClr val="bg1"/>
                </a:solidFill>
                <a:latin typeface="Tahoma"/>
                <a:cs typeface="Tahoma"/>
              </a:rPr>
              <a:t>Public</a:t>
            </a:r>
            <a:r>
              <a:rPr sz="600" spc="10" dirty="0">
                <a:solidFill>
                  <a:schemeClr val="bg1"/>
                </a:solidFill>
                <a:latin typeface="Tahoma"/>
                <a:cs typeface="Tahoma"/>
              </a:rPr>
              <a:t> </a:t>
            </a:r>
            <a:r>
              <a:rPr sz="600" spc="-10" dirty="0">
                <a:solidFill>
                  <a:schemeClr val="bg1"/>
                </a:solidFill>
                <a:latin typeface="Tahoma"/>
                <a:cs typeface="Tahoma"/>
              </a:rPr>
              <a:t>Health.</a:t>
            </a:r>
            <a:r>
              <a:rPr sz="600" dirty="0">
                <a:solidFill>
                  <a:schemeClr val="bg1"/>
                </a:solidFill>
                <a:latin typeface="Tahoma"/>
                <a:cs typeface="Tahoma"/>
              </a:rPr>
              <a:t> 2014</a:t>
            </a:r>
            <a:r>
              <a:rPr sz="600" spc="20" dirty="0">
                <a:solidFill>
                  <a:schemeClr val="bg1"/>
                </a:solidFill>
                <a:latin typeface="Tahoma"/>
                <a:cs typeface="Tahoma"/>
              </a:rPr>
              <a:t> </a:t>
            </a:r>
            <a:r>
              <a:rPr sz="600" spc="-25" dirty="0">
                <a:solidFill>
                  <a:schemeClr val="bg1"/>
                </a:solidFill>
                <a:latin typeface="Tahoma"/>
                <a:cs typeface="Tahoma"/>
              </a:rPr>
              <a:t>Jan</a:t>
            </a:r>
            <a:r>
              <a:rPr sz="600" spc="-50" dirty="0">
                <a:solidFill>
                  <a:schemeClr val="bg1"/>
                </a:solidFill>
                <a:latin typeface="Tahoma"/>
                <a:cs typeface="Tahoma"/>
              </a:rPr>
              <a:t> </a:t>
            </a:r>
            <a:r>
              <a:rPr sz="600" spc="-10" dirty="0">
                <a:solidFill>
                  <a:schemeClr val="bg1"/>
                </a:solidFill>
                <a:latin typeface="Tahoma"/>
                <a:cs typeface="Tahoma"/>
              </a:rPr>
              <a:t>9;14:17.</a:t>
            </a:r>
            <a:endParaRPr sz="600" dirty="0">
              <a:solidFill>
                <a:schemeClr val="bg1"/>
              </a:solidFill>
              <a:latin typeface="Tahoma"/>
              <a:cs typeface="Tahoma"/>
            </a:endParaRPr>
          </a:p>
        </p:txBody>
      </p:sp>
      <p:sp>
        <p:nvSpPr>
          <p:cNvPr id="7" name="object 7"/>
          <p:cNvSpPr txBox="1">
            <a:spLocks noGrp="1"/>
          </p:cNvSpPr>
          <p:nvPr>
            <p:ph type="body" idx="1"/>
          </p:nvPr>
        </p:nvSpPr>
        <p:spPr>
          <a:xfrm>
            <a:off x="4339590" y="1407850"/>
            <a:ext cx="3983354" cy="1089401"/>
          </a:xfrm>
          <a:prstGeom prst="rect">
            <a:avLst/>
          </a:prstGeom>
        </p:spPr>
        <p:txBody>
          <a:bodyPr vert="horz" wrap="square" lIns="0" tIns="90805" rIns="0" bIns="0" rtlCol="0">
            <a:spAutoFit/>
          </a:bodyPr>
          <a:lstStyle/>
          <a:p>
            <a:pPr marL="12700" algn="l">
              <a:spcBef>
                <a:spcPts val="715"/>
              </a:spcBef>
              <a:tabLst>
                <a:tab pos="1709420" algn="l"/>
              </a:tabLst>
            </a:pPr>
            <a:r>
              <a:rPr dirty="0">
                <a:solidFill>
                  <a:schemeClr val="bg1"/>
                </a:solidFill>
                <a:latin typeface="Gotham Light" pitchFamily="2" charset="77"/>
              </a:rPr>
              <a:t>4 . </a:t>
            </a:r>
            <a:r>
              <a:rPr lang="en-US" dirty="0">
                <a:solidFill>
                  <a:schemeClr val="bg1"/>
                </a:solidFill>
                <a:latin typeface="Gotham Light" pitchFamily="2" charset="77"/>
              </a:rPr>
              <a:t>FINANCIAL STRESS</a:t>
            </a:r>
            <a:endParaRPr dirty="0">
              <a:solidFill>
                <a:schemeClr val="bg1"/>
              </a:solidFill>
              <a:latin typeface="Gotham Light" pitchFamily="2" charset="77"/>
            </a:endParaRPr>
          </a:p>
          <a:p>
            <a:pPr marL="236854" marR="5080" algn="l">
              <a:spcBef>
                <a:spcPts val="370"/>
              </a:spcBef>
            </a:pPr>
            <a:r>
              <a:rPr sz="950" dirty="0">
                <a:solidFill>
                  <a:schemeClr val="bg1"/>
                </a:solidFill>
                <a:latin typeface="Gotham Light" pitchFamily="2" charset="77"/>
                <a:cs typeface="Calibri"/>
              </a:rPr>
              <a:t>A 2014 study published in BMC (BioMed Central) Public Health looked at financial stress in late adulthood which includes lower wealth, unemployment history and reported financial difficulties, increases</a:t>
            </a:r>
            <a:r>
              <a:rPr lang="en-US" sz="950" dirty="0">
                <a:solidFill>
                  <a:schemeClr val="bg1"/>
                </a:solidFill>
                <a:latin typeface="Gotham Light" pitchFamily="2" charset="77"/>
                <a:cs typeface="Calibri"/>
              </a:rPr>
              <a:t> </a:t>
            </a:r>
            <a:r>
              <a:rPr sz="950" dirty="0">
                <a:solidFill>
                  <a:schemeClr val="bg1"/>
                </a:solidFill>
                <a:latin typeface="Gotham Light" pitchFamily="2" charset="77"/>
                <a:cs typeface="Calibri"/>
              </a:rPr>
              <a:t>the risks of cardiovascular disease and all-cause mortality, particularly among men.</a:t>
            </a:r>
          </a:p>
        </p:txBody>
      </p:sp>
      <p:sp>
        <p:nvSpPr>
          <p:cNvPr id="8" name="object 8"/>
          <p:cNvSpPr txBox="1"/>
          <p:nvPr/>
        </p:nvSpPr>
        <p:spPr>
          <a:xfrm>
            <a:off x="4333240" y="2658475"/>
            <a:ext cx="3930650" cy="1264962"/>
          </a:xfrm>
          <a:prstGeom prst="rect">
            <a:avLst/>
          </a:prstGeom>
        </p:spPr>
        <p:txBody>
          <a:bodyPr vert="horz" wrap="square" lIns="0" tIns="92075" rIns="0" bIns="0" rtlCol="0">
            <a:spAutoFit/>
          </a:bodyPr>
          <a:lstStyle/>
          <a:p>
            <a:pPr marL="12700">
              <a:spcBef>
                <a:spcPts val="725"/>
              </a:spcBef>
              <a:tabLst>
                <a:tab pos="1432560" algn="l"/>
              </a:tabLst>
            </a:pPr>
            <a:r>
              <a:rPr sz="1400" dirty="0">
                <a:solidFill>
                  <a:schemeClr val="bg1"/>
                </a:solidFill>
                <a:latin typeface="Gotham Light" pitchFamily="2" charset="77"/>
                <a:cs typeface="Cambria"/>
              </a:rPr>
              <a:t>5 . </a:t>
            </a:r>
            <a:r>
              <a:rPr lang="en-US" sz="1400" dirty="0">
                <a:solidFill>
                  <a:schemeClr val="bg1"/>
                </a:solidFill>
                <a:latin typeface="Gotham Light" pitchFamily="2" charset="77"/>
                <a:cs typeface="Cambria"/>
              </a:rPr>
              <a:t>ADVERSE EVENTS:</a:t>
            </a:r>
            <a:endParaRPr sz="1400" dirty="0">
              <a:solidFill>
                <a:schemeClr val="bg1"/>
              </a:solidFill>
              <a:latin typeface="Gotham Light" pitchFamily="2" charset="77"/>
              <a:cs typeface="Cambria"/>
            </a:endParaRPr>
          </a:p>
          <a:p>
            <a:pPr marL="243204" marR="5080">
              <a:spcBef>
                <a:spcPts val="375"/>
              </a:spcBef>
            </a:pPr>
            <a:r>
              <a:rPr sz="950" dirty="0">
                <a:solidFill>
                  <a:schemeClr val="bg1"/>
                </a:solidFill>
                <a:latin typeface="Gotham Light" pitchFamily="2" charset="77"/>
                <a:cs typeface="Calibri"/>
              </a:rPr>
              <a:t>Physical abuse, sexual abuse, emotional abuse, neglect, witnessing household domestic violence, substance abuse, mental illness, parental incarceration, separation or divorce, experiencing racism, and poverty all cause stress and may have lifelong consequences for both mental and physical health.</a:t>
            </a:r>
          </a:p>
        </p:txBody>
      </p:sp>
      <p:sp>
        <p:nvSpPr>
          <p:cNvPr id="13" name="Rectangle 12">
            <a:extLst>
              <a:ext uri="{FF2B5EF4-FFF2-40B4-BE49-F238E27FC236}">
                <a16:creationId xmlns:a16="http://schemas.microsoft.com/office/drawing/2014/main" id="{8B0DD0DA-89C5-002F-99C1-FF8BFF758A08}"/>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61B7F23B-E2D2-34A0-2EE6-9ECE38A1474C}"/>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11</a:t>
            </a:r>
          </a:p>
        </p:txBody>
      </p:sp>
      <p:pic>
        <p:nvPicPr>
          <p:cNvPr id="15" name="Picture 14">
            <a:extLst>
              <a:ext uri="{FF2B5EF4-FFF2-40B4-BE49-F238E27FC236}">
                <a16:creationId xmlns:a16="http://schemas.microsoft.com/office/drawing/2014/main" id="{F532F4E3-44D6-89E8-F914-FF82FD93DCD4}"/>
              </a:ext>
            </a:extLst>
          </p:cNvPr>
          <p:cNvPicPr>
            <a:picLocks noChangeAspect="1"/>
          </p:cNvPicPr>
          <p:nvPr/>
        </p:nvPicPr>
        <p:blipFill>
          <a:blip r:embed="rId2"/>
          <a:stretch>
            <a:fillRect/>
          </a:stretch>
        </p:blipFill>
        <p:spPr>
          <a:xfrm>
            <a:off x="8119844" y="4495386"/>
            <a:ext cx="706007" cy="706007"/>
          </a:xfrm>
          <a:prstGeom prst="rect">
            <a:avLst/>
          </a:prstGeom>
        </p:spPr>
      </p:pic>
      <p:cxnSp>
        <p:nvCxnSpPr>
          <p:cNvPr id="16" name="Straight Connector 15">
            <a:extLst>
              <a:ext uri="{FF2B5EF4-FFF2-40B4-BE49-F238E27FC236}">
                <a16:creationId xmlns:a16="http://schemas.microsoft.com/office/drawing/2014/main" id="{D444C98D-22B8-4A56-F03D-0C53F32B548A}"/>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856793A5-6E55-10FD-CE79-9B8E10F27D8F}"/>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5143500"/>
          </a:xfrm>
          <a:prstGeom prst="rect">
            <a:avLst/>
          </a:prstGeom>
        </p:spPr>
      </p:pic>
      <p:sp>
        <p:nvSpPr>
          <p:cNvPr id="3" name="object 3"/>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276187">
              <a:alpha val="74900"/>
            </a:srgbClr>
          </a:solidFill>
        </p:spPr>
        <p:txBody>
          <a:bodyPr wrap="square" lIns="0" tIns="0" rIns="0" bIns="0" rtlCol="0"/>
          <a:lstStyle/>
          <a:p>
            <a:endParaRPr/>
          </a:p>
        </p:txBody>
      </p:sp>
      <p:sp>
        <p:nvSpPr>
          <p:cNvPr id="4" name="object 4" descr="$PPTXTitle"/>
          <p:cNvSpPr txBox="1">
            <a:spLocks noGrp="1"/>
          </p:cNvSpPr>
          <p:nvPr>
            <p:ph type="title"/>
          </p:nvPr>
        </p:nvSpPr>
        <p:spPr>
          <a:xfrm>
            <a:off x="3719576" y="1917382"/>
            <a:ext cx="4632960" cy="1232389"/>
          </a:xfrm>
          <a:prstGeom prst="rect">
            <a:avLst/>
          </a:prstGeom>
        </p:spPr>
        <p:txBody>
          <a:bodyPr vert="horz" wrap="square" lIns="0" tIns="16510" rIns="0" bIns="0" rtlCol="0">
            <a:spAutoFit/>
          </a:bodyPr>
          <a:lstStyle/>
          <a:p>
            <a:pPr marL="12700">
              <a:spcBef>
                <a:spcPts val="130"/>
              </a:spcBef>
              <a:tabLst>
                <a:tab pos="2047875" algn="l"/>
              </a:tabLst>
            </a:pPr>
            <a:r>
              <a:rPr sz="3950" dirty="0">
                <a:solidFill>
                  <a:srgbClr val="EFB41D"/>
                </a:solidFill>
                <a:latin typeface="CALVERTMT" panose="02020500000000000000" pitchFamily="18" charset="0"/>
              </a:rPr>
              <a:t>AGING</a:t>
            </a:r>
            <a:r>
              <a:rPr lang="en-US" sz="3950" dirty="0">
                <a:solidFill>
                  <a:srgbClr val="EFB41D"/>
                </a:solidFill>
                <a:latin typeface="CALVERTMT" panose="02020500000000000000" pitchFamily="18" charset="0"/>
              </a:rPr>
              <a:t> </a:t>
            </a:r>
            <a:r>
              <a:rPr sz="3950" dirty="0">
                <a:solidFill>
                  <a:srgbClr val="EFB41D"/>
                </a:solidFill>
                <a:latin typeface="CALVERTMT" panose="02020500000000000000" pitchFamily="18" charset="0"/>
              </a:rPr>
              <a:t>BY</a:t>
            </a:r>
          </a:p>
          <a:p>
            <a:pPr marL="12700">
              <a:tabLst>
                <a:tab pos="2249170" algn="l"/>
              </a:tabLst>
            </a:pPr>
            <a:r>
              <a:rPr sz="3950" dirty="0">
                <a:solidFill>
                  <a:srgbClr val="EFB41D"/>
                </a:solidFill>
                <a:latin typeface="CALVERTMT" panose="02020500000000000000" pitchFamily="18" charset="0"/>
              </a:rPr>
              <a:t>ORGAN</a:t>
            </a:r>
            <a:r>
              <a:rPr lang="en-US" sz="3950" dirty="0">
                <a:solidFill>
                  <a:srgbClr val="EFB41D"/>
                </a:solidFill>
                <a:latin typeface="CALVERTMT" panose="02020500000000000000" pitchFamily="18" charset="0"/>
              </a:rPr>
              <a:t> </a:t>
            </a:r>
            <a:r>
              <a:rPr sz="3950" dirty="0">
                <a:solidFill>
                  <a:srgbClr val="EFB41D"/>
                </a:solidFill>
                <a:latin typeface="CALVERTMT" panose="02020500000000000000" pitchFamily="18" charset="0"/>
              </a:rPr>
              <a:t>SYSTEMS</a:t>
            </a:r>
          </a:p>
        </p:txBody>
      </p:sp>
      <p:sp>
        <p:nvSpPr>
          <p:cNvPr id="5" name="object 5"/>
          <p:cNvSpPr/>
          <p:nvPr/>
        </p:nvSpPr>
        <p:spPr>
          <a:xfrm>
            <a:off x="1227035" y="1064894"/>
            <a:ext cx="1791335" cy="3025775"/>
          </a:xfrm>
          <a:custGeom>
            <a:avLst/>
            <a:gdLst/>
            <a:ahLst/>
            <a:cxnLst/>
            <a:rect l="l" t="t" r="r" b="b"/>
            <a:pathLst>
              <a:path w="1791335" h="3025775">
                <a:moveTo>
                  <a:pt x="1571663" y="0"/>
                </a:moveTo>
                <a:lnTo>
                  <a:pt x="1562614" y="1904"/>
                </a:lnTo>
                <a:lnTo>
                  <a:pt x="1554518" y="7619"/>
                </a:lnTo>
                <a:lnTo>
                  <a:pt x="403898" y="571500"/>
                </a:lnTo>
                <a:lnTo>
                  <a:pt x="391039" y="580548"/>
                </a:lnTo>
                <a:lnTo>
                  <a:pt x="382943" y="592454"/>
                </a:lnTo>
                <a:lnTo>
                  <a:pt x="379609" y="607218"/>
                </a:lnTo>
                <a:lnTo>
                  <a:pt x="381038" y="624839"/>
                </a:lnTo>
                <a:lnTo>
                  <a:pt x="386276" y="641508"/>
                </a:lnTo>
                <a:lnTo>
                  <a:pt x="394373" y="653414"/>
                </a:lnTo>
                <a:lnTo>
                  <a:pt x="405326" y="660558"/>
                </a:lnTo>
                <a:lnTo>
                  <a:pt x="419138" y="662939"/>
                </a:lnTo>
                <a:lnTo>
                  <a:pt x="434378" y="655319"/>
                </a:lnTo>
                <a:lnTo>
                  <a:pt x="485851" y="631993"/>
                </a:lnTo>
                <a:lnTo>
                  <a:pt x="535770" y="609911"/>
                </a:lnTo>
                <a:lnTo>
                  <a:pt x="584134" y="589072"/>
                </a:lnTo>
                <a:lnTo>
                  <a:pt x="630942" y="569478"/>
                </a:lnTo>
                <a:lnTo>
                  <a:pt x="676196" y="551128"/>
                </a:lnTo>
                <a:lnTo>
                  <a:pt x="719894" y="534022"/>
                </a:lnTo>
                <a:lnTo>
                  <a:pt x="762038" y="518159"/>
                </a:lnTo>
                <a:lnTo>
                  <a:pt x="829665" y="494823"/>
                </a:lnTo>
                <a:lnTo>
                  <a:pt x="887768" y="478154"/>
                </a:lnTo>
                <a:lnTo>
                  <a:pt x="936345" y="468153"/>
                </a:lnTo>
                <a:lnTo>
                  <a:pt x="975398" y="464819"/>
                </a:lnTo>
                <a:lnTo>
                  <a:pt x="1003734" y="467201"/>
                </a:lnTo>
                <a:lnTo>
                  <a:pt x="1047549" y="486251"/>
                </a:lnTo>
                <a:lnTo>
                  <a:pt x="1074696" y="524827"/>
                </a:lnTo>
                <a:lnTo>
                  <a:pt x="1088031" y="585787"/>
                </a:lnTo>
                <a:lnTo>
                  <a:pt x="1089698" y="624839"/>
                </a:lnTo>
                <a:lnTo>
                  <a:pt x="1088765" y="644900"/>
                </a:lnTo>
                <a:lnTo>
                  <a:pt x="1081300" y="713947"/>
                </a:lnTo>
                <a:lnTo>
                  <a:pt x="1074769" y="762933"/>
                </a:lnTo>
                <a:lnTo>
                  <a:pt x="1066371" y="821560"/>
                </a:lnTo>
                <a:lnTo>
                  <a:pt x="1056107" y="889829"/>
                </a:lnTo>
                <a:lnTo>
                  <a:pt x="1043978" y="967739"/>
                </a:lnTo>
                <a:lnTo>
                  <a:pt x="784898" y="2407919"/>
                </a:lnTo>
                <a:lnTo>
                  <a:pt x="771368" y="2470823"/>
                </a:lnTo>
                <a:lnTo>
                  <a:pt x="756906" y="2528906"/>
                </a:lnTo>
                <a:lnTo>
                  <a:pt x="741510" y="2582169"/>
                </a:lnTo>
                <a:lnTo>
                  <a:pt x="725182" y="2630610"/>
                </a:lnTo>
                <a:lnTo>
                  <a:pt x="707920" y="2674231"/>
                </a:lnTo>
                <a:lnTo>
                  <a:pt x="689725" y="2713031"/>
                </a:lnTo>
                <a:lnTo>
                  <a:pt x="670598" y="2747010"/>
                </a:lnTo>
                <a:lnTo>
                  <a:pt x="640118" y="2788316"/>
                </a:lnTo>
                <a:lnTo>
                  <a:pt x="603542" y="2823829"/>
                </a:lnTo>
                <a:lnTo>
                  <a:pt x="560870" y="2853549"/>
                </a:lnTo>
                <a:lnTo>
                  <a:pt x="512102" y="2877476"/>
                </a:lnTo>
                <a:lnTo>
                  <a:pt x="457238" y="2895612"/>
                </a:lnTo>
                <a:lnTo>
                  <a:pt x="418899" y="2904542"/>
                </a:lnTo>
                <a:lnTo>
                  <a:pt x="376275" y="2912281"/>
                </a:lnTo>
                <a:lnTo>
                  <a:pt x="329362" y="2918829"/>
                </a:lnTo>
                <a:lnTo>
                  <a:pt x="278163" y="2924187"/>
                </a:lnTo>
                <a:lnTo>
                  <a:pt x="222675" y="2928354"/>
                </a:lnTo>
                <a:lnTo>
                  <a:pt x="162899" y="2931331"/>
                </a:lnTo>
                <a:lnTo>
                  <a:pt x="98834" y="2933117"/>
                </a:lnTo>
                <a:lnTo>
                  <a:pt x="30479" y="2933712"/>
                </a:lnTo>
                <a:lnTo>
                  <a:pt x="17145" y="2936570"/>
                </a:lnTo>
                <a:lnTo>
                  <a:pt x="7620" y="2945142"/>
                </a:lnTo>
                <a:lnTo>
                  <a:pt x="1905" y="2959430"/>
                </a:lnTo>
                <a:lnTo>
                  <a:pt x="0" y="2979432"/>
                </a:lnTo>
                <a:lnTo>
                  <a:pt x="1904" y="2999435"/>
                </a:lnTo>
                <a:lnTo>
                  <a:pt x="7619" y="3013722"/>
                </a:lnTo>
                <a:lnTo>
                  <a:pt x="17144" y="3022295"/>
                </a:lnTo>
                <a:lnTo>
                  <a:pt x="30479" y="3025152"/>
                </a:lnTo>
                <a:lnTo>
                  <a:pt x="95808" y="3024997"/>
                </a:lnTo>
                <a:lnTo>
                  <a:pt x="156778" y="3024530"/>
                </a:lnTo>
                <a:lnTo>
                  <a:pt x="213390" y="3023753"/>
                </a:lnTo>
                <a:lnTo>
                  <a:pt x="265646" y="3022664"/>
                </a:lnTo>
                <a:lnTo>
                  <a:pt x="313545" y="3021264"/>
                </a:lnTo>
                <a:lnTo>
                  <a:pt x="357089" y="3019554"/>
                </a:lnTo>
                <a:lnTo>
                  <a:pt x="396278" y="3017532"/>
                </a:lnTo>
                <a:lnTo>
                  <a:pt x="906818" y="3009912"/>
                </a:lnTo>
                <a:lnTo>
                  <a:pt x="1409738" y="3017532"/>
                </a:lnTo>
                <a:lnTo>
                  <a:pt x="1448771" y="3019554"/>
                </a:lnTo>
                <a:lnTo>
                  <a:pt x="1491847" y="3021264"/>
                </a:lnTo>
                <a:lnTo>
                  <a:pt x="1538967" y="3022664"/>
                </a:lnTo>
                <a:lnTo>
                  <a:pt x="1590129" y="3023753"/>
                </a:lnTo>
                <a:lnTo>
                  <a:pt x="1645336" y="3024530"/>
                </a:lnTo>
                <a:lnTo>
                  <a:pt x="1704585" y="3024997"/>
                </a:lnTo>
                <a:lnTo>
                  <a:pt x="1767878" y="3025152"/>
                </a:lnTo>
                <a:lnTo>
                  <a:pt x="1777879" y="3022295"/>
                </a:lnTo>
                <a:lnTo>
                  <a:pt x="1785023" y="3013722"/>
                </a:lnTo>
                <a:lnTo>
                  <a:pt x="1789309" y="2999435"/>
                </a:lnTo>
                <a:lnTo>
                  <a:pt x="1790738" y="2979432"/>
                </a:lnTo>
                <a:lnTo>
                  <a:pt x="1789309" y="2959430"/>
                </a:lnTo>
                <a:lnTo>
                  <a:pt x="1785023" y="2945142"/>
                </a:lnTo>
                <a:lnTo>
                  <a:pt x="1777879" y="2936570"/>
                </a:lnTo>
                <a:lnTo>
                  <a:pt x="1767878" y="2933712"/>
                </a:lnTo>
                <a:lnTo>
                  <a:pt x="1698574" y="2933141"/>
                </a:lnTo>
                <a:lnTo>
                  <a:pt x="1633918" y="2931426"/>
                </a:lnTo>
                <a:lnTo>
                  <a:pt x="1573911" y="2928569"/>
                </a:lnTo>
                <a:lnTo>
                  <a:pt x="1518551" y="2924568"/>
                </a:lnTo>
                <a:lnTo>
                  <a:pt x="1467840" y="2919425"/>
                </a:lnTo>
                <a:lnTo>
                  <a:pt x="1421777" y="2913138"/>
                </a:lnTo>
                <a:lnTo>
                  <a:pt x="1380363" y="2905709"/>
                </a:lnTo>
                <a:lnTo>
                  <a:pt x="1311478" y="2887421"/>
                </a:lnTo>
                <a:lnTo>
                  <a:pt x="1245590" y="2854019"/>
                </a:lnTo>
                <a:lnTo>
                  <a:pt x="1214158" y="2824489"/>
                </a:lnTo>
                <a:lnTo>
                  <a:pt x="1189710" y="2787973"/>
                </a:lnTo>
                <a:lnTo>
                  <a:pt x="1172248" y="2744473"/>
                </a:lnTo>
                <a:lnTo>
                  <a:pt x="1161770" y="2693988"/>
                </a:lnTo>
                <a:lnTo>
                  <a:pt x="1158278" y="2636519"/>
                </a:lnTo>
                <a:lnTo>
                  <a:pt x="1159192" y="2598115"/>
                </a:lnTo>
                <a:lnTo>
                  <a:pt x="1161935" y="2556052"/>
                </a:lnTo>
                <a:lnTo>
                  <a:pt x="1166507" y="2510332"/>
                </a:lnTo>
                <a:lnTo>
                  <a:pt x="1172908" y="2460955"/>
                </a:lnTo>
                <a:lnTo>
                  <a:pt x="1181138" y="2407919"/>
                </a:lnTo>
                <a:lnTo>
                  <a:pt x="1607858" y="38100"/>
                </a:lnTo>
                <a:lnTo>
                  <a:pt x="1609763" y="30480"/>
                </a:lnTo>
                <a:lnTo>
                  <a:pt x="1607858" y="22860"/>
                </a:lnTo>
                <a:lnTo>
                  <a:pt x="1602143" y="15239"/>
                </a:lnTo>
                <a:lnTo>
                  <a:pt x="1592618" y="7619"/>
                </a:lnTo>
                <a:lnTo>
                  <a:pt x="1581664" y="1904"/>
                </a:lnTo>
                <a:lnTo>
                  <a:pt x="1571663" y="0"/>
                </a:lnTo>
                <a:close/>
              </a:path>
            </a:pathLst>
          </a:custGeom>
          <a:solidFill>
            <a:srgbClr val="0F3152"/>
          </a:solidFill>
        </p:spPr>
        <p:txBody>
          <a:bodyPr wrap="square" lIns="0" tIns="0" rIns="0" bIns="0" rtlCol="0"/>
          <a:lstStyle/>
          <a:p>
            <a:endParaRPr/>
          </a:p>
        </p:txBody>
      </p:sp>
      <p:sp>
        <p:nvSpPr>
          <p:cNvPr id="7" name="Rectangle 6">
            <a:extLst>
              <a:ext uri="{FF2B5EF4-FFF2-40B4-BE49-F238E27FC236}">
                <a16:creationId xmlns:a16="http://schemas.microsoft.com/office/drawing/2014/main" id="{6895785D-2CF4-82DA-51E6-369983ED724F}"/>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BB6528A3-490B-3614-5B52-D3D5F8CAB918}"/>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12</a:t>
            </a:r>
          </a:p>
        </p:txBody>
      </p:sp>
      <p:pic>
        <p:nvPicPr>
          <p:cNvPr id="9" name="Picture 8">
            <a:extLst>
              <a:ext uri="{FF2B5EF4-FFF2-40B4-BE49-F238E27FC236}">
                <a16:creationId xmlns:a16="http://schemas.microsoft.com/office/drawing/2014/main" id="{2A3037B9-8A25-99E5-509E-6CB4C1290EE3}"/>
              </a:ext>
            </a:extLst>
          </p:cNvPr>
          <p:cNvPicPr>
            <a:picLocks noChangeAspect="1"/>
          </p:cNvPicPr>
          <p:nvPr/>
        </p:nvPicPr>
        <p:blipFill>
          <a:blip r:embed="rId3"/>
          <a:stretch>
            <a:fillRect/>
          </a:stretch>
        </p:blipFill>
        <p:spPr>
          <a:xfrm>
            <a:off x="8119844" y="4495386"/>
            <a:ext cx="706007" cy="706007"/>
          </a:xfrm>
          <a:prstGeom prst="rect">
            <a:avLst/>
          </a:prstGeom>
        </p:spPr>
      </p:pic>
      <p:cxnSp>
        <p:nvCxnSpPr>
          <p:cNvPr id="10" name="Straight Connector 9">
            <a:extLst>
              <a:ext uri="{FF2B5EF4-FFF2-40B4-BE49-F238E27FC236}">
                <a16:creationId xmlns:a16="http://schemas.microsoft.com/office/drawing/2014/main" id="{DC498405-5252-08D6-3A9B-8A7C87EE91E1}"/>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98C2D794-3AF4-F8BE-DCB1-3824411CB017}"/>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276187"/>
          </a:solidFill>
        </p:spPr>
        <p:txBody>
          <a:bodyPr wrap="square" lIns="0" tIns="0" rIns="0" bIns="0" rtlCol="0"/>
          <a:lstStyle/>
          <a:p>
            <a:endParaRPr/>
          </a:p>
        </p:txBody>
      </p:sp>
      <p:sp>
        <p:nvSpPr>
          <p:cNvPr id="4" name="object 4" descr="$PPTXTitle"/>
          <p:cNvSpPr txBox="1">
            <a:spLocks noGrp="1"/>
          </p:cNvSpPr>
          <p:nvPr>
            <p:ph type="title"/>
          </p:nvPr>
        </p:nvSpPr>
        <p:spPr>
          <a:xfrm>
            <a:off x="1857755" y="1034161"/>
            <a:ext cx="5431790" cy="2501967"/>
          </a:xfrm>
          <a:prstGeom prst="rect">
            <a:avLst/>
          </a:prstGeom>
        </p:spPr>
        <p:txBody>
          <a:bodyPr vert="horz" wrap="square" lIns="0" tIns="69850" rIns="0" bIns="0" rtlCol="0">
            <a:spAutoFit/>
          </a:bodyPr>
          <a:lstStyle/>
          <a:p>
            <a:pPr marL="12065" marR="5080" algn="ctr">
              <a:spcBef>
                <a:spcPts val="550"/>
              </a:spcBef>
            </a:pPr>
            <a:r>
              <a:rPr sz="3950" dirty="0">
                <a:solidFill>
                  <a:srgbClr val="EFB41D"/>
                </a:solidFill>
                <a:latin typeface="CALVERTMT" panose="02020500000000000000" pitchFamily="18" charset="0"/>
                <a:cs typeface="Times New Roman"/>
              </a:rPr>
              <a:t>“</a:t>
            </a:r>
            <a:r>
              <a:rPr sz="3950" dirty="0">
                <a:solidFill>
                  <a:srgbClr val="EFB41D"/>
                </a:solidFill>
                <a:latin typeface="CALVERTMT" panose="02020500000000000000" pitchFamily="18" charset="0"/>
              </a:rPr>
              <a:t>AGING IS NOT ABOUT QUITTING. IT’S ABOUT ADJUSTING</a:t>
            </a:r>
            <a:r>
              <a:rPr sz="3950" dirty="0">
                <a:solidFill>
                  <a:srgbClr val="EFB41D"/>
                </a:solidFill>
                <a:latin typeface="CALVERTMT" panose="02020500000000000000" pitchFamily="18" charset="0"/>
                <a:cs typeface="Times New Roman"/>
              </a:rPr>
              <a:t>”</a:t>
            </a:r>
          </a:p>
        </p:txBody>
      </p:sp>
      <p:sp>
        <p:nvSpPr>
          <p:cNvPr id="5" name="Rectangle 4">
            <a:extLst>
              <a:ext uri="{FF2B5EF4-FFF2-40B4-BE49-F238E27FC236}">
                <a16:creationId xmlns:a16="http://schemas.microsoft.com/office/drawing/2014/main" id="{278DD1EC-1BA7-7F8B-7466-F2AF5C4CFD11}"/>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3544BDAD-5DAD-61DF-5767-89FCBBF2539B}"/>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13</a:t>
            </a:r>
          </a:p>
        </p:txBody>
      </p:sp>
      <p:pic>
        <p:nvPicPr>
          <p:cNvPr id="7" name="Picture 6">
            <a:extLst>
              <a:ext uri="{FF2B5EF4-FFF2-40B4-BE49-F238E27FC236}">
                <a16:creationId xmlns:a16="http://schemas.microsoft.com/office/drawing/2014/main" id="{1B005C37-8F00-09BC-46AD-132F6A5B76ED}"/>
              </a:ext>
            </a:extLst>
          </p:cNvPr>
          <p:cNvPicPr>
            <a:picLocks noChangeAspect="1"/>
          </p:cNvPicPr>
          <p:nvPr/>
        </p:nvPicPr>
        <p:blipFill>
          <a:blip r:embed="rId2"/>
          <a:stretch>
            <a:fillRect/>
          </a:stretch>
        </p:blipFill>
        <p:spPr>
          <a:xfrm>
            <a:off x="8119844" y="4495386"/>
            <a:ext cx="706007" cy="706007"/>
          </a:xfrm>
          <a:prstGeom prst="rect">
            <a:avLst/>
          </a:prstGeom>
        </p:spPr>
      </p:pic>
      <p:cxnSp>
        <p:nvCxnSpPr>
          <p:cNvPr id="8" name="Straight Connector 7">
            <a:extLst>
              <a:ext uri="{FF2B5EF4-FFF2-40B4-BE49-F238E27FC236}">
                <a16:creationId xmlns:a16="http://schemas.microsoft.com/office/drawing/2014/main" id="{F49F509C-15DA-022D-B345-7D53B79F0BDF}"/>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72B6ECD-B8AF-5403-2E6E-739833A95E79}"/>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 name="object 2">
            <a:extLst>
              <a:ext uri="{FF2B5EF4-FFF2-40B4-BE49-F238E27FC236}">
                <a16:creationId xmlns:a16="http://schemas.microsoft.com/office/drawing/2014/main" id="{B8A62B3C-EDF3-8125-DE95-819473B4379E}"/>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a:p>
        </p:txBody>
      </p:sp>
      <p:sp>
        <p:nvSpPr>
          <p:cNvPr id="8" name="object 8"/>
          <p:cNvSpPr txBox="1"/>
          <p:nvPr/>
        </p:nvSpPr>
        <p:spPr>
          <a:xfrm>
            <a:off x="1031240" y="2460688"/>
            <a:ext cx="1509395" cy="322524"/>
          </a:xfrm>
          <a:prstGeom prst="rect">
            <a:avLst/>
          </a:prstGeom>
        </p:spPr>
        <p:txBody>
          <a:bodyPr vert="horz" wrap="square" lIns="0" tIns="29845" rIns="0" bIns="0" rtlCol="0">
            <a:spAutoFit/>
          </a:bodyPr>
          <a:lstStyle/>
          <a:p>
            <a:pPr marL="12700" marR="5080" algn="ctr">
              <a:spcBef>
                <a:spcPts val="235"/>
              </a:spcBef>
            </a:pPr>
            <a:r>
              <a:rPr sz="950" dirty="0">
                <a:solidFill>
                  <a:srgbClr val="EFB41D"/>
                </a:solidFill>
                <a:latin typeface="CALVERTMT" panose="02020500000000000000" pitchFamily="18" charset="0"/>
                <a:cs typeface="Cambria"/>
              </a:rPr>
              <a:t>HEMATOPOIETIC SYSTEM</a:t>
            </a:r>
          </a:p>
        </p:txBody>
      </p:sp>
      <p:sp>
        <p:nvSpPr>
          <p:cNvPr id="25" name="object 25"/>
          <p:cNvSpPr txBox="1"/>
          <p:nvPr/>
        </p:nvSpPr>
        <p:spPr>
          <a:xfrm>
            <a:off x="6519763" y="2419350"/>
            <a:ext cx="1337945" cy="321242"/>
          </a:xfrm>
          <a:prstGeom prst="rect">
            <a:avLst/>
          </a:prstGeom>
        </p:spPr>
        <p:txBody>
          <a:bodyPr vert="horz" wrap="square" lIns="0" tIns="15875" rIns="0" bIns="0" rtlCol="0">
            <a:spAutoFit/>
          </a:bodyPr>
          <a:lstStyle/>
          <a:p>
            <a:pPr marL="12700" algn="ctr">
              <a:lnSpc>
                <a:spcPct val="100000"/>
              </a:lnSpc>
              <a:spcBef>
                <a:spcPts val="125"/>
              </a:spcBef>
            </a:pPr>
            <a:r>
              <a:rPr sz="950" spc="75" dirty="0">
                <a:solidFill>
                  <a:srgbClr val="EFB41D"/>
                </a:solidFill>
                <a:latin typeface="CALVERTMT" panose="02020500000000000000" pitchFamily="18" charset="0"/>
                <a:cs typeface="Cambria"/>
              </a:rPr>
              <a:t>R</a:t>
            </a:r>
            <a:r>
              <a:rPr sz="950" dirty="0">
                <a:solidFill>
                  <a:srgbClr val="EFB41D"/>
                </a:solidFill>
                <a:latin typeface="CALVERTMT" panose="02020500000000000000" pitchFamily="18" charset="0"/>
                <a:cs typeface="Cambria"/>
              </a:rPr>
              <a:t>E</a:t>
            </a:r>
            <a:r>
              <a:rPr sz="950" spc="55" dirty="0">
                <a:solidFill>
                  <a:srgbClr val="EFB41D"/>
                </a:solidFill>
                <a:latin typeface="CALVERTMT" panose="02020500000000000000" pitchFamily="18" charset="0"/>
                <a:cs typeface="Cambria"/>
              </a:rPr>
              <a:t>N</a:t>
            </a:r>
            <a:r>
              <a:rPr sz="950" spc="95" dirty="0">
                <a:solidFill>
                  <a:srgbClr val="EFB41D"/>
                </a:solidFill>
                <a:latin typeface="CALVERTMT" panose="02020500000000000000" pitchFamily="18" charset="0"/>
                <a:cs typeface="Cambria"/>
              </a:rPr>
              <a:t>A</a:t>
            </a:r>
            <a:r>
              <a:rPr sz="950" dirty="0">
                <a:solidFill>
                  <a:srgbClr val="EFB41D"/>
                </a:solidFill>
                <a:latin typeface="CALVERTMT" panose="02020500000000000000" pitchFamily="18" charset="0"/>
                <a:cs typeface="Cambria"/>
              </a:rPr>
              <a:t>L</a:t>
            </a:r>
            <a:endParaRPr lang="en-US" sz="950" spc="240" dirty="0">
              <a:solidFill>
                <a:srgbClr val="EFB41D"/>
              </a:solidFill>
              <a:latin typeface="CALVERTMT" panose="02020500000000000000" pitchFamily="18" charset="0"/>
              <a:cs typeface="Cambria"/>
            </a:endParaRPr>
          </a:p>
          <a:p>
            <a:pPr marL="12700" algn="ctr">
              <a:lnSpc>
                <a:spcPct val="100000"/>
              </a:lnSpc>
              <a:spcBef>
                <a:spcPts val="125"/>
              </a:spcBef>
            </a:pPr>
            <a:r>
              <a:rPr sz="950" dirty="0">
                <a:solidFill>
                  <a:srgbClr val="EFB41D"/>
                </a:solidFill>
                <a:latin typeface="CALVERTMT" panose="02020500000000000000" pitchFamily="18" charset="0"/>
                <a:cs typeface="Cambria"/>
              </a:rPr>
              <a:t>S</a:t>
            </a:r>
            <a:r>
              <a:rPr sz="950" spc="55" dirty="0">
                <a:solidFill>
                  <a:srgbClr val="EFB41D"/>
                </a:solidFill>
                <a:latin typeface="CALVERTMT" panose="02020500000000000000" pitchFamily="18" charset="0"/>
                <a:cs typeface="Cambria"/>
              </a:rPr>
              <a:t>Y</a:t>
            </a:r>
            <a:r>
              <a:rPr sz="950" dirty="0">
                <a:solidFill>
                  <a:srgbClr val="EFB41D"/>
                </a:solidFill>
                <a:latin typeface="CALVERTMT" panose="02020500000000000000" pitchFamily="18" charset="0"/>
                <a:cs typeface="Cambria"/>
              </a:rPr>
              <a:t>S</a:t>
            </a:r>
            <a:r>
              <a:rPr sz="950" spc="55" dirty="0">
                <a:solidFill>
                  <a:srgbClr val="EFB41D"/>
                </a:solidFill>
                <a:latin typeface="CALVERTMT" panose="02020500000000000000" pitchFamily="18" charset="0"/>
                <a:cs typeface="Cambria"/>
              </a:rPr>
              <a:t>T</a:t>
            </a:r>
            <a:r>
              <a:rPr sz="950" dirty="0">
                <a:solidFill>
                  <a:srgbClr val="EFB41D"/>
                </a:solidFill>
                <a:latin typeface="CALVERTMT" panose="02020500000000000000" pitchFamily="18" charset="0"/>
                <a:cs typeface="Cambria"/>
              </a:rPr>
              <a:t>E</a:t>
            </a:r>
            <a:r>
              <a:rPr sz="950" spc="-50" dirty="0">
                <a:solidFill>
                  <a:srgbClr val="EFB41D"/>
                </a:solidFill>
                <a:latin typeface="CALVERTMT" panose="02020500000000000000" pitchFamily="18" charset="0"/>
                <a:cs typeface="Cambria"/>
              </a:rPr>
              <a:t>M</a:t>
            </a:r>
            <a:endParaRPr sz="950" dirty="0">
              <a:solidFill>
                <a:srgbClr val="EFB41D"/>
              </a:solidFill>
              <a:latin typeface="CALVERTMT" panose="02020500000000000000" pitchFamily="18" charset="0"/>
              <a:cs typeface="Cambria"/>
            </a:endParaRPr>
          </a:p>
        </p:txBody>
      </p:sp>
      <p:grpSp>
        <p:nvGrpSpPr>
          <p:cNvPr id="26" name="object 26"/>
          <p:cNvGrpSpPr/>
          <p:nvPr/>
        </p:nvGrpSpPr>
        <p:grpSpPr>
          <a:xfrm>
            <a:off x="6650636" y="966851"/>
            <a:ext cx="1076325" cy="1071499"/>
            <a:chOff x="6710426" y="966851"/>
            <a:chExt cx="1076325" cy="1133475"/>
          </a:xfrm>
        </p:grpSpPr>
        <p:sp>
          <p:nvSpPr>
            <p:cNvPr id="28" name="object 28"/>
            <p:cNvSpPr/>
            <p:nvPr/>
          </p:nvSpPr>
          <p:spPr>
            <a:xfrm>
              <a:off x="6710426" y="966851"/>
              <a:ext cx="1076325" cy="1133475"/>
            </a:xfrm>
            <a:custGeom>
              <a:avLst/>
              <a:gdLst/>
              <a:ahLst/>
              <a:cxnLst/>
              <a:rect l="l" t="t" r="r" b="b"/>
              <a:pathLst>
                <a:path w="1076325" h="1133475">
                  <a:moveTo>
                    <a:pt x="538099" y="0"/>
                  </a:moveTo>
                  <a:lnTo>
                    <a:pt x="491670" y="2079"/>
                  </a:lnTo>
                  <a:lnTo>
                    <a:pt x="446338" y="8204"/>
                  </a:lnTo>
                  <a:lnTo>
                    <a:pt x="402264" y="18204"/>
                  </a:lnTo>
                  <a:lnTo>
                    <a:pt x="359610" y="31910"/>
                  </a:lnTo>
                  <a:lnTo>
                    <a:pt x="318537" y="49152"/>
                  </a:lnTo>
                  <a:lnTo>
                    <a:pt x="279206" y="69759"/>
                  </a:lnTo>
                  <a:lnTo>
                    <a:pt x="241780" y="93563"/>
                  </a:lnTo>
                  <a:lnTo>
                    <a:pt x="206420" y="120393"/>
                  </a:lnTo>
                  <a:lnTo>
                    <a:pt x="173287" y="150080"/>
                  </a:lnTo>
                  <a:lnTo>
                    <a:pt x="142543" y="182453"/>
                  </a:lnTo>
                  <a:lnTo>
                    <a:pt x="114350" y="217342"/>
                  </a:lnTo>
                  <a:lnTo>
                    <a:pt x="88868" y="254578"/>
                  </a:lnTo>
                  <a:lnTo>
                    <a:pt x="66260" y="293992"/>
                  </a:lnTo>
                  <a:lnTo>
                    <a:pt x="46687" y="335412"/>
                  </a:lnTo>
                  <a:lnTo>
                    <a:pt x="30310" y="378669"/>
                  </a:lnTo>
                  <a:lnTo>
                    <a:pt x="17291" y="423594"/>
                  </a:lnTo>
                  <a:lnTo>
                    <a:pt x="7793" y="470016"/>
                  </a:lnTo>
                  <a:lnTo>
                    <a:pt x="1975" y="517766"/>
                  </a:lnTo>
                  <a:lnTo>
                    <a:pt x="0" y="566674"/>
                  </a:lnTo>
                  <a:lnTo>
                    <a:pt x="1975" y="615582"/>
                  </a:lnTo>
                  <a:lnTo>
                    <a:pt x="7793" y="663335"/>
                  </a:lnTo>
                  <a:lnTo>
                    <a:pt x="17291" y="709761"/>
                  </a:lnTo>
                  <a:lnTo>
                    <a:pt x="30310" y="754692"/>
                  </a:lnTo>
                  <a:lnTo>
                    <a:pt x="46687" y="797957"/>
                  </a:lnTo>
                  <a:lnTo>
                    <a:pt x="66260" y="839385"/>
                  </a:lnTo>
                  <a:lnTo>
                    <a:pt x="88868" y="878808"/>
                  </a:lnTo>
                  <a:lnTo>
                    <a:pt x="114350" y="916054"/>
                  </a:lnTo>
                  <a:lnTo>
                    <a:pt x="142543" y="950953"/>
                  </a:lnTo>
                  <a:lnTo>
                    <a:pt x="173287" y="983336"/>
                  </a:lnTo>
                  <a:lnTo>
                    <a:pt x="206420" y="1013032"/>
                  </a:lnTo>
                  <a:lnTo>
                    <a:pt x="241780" y="1039872"/>
                  </a:lnTo>
                  <a:lnTo>
                    <a:pt x="279206" y="1063685"/>
                  </a:lnTo>
                  <a:lnTo>
                    <a:pt x="318537" y="1084301"/>
                  </a:lnTo>
                  <a:lnTo>
                    <a:pt x="359610" y="1101550"/>
                  </a:lnTo>
                  <a:lnTo>
                    <a:pt x="402264" y="1115262"/>
                  </a:lnTo>
                  <a:lnTo>
                    <a:pt x="446338" y="1125267"/>
                  </a:lnTo>
                  <a:lnTo>
                    <a:pt x="491670" y="1131394"/>
                  </a:lnTo>
                  <a:lnTo>
                    <a:pt x="538099" y="1133475"/>
                  </a:lnTo>
                  <a:lnTo>
                    <a:pt x="584528" y="1131394"/>
                  </a:lnTo>
                  <a:lnTo>
                    <a:pt x="629863" y="1125267"/>
                  </a:lnTo>
                  <a:lnTo>
                    <a:pt x="673942" y="1115262"/>
                  </a:lnTo>
                  <a:lnTo>
                    <a:pt x="716602" y="1101550"/>
                  </a:lnTo>
                  <a:lnTo>
                    <a:pt x="757682" y="1084301"/>
                  </a:lnTo>
                  <a:lnTo>
                    <a:pt x="797021" y="1063685"/>
                  </a:lnTo>
                  <a:lnTo>
                    <a:pt x="834456" y="1039872"/>
                  </a:lnTo>
                  <a:lnTo>
                    <a:pt x="869826" y="1013032"/>
                  </a:lnTo>
                  <a:lnTo>
                    <a:pt x="902968" y="983336"/>
                  </a:lnTo>
                  <a:lnTo>
                    <a:pt x="933722" y="950953"/>
                  </a:lnTo>
                  <a:lnTo>
                    <a:pt x="961926" y="916054"/>
                  </a:lnTo>
                  <a:lnTo>
                    <a:pt x="987417" y="878808"/>
                  </a:lnTo>
                  <a:lnTo>
                    <a:pt x="1010034" y="839385"/>
                  </a:lnTo>
                  <a:lnTo>
                    <a:pt x="1029616" y="797957"/>
                  </a:lnTo>
                  <a:lnTo>
                    <a:pt x="1045999" y="754692"/>
                  </a:lnTo>
                  <a:lnTo>
                    <a:pt x="1059024" y="709761"/>
                  </a:lnTo>
                  <a:lnTo>
                    <a:pt x="1068528" y="663335"/>
                  </a:lnTo>
                  <a:lnTo>
                    <a:pt x="1074348" y="615582"/>
                  </a:lnTo>
                  <a:lnTo>
                    <a:pt x="1076325" y="566674"/>
                  </a:lnTo>
                  <a:lnTo>
                    <a:pt x="1074348" y="517766"/>
                  </a:lnTo>
                  <a:lnTo>
                    <a:pt x="1068528" y="470016"/>
                  </a:lnTo>
                  <a:lnTo>
                    <a:pt x="1059024" y="423594"/>
                  </a:lnTo>
                  <a:lnTo>
                    <a:pt x="1045999" y="378669"/>
                  </a:lnTo>
                  <a:lnTo>
                    <a:pt x="1029616" y="335412"/>
                  </a:lnTo>
                  <a:lnTo>
                    <a:pt x="1010034" y="293992"/>
                  </a:lnTo>
                  <a:lnTo>
                    <a:pt x="987417" y="254578"/>
                  </a:lnTo>
                  <a:lnTo>
                    <a:pt x="961926" y="217342"/>
                  </a:lnTo>
                  <a:lnTo>
                    <a:pt x="933722" y="182453"/>
                  </a:lnTo>
                  <a:lnTo>
                    <a:pt x="902968" y="150080"/>
                  </a:lnTo>
                  <a:lnTo>
                    <a:pt x="869826" y="120393"/>
                  </a:lnTo>
                  <a:lnTo>
                    <a:pt x="834456" y="93563"/>
                  </a:lnTo>
                  <a:lnTo>
                    <a:pt x="797021" y="69759"/>
                  </a:lnTo>
                  <a:lnTo>
                    <a:pt x="757682" y="49152"/>
                  </a:lnTo>
                  <a:lnTo>
                    <a:pt x="716602" y="31910"/>
                  </a:lnTo>
                  <a:lnTo>
                    <a:pt x="673942" y="18204"/>
                  </a:lnTo>
                  <a:lnTo>
                    <a:pt x="629863" y="8204"/>
                  </a:lnTo>
                  <a:lnTo>
                    <a:pt x="584528" y="2079"/>
                  </a:lnTo>
                  <a:lnTo>
                    <a:pt x="538099" y="0"/>
                  </a:lnTo>
                  <a:close/>
                </a:path>
              </a:pathLst>
            </a:custGeom>
            <a:solidFill>
              <a:srgbClr val="FAF8F6"/>
            </a:solidFill>
          </p:spPr>
          <p:txBody>
            <a:bodyPr wrap="square" lIns="0" tIns="0" rIns="0" bIns="0" rtlCol="0"/>
            <a:lstStyle/>
            <a:p>
              <a:endParaRPr dirty="0"/>
            </a:p>
          </p:txBody>
        </p:sp>
        <p:sp>
          <p:nvSpPr>
            <p:cNvPr id="29" name="object 29"/>
            <p:cNvSpPr/>
            <p:nvPr/>
          </p:nvSpPr>
          <p:spPr>
            <a:xfrm>
              <a:off x="6710426" y="966851"/>
              <a:ext cx="1076325" cy="1133475"/>
            </a:xfrm>
            <a:custGeom>
              <a:avLst/>
              <a:gdLst/>
              <a:ahLst/>
              <a:cxnLst/>
              <a:rect l="l" t="t" r="r" b="b"/>
              <a:pathLst>
                <a:path w="1076325" h="1133475">
                  <a:moveTo>
                    <a:pt x="0" y="566674"/>
                  </a:moveTo>
                  <a:lnTo>
                    <a:pt x="1975" y="517766"/>
                  </a:lnTo>
                  <a:lnTo>
                    <a:pt x="7793" y="470016"/>
                  </a:lnTo>
                  <a:lnTo>
                    <a:pt x="17291" y="423594"/>
                  </a:lnTo>
                  <a:lnTo>
                    <a:pt x="30310" y="378669"/>
                  </a:lnTo>
                  <a:lnTo>
                    <a:pt x="46687" y="335412"/>
                  </a:lnTo>
                  <a:lnTo>
                    <a:pt x="66260" y="293992"/>
                  </a:lnTo>
                  <a:lnTo>
                    <a:pt x="88868" y="254578"/>
                  </a:lnTo>
                  <a:lnTo>
                    <a:pt x="114350" y="217342"/>
                  </a:lnTo>
                  <a:lnTo>
                    <a:pt x="142543" y="182453"/>
                  </a:lnTo>
                  <a:lnTo>
                    <a:pt x="173287" y="150080"/>
                  </a:lnTo>
                  <a:lnTo>
                    <a:pt x="206420" y="120393"/>
                  </a:lnTo>
                  <a:lnTo>
                    <a:pt x="241780" y="93563"/>
                  </a:lnTo>
                  <a:lnTo>
                    <a:pt x="279206" y="69759"/>
                  </a:lnTo>
                  <a:lnTo>
                    <a:pt x="318537" y="49152"/>
                  </a:lnTo>
                  <a:lnTo>
                    <a:pt x="359610" y="31910"/>
                  </a:lnTo>
                  <a:lnTo>
                    <a:pt x="402264" y="18204"/>
                  </a:lnTo>
                  <a:lnTo>
                    <a:pt x="446338" y="8204"/>
                  </a:lnTo>
                  <a:lnTo>
                    <a:pt x="491670" y="2079"/>
                  </a:lnTo>
                  <a:lnTo>
                    <a:pt x="538099" y="0"/>
                  </a:lnTo>
                  <a:lnTo>
                    <a:pt x="584528" y="2079"/>
                  </a:lnTo>
                  <a:lnTo>
                    <a:pt x="629863" y="8204"/>
                  </a:lnTo>
                  <a:lnTo>
                    <a:pt x="673942" y="18204"/>
                  </a:lnTo>
                  <a:lnTo>
                    <a:pt x="716602" y="31910"/>
                  </a:lnTo>
                  <a:lnTo>
                    <a:pt x="757682" y="49152"/>
                  </a:lnTo>
                  <a:lnTo>
                    <a:pt x="797021" y="69759"/>
                  </a:lnTo>
                  <a:lnTo>
                    <a:pt x="834456" y="93563"/>
                  </a:lnTo>
                  <a:lnTo>
                    <a:pt x="869826" y="120393"/>
                  </a:lnTo>
                  <a:lnTo>
                    <a:pt x="902968" y="150080"/>
                  </a:lnTo>
                  <a:lnTo>
                    <a:pt x="933722" y="182453"/>
                  </a:lnTo>
                  <a:lnTo>
                    <a:pt x="961926" y="217342"/>
                  </a:lnTo>
                  <a:lnTo>
                    <a:pt x="987417" y="254578"/>
                  </a:lnTo>
                  <a:lnTo>
                    <a:pt x="1010034" y="293992"/>
                  </a:lnTo>
                  <a:lnTo>
                    <a:pt x="1029616" y="335412"/>
                  </a:lnTo>
                  <a:lnTo>
                    <a:pt x="1045999" y="378669"/>
                  </a:lnTo>
                  <a:lnTo>
                    <a:pt x="1059024" y="423594"/>
                  </a:lnTo>
                  <a:lnTo>
                    <a:pt x="1068528" y="470016"/>
                  </a:lnTo>
                  <a:lnTo>
                    <a:pt x="1074348" y="517766"/>
                  </a:lnTo>
                  <a:lnTo>
                    <a:pt x="1076325" y="566674"/>
                  </a:lnTo>
                  <a:lnTo>
                    <a:pt x="1074348" y="615582"/>
                  </a:lnTo>
                  <a:lnTo>
                    <a:pt x="1068528" y="663335"/>
                  </a:lnTo>
                  <a:lnTo>
                    <a:pt x="1059024" y="709761"/>
                  </a:lnTo>
                  <a:lnTo>
                    <a:pt x="1045999" y="754692"/>
                  </a:lnTo>
                  <a:lnTo>
                    <a:pt x="1029616" y="797957"/>
                  </a:lnTo>
                  <a:lnTo>
                    <a:pt x="1010034" y="839385"/>
                  </a:lnTo>
                  <a:lnTo>
                    <a:pt x="987417" y="878808"/>
                  </a:lnTo>
                  <a:lnTo>
                    <a:pt x="961926" y="916054"/>
                  </a:lnTo>
                  <a:lnTo>
                    <a:pt x="933722" y="950953"/>
                  </a:lnTo>
                  <a:lnTo>
                    <a:pt x="902968" y="983336"/>
                  </a:lnTo>
                  <a:lnTo>
                    <a:pt x="869826" y="1013032"/>
                  </a:lnTo>
                  <a:lnTo>
                    <a:pt x="834456" y="1039872"/>
                  </a:lnTo>
                  <a:lnTo>
                    <a:pt x="797021" y="1063685"/>
                  </a:lnTo>
                  <a:lnTo>
                    <a:pt x="757682" y="1084301"/>
                  </a:lnTo>
                  <a:lnTo>
                    <a:pt x="716602" y="1101550"/>
                  </a:lnTo>
                  <a:lnTo>
                    <a:pt x="673942" y="1115262"/>
                  </a:lnTo>
                  <a:lnTo>
                    <a:pt x="629863" y="1125267"/>
                  </a:lnTo>
                  <a:lnTo>
                    <a:pt x="584528" y="1131394"/>
                  </a:lnTo>
                  <a:lnTo>
                    <a:pt x="538099" y="1133475"/>
                  </a:lnTo>
                  <a:lnTo>
                    <a:pt x="491670" y="1131394"/>
                  </a:lnTo>
                  <a:lnTo>
                    <a:pt x="446338" y="1125267"/>
                  </a:lnTo>
                  <a:lnTo>
                    <a:pt x="402264" y="1115262"/>
                  </a:lnTo>
                  <a:lnTo>
                    <a:pt x="359610" y="1101550"/>
                  </a:lnTo>
                  <a:lnTo>
                    <a:pt x="318537" y="1084301"/>
                  </a:lnTo>
                  <a:lnTo>
                    <a:pt x="279206" y="1063685"/>
                  </a:lnTo>
                  <a:lnTo>
                    <a:pt x="241780" y="1039872"/>
                  </a:lnTo>
                  <a:lnTo>
                    <a:pt x="206420" y="1013032"/>
                  </a:lnTo>
                  <a:lnTo>
                    <a:pt x="173287" y="983336"/>
                  </a:lnTo>
                  <a:lnTo>
                    <a:pt x="142543" y="950953"/>
                  </a:lnTo>
                  <a:lnTo>
                    <a:pt x="114350" y="916054"/>
                  </a:lnTo>
                  <a:lnTo>
                    <a:pt x="88868" y="878808"/>
                  </a:lnTo>
                  <a:lnTo>
                    <a:pt x="66260" y="839385"/>
                  </a:lnTo>
                  <a:lnTo>
                    <a:pt x="46687" y="797957"/>
                  </a:lnTo>
                  <a:lnTo>
                    <a:pt x="30310" y="754692"/>
                  </a:lnTo>
                  <a:lnTo>
                    <a:pt x="17291" y="709761"/>
                  </a:lnTo>
                  <a:lnTo>
                    <a:pt x="7793" y="663335"/>
                  </a:lnTo>
                  <a:lnTo>
                    <a:pt x="1975" y="615582"/>
                  </a:lnTo>
                  <a:lnTo>
                    <a:pt x="0" y="566674"/>
                  </a:lnTo>
                  <a:close/>
                </a:path>
              </a:pathLst>
            </a:custGeom>
            <a:ln w="12700">
              <a:solidFill>
                <a:srgbClr val="FAF8F6"/>
              </a:solidFill>
            </a:ln>
          </p:spPr>
          <p:txBody>
            <a:bodyPr wrap="square" lIns="0" tIns="0" rIns="0" bIns="0" rtlCol="0"/>
            <a:lstStyle/>
            <a:p>
              <a:endParaRPr/>
            </a:p>
          </p:txBody>
        </p:sp>
        <p:sp>
          <p:nvSpPr>
            <p:cNvPr id="30" name="object 30"/>
            <p:cNvSpPr/>
            <p:nvPr/>
          </p:nvSpPr>
          <p:spPr>
            <a:xfrm>
              <a:off x="6924713" y="1219199"/>
              <a:ext cx="647700" cy="561975"/>
            </a:xfrm>
            <a:custGeom>
              <a:avLst/>
              <a:gdLst/>
              <a:ahLst/>
              <a:cxnLst/>
              <a:rect l="l" t="t" r="r" b="b"/>
              <a:pathLst>
                <a:path w="647700" h="561975">
                  <a:moveTo>
                    <a:pt x="304761" y="101219"/>
                  </a:moveTo>
                  <a:lnTo>
                    <a:pt x="296799" y="61836"/>
                  </a:lnTo>
                  <a:lnTo>
                    <a:pt x="278091" y="33997"/>
                  </a:lnTo>
                  <a:lnTo>
                    <a:pt x="278091" y="101219"/>
                  </a:lnTo>
                  <a:lnTo>
                    <a:pt x="273773" y="126885"/>
                  </a:lnTo>
                  <a:lnTo>
                    <a:pt x="261683" y="148818"/>
                  </a:lnTo>
                  <a:lnTo>
                    <a:pt x="243103" y="165265"/>
                  </a:lnTo>
                  <a:lnTo>
                    <a:pt x="219290" y="174498"/>
                  </a:lnTo>
                  <a:lnTo>
                    <a:pt x="213956" y="175768"/>
                  </a:lnTo>
                  <a:lnTo>
                    <a:pt x="209892" y="179832"/>
                  </a:lnTo>
                  <a:lnTo>
                    <a:pt x="208724" y="183451"/>
                  </a:lnTo>
                  <a:lnTo>
                    <a:pt x="208622" y="183769"/>
                  </a:lnTo>
                  <a:lnTo>
                    <a:pt x="203377" y="197954"/>
                  </a:lnTo>
                  <a:lnTo>
                    <a:pt x="195694" y="210439"/>
                  </a:lnTo>
                  <a:lnTo>
                    <a:pt x="185851" y="220865"/>
                  </a:lnTo>
                  <a:lnTo>
                    <a:pt x="169887" y="231775"/>
                  </a:lnTo>
                  <a:lnTo>
                    <a:pt x="168490" y="234315"/>
                  </a:lnTo>
                  <a:lnTo>
                    <a:pt x="167220" y="238379"/>
                  </a:lnTo>
                  <a:lnTo>
                    <a:pt x="167220" y="246380"/>
                  </a:lnTo>
                  <a:lnTo>
                    <a:pt x="171157" y="249047"/>
                  </a:lnTo>
                  <a:lnTo>
                    <a:pt x="179908" y="259969"/>
                  </a:lnTo>
                  <a:lnTo>
                    <a:pt x="186182" y="272376"/>
                  </a:lnTo>
                  <a:lnTo>
                    <a:pt x="189953" y="285750"/>
                  </a:lnTo>
                  <a:lnTo>
                    <a:pt x="191223" y="299593"/>
                  </a:lnTo>
                  <a:lnTo>
                    <a:pt x="185369" y="328879"/>
                  </a:lnTo>
                  <a:lnTo>
                    <a:pt x="169494" y="353047"/>
                  </a:lnTo>
                  <a:lnTo>
                    <a:pt x="146100" y="369481"/>
                  </a:lnTo>
                  <a:lnTo>
                    <a:pt x="117690" y="375539"/>
                  </a:lnTo>
                  <a:lnTo>
                    <a:pt x="97726" y="373062"/>
                  </a:lnTo>
                  <a:lnTo>
                    <a:pt x="64249" y="353631"/>
                  </a:lnTo>
                  <a:lnTo>
                    <a:pt x="33185" y="293420"/>
                  </a:lnTo>
                  <a:lnTo>
                    <a:pt x="27000" y="244500"/>
                  </a:lnTo>
                  <a:lnTo>
                    <a:pt x="26898" y="243713"/>
                  </a:lnTo>
                  <a:lnTo>
                    <a:pt x="30632" y="194957"/>
                  </a:lnTo>
                  <a:lnTo>
                    <a:pt x="42887" y="154432"/>
                  </a:lnTo>
                  <a:lnTo>
                    <a:pt x="80098" y="92087"/>
                  </a:lnTo>
                  <a:lnTo>
                    <a:pt x="116725" y="54267"/>
                  </a:lnTo>
                  <a:lnTo>
                    <a:pt x="150914" y="34848"/>
                  </a:lnTo>
                  <a:lnTo>
                    <a:pt x="204558" y="26670"/>
                  </a:lnTo>
                  <a:lnTo>
                    <a:pt x="232968" y="32524"/>
                  </a:lnTo>
                  <a:lnTo>
                    <a:pt x="256374" y="48475"/>
                  </a:lnTo>
                  <a:lnTo>
                    <a:pt x="272237" y="72161"/>
                  </a:lnTo>
                  <a:lnTo>
                    <a:pt x="278091" y="101219"/>
                  </a:lnTo>
                  <a:lnTo>
                    <a:pt x="278091" y="33997"/>
                  </a:lnTo>
                  <a:lnTo>
                    <a:pt x="275183" y="29667"/>
                  </a:lnTo>
                  <a:lnTo>
                    <a:pt x="270789" y="26670"/>
                  </a:lnTo>
                  <a:lnTo>
                    <a:pt x="243306" y="7962"/>
                  </a:lnTo>
                  <a:lnTo>
                    <a:pt x="204558" y="0"/>
                  </a:lnTo>
                  <a:lnTo>
                    <a:pt x="170129" y="2679"/>
                  </a:lnTo>
                  <a:lnTo>
                    <a:pt x="133248" y="13728"/>
                  </a:lnTo>
                  <a:lnTo>
                    <a:pt x="95021" y="37693"/>
                  </a:lnTo>
                  <a:lnTo>
                    <a:pt x="56540" y="79108"/>
                  </a:lnTo>
                  <a:lnTo>
                    <a:pt x="18884" y="142494"/>
                  </a:lnTo>
                  <a:lnTo>
                    <a:pt x="4368" y="189179"/>
                  </a:lnTo>
                  <a:lnTo>
                    <a:pt x="63" y="243713"/>
                  </a:lnTo>
                  <a:lnTo>
                    <a:pt x="0" y="244500"/>
                  </a:lnTo>
                  <a:lnTo>
                    <a:pt x="7429" y="301078"/>
                  </a:lnTo>
                  <a:lnTo>
                    <a:pt x="28282" y="351536"/>
                  </a:lnTo>
                  <a:lnTo>
                    <a:pt x="66979" y="389356"/>
                  </a:lnTo>
                  <a:lnTo>
                    <a:pt x="117690" y="402209"/>
                  </a:lnTo>
                  <a:lnTo>
                    <a:pt x="156489" y="394258"/>
                  </a:lnTo>
                  <a:lnTo>
                    <a:pt x="183972" y="375539"/>
                  </a:lnTo>
                  <a:lnTo>
                    <a:pt x="188366" y="372567"/>
                  </a:lnTo>
                  <a:lnTo>
                    <a:pt x="209943" y="340385"/>
                  </a:lnTo>
                  <a:lnTo>
                    <a:pt x="217868" y="301078"/>
                  </a:lnTo>
                  <a:lnTo>
                    <a:pt x="217779" y="299593"/>
                  </a:lnTo>
                  <a:lnTo>
                    <a:pt x="216687" y="286067"/>
                  </a:lnTo>
                  <a:lnTo>
                    <a:pt x="213258" y="271360"/>
                  </a:lnTo>
                  <a:lnTo>
                    <a:pt x="207810" y="257149"/>
                  </a:lnTo>
                  <a:lnTo>
                    <a:pt x="200621" y="243713"/>
                  </a:lnTo>
                  <a:lnTo>
                    <a:pt x="203288" y="241046"/>
                  </a:lnTo>
                  <a:lnTo>
                    <a:pt x="207225" y="238379"/>
                  </a:lnTo>
                  <a:lnTo>
                    <a:pt x="209892" y="235712"/>
                  </a:lnTo>
                  <a:lnTo>
                    <a:pt x="211289" y="235712"/>
                  </a:lnTo>
                  <a:lnTo>
                    <a:pt x="228295" y="239204"/>
                  </a:lnTo>
                  <a:lnTo>
                    <a:pt x="242316" y="248691"/>
                  </a:lnTo>
                  <a:lnTo>
                    <a:pt x="251841" y="262674"/>
                  </a:lnTo>
                  <a:lnTo>
                    <a:pt x="255358" y="279654"/>
                  </a:lnTo>
                  <a:lnTo>
                    <a:pt x="255358" y="556641"/>
                  </a:lnTo>
                  <a:lnTo>
                    <a:pt x="260692" y="561975"/>
                  </a:lnTo>
                  <a:lnTo>
                    <a:pt x="276694" y="561975"/>
                  </a:lnTo>
                  <a:lnTo>
                    <a:pt x="282028" y="556641"/>
                  </a:lnTo>
                  <a:lnTo>
                    <a:pt x="282028" y="279654"/>
                  </a:lnTo>
                  <a:lnTo>
                    <a:pt x="277774" y="255739"/>
                  </a:lnTo>
                  <a:lnTo>
                    <a:pt x="266382" y="235712"/>
                  </a:lnTo>
                  <a:lnTo>
                    <a:pt x="266001" y="235051"/>
                  </a:lnTo>
                  <a:lnTo>
                    <a:pt x="248208" y="219367"/>
                  </a:lnTo>
                  <a:lnTo>
                    <a:pt x="225894" y="210439"/>
                  </a:lnTo>
                  <a:lnTo>
                    <a:pt x="228561" y="206375"/>
                  </a:lnTo>
                  <a:lnTo>
                    <a:pt x="229958" y="202438"/>
                  </a:lnTo>
                  <a:lnTo>
                    <a:pt x="231228" y="197104"/>
                  </a:lnTo>
                  <a:lnTo>
                    <a:pt x="260769" y="183451"/>
                  </a:lnTo>
                  <a:lnTo>
                    <a:pt x="284035" y="161645"/>
                  </a:lnTo>
                  <a:lnTo>
                    <a:pt x="299288" y="133604"/>
                  </a:lnTo>
                  <a:lnTo>
                    <a:pt x="304761" y="101219"/>
                  </a:lnTo>
                  <a:close/>
                </a:path>
                <a:path w="647700" h="561975">
                  <a:moveTo>
                    <a:pt x="647573" y="243979"/>
                  </a:moveTo>
                  <a:lnTo>
                    <a:pt x="643356" y="188760"/>
                  </a:lnTo>
                  <a:lnTo>
                    <a:pt x="628865" y="142113"/>
                  </a:lnTo>
                  <a:lnTo>
                    <a:pt x="620737" y="128485"/>
                  </a:lnTo>
                  <a:lnTo>
                    <a:pt x="620737" y="243979"/>
                  </a:lnTo>
                  <a:lnTo>
                    <a:pt x="614553" y="292747"/>
                  </a:lnTo>
                  <a:lnTo>
                    <a:pt x="596734" y="336169"/>
                  </a:lnTo>
                  <a:lnTo>
                    <a:pt x="567855" y="364845"/>
                  </a:lnTo>
                  <a:lnTo>
                    <a:pt x="529932" y="374650"/>
                  </a:lnTo>
                  <a:lnTo>
                    <a:pt x="501561" y="368808"/>
                  </a:lnTo>
                  <a:lnTo>
                    <a:pt x="478155" y="352869"/>
                  </a:lnTo>
                  <a:lnTo>
                    <a:pt x="462254" y="329222"/>
                  </a:lnTo>
                  <a:lnTo>
                    <a:pt x="456438" y="300431"/>
                  </a:lnTo>
                  <a:lnTo>
                    <a:pt x="456399" y="300228"/>
                  </a:lnTo>
                  <a:lnTo>
                    <a:pt x="457657" y="286385"/>
                  </a:lnTo>
                  <a:lnTo>
                    <a:pt x="461429" y="273024"/>
                  </a:lnTo>
                  <a:lnTo>
                    <a:pt x="467702" y="260654"/>
                  </a:lnTo>
                  <a:lnTo>
                    <a:pt x="476465" y="249809"/>
                  </a:lnTo>
                  <a:lnTo>
                    <a:pt x="479132" y="247142"/>
                  </a:lnTo>
                  <a:lnTo>
                    <a:pt x="480517" y="243116"/>
                  </a:lnTo>
                  <a:lnTo>
                    <a:pt x="480529" y="235204"/>
                  </a:lnTo>
                  <a:lnTo>
                    <a:pt x="477862" y="231140"/>
                  </a:lnTo>
                  <a:lnTo>
                    <a:pt x="473798" y="229870"/>
                  </a:lnTo>
                  <a:lnTo>
                    <a:pt x="461784" y="221526"/>
                  </a:lnTo>
                  <a:lnTo>
                    <a:pt x="451929" y="210794"/>
                  </a:lnTo>
                  <a:lnTo>
                    <a:pt x="444347" y="198297"/>
                  </a:lnTo>
                  <a:lnTo>
                    <a:pt x="439127" y="184658"/>
                  </a:lnTo>
                  <a:lnTo>
                    <a:pt x="437730" y="178054"/>
                  </a:lnTo>
                  <a:lnTo>
                    <a:pt x="433793" y="173990"/>
                  </a:lnTo>
                  <a:lnTo>
                    <a:pt x="386397" y="148437"/>
                  </a:lnTo>
                  <a:lnTo>
                    <a:pt x="369531" y="100965"/>
                  </a:lnTo>
                  <a:lnTo>
                    <a:pt x="375386" y="71983"/>
                  </a:lnTo>
                  <a:lnTo>
                    <a:pt x="391287" y="48323"/>
                  </a:lnTo>
                  <a:lnTo>
                    <a:pt x="414693" y="32385"/>
                  </a:lnTo>
                  <a:lnTo>
                    <a:pt x="443064" y="26543"/>
                  </a:lnTo>
                  <a:lnTo>
                    <a:pt x="466305" y="27571"/>
                  </a:lnTo>
                  <a:lnTo>
                    <a:pt x="530542" y="54089"/>
                  </a:lnTo>
                  <a:lnTo>
                    <a:pt x="567461" y="91833"/>
                  </a:lnTo>
                  <a:lnTo>
                    <a:pt x="604862" y="154051"/>
                  </a:lnTo>
                  <a:lnTo>
                    <a:pt x="617105" y="194475"/>
                  </a:lnTo>
                  <a:lnTo>
                    <a:pt x="620636" y="240411"/>
                  </a:lnTo>
                  <a:lnTo>
                    <a:pt x="620737" y="243979"/>
                  </a:lnTo>
                  <a:lnTo>
                    <a:pt x="620737" y="128485"/>
                  </a:lnTo>
                  <a:lnTo>
                    <a:pt x="591197" y="78917"/>
                  </a:lnTo>
                  <a:lnTo>
                    <a:pt x="552704" y="37617"/>
                  </a:lnTo>
                  <a:lnTo>
                    <a:pt x="514464" y="13716"/>
                  </a:lnTo>
                  <a:lnTo>
                    <a:pt x="477545" y="2679"/>
                  </a:lnTo>
                  <a:lnTo>
                    <a:pt x="443064" y="0"/>
                  </a:lnTo>
                  <a:lnTo>
                    <a:pt x="404304" y="7937"/>
                  </a:lnTo>
                  <a:lnTo>
                    <a:pt x="372427" y="29578"/>
                  </a:lnTo>
                  <a:lnTo>
                    <a:pt x="350812" y="61671"/>
                  </a:lnTo>
                  <a:lnTo>
                    <a:pt x="342861" y="100965"/>
                  </a:lnTo>
                  <a:lnTo>
                    <a:pt x="348132" y="133527"/>
                  </a:lnTo>
                  <a:lnTo>
                    <a:pt x="362915" y="161963"/>
                  </a:lnTo>
                  <a:lnTo>
                    <a:pt x="385711" y="184162"/>
                  </a:lnTo>
                  <a:lnTo>
                    <a:pt x="414997" y="197993"/>
                  </a:lnTo>
                  <a:lnTo>
                    <a:pt x="416394" y="201930"/>
                  </a:lnTo>
                  <a:lnTo>
                    <a:pt x="419061" y="205867"/>
                  </a:lnTo>
                  <a:lnTo>
                    <a:pt x="420230" y="210794"/>
                  </a:lnTo>
                  <a:lnTo>
                    <a:pt x="420331" y="211201"/>
                  </a:lnTo>
                  <a:lnTo>
                    <a:pt x="380263" y="235839"/>
                  </a:lnTo>
                  <a:lnTo>
                    <a:pt x="364197" y="280289"/>
                  </a:lnTo>
                  <a:lnTo>
                    <a:pt x="364197" y="556641"/>
                  </a:lnTo>
                  <a:lnTo>
                    <a:pt x="369531" y="561975"/>
                  </a:lnTo>
                  <a:lnTo>
                    <a:pt x="385660" y="561975"/>
                  </a:lnTo>
                  <a:lnTo>
                    <a:pt x="390994" y="556641"/>
                  </a:lnTo>
                  <a:lnTo>
                    <a:pt x="390994" y="279019"/>
                  </a:lnTo>
                  <a:lnTo>
                    <a:pt x="394500" y="262102"/>
                  </a:lnTo>
                  <a:lnTo>
                    <a:pt x="404025" y="248158"/>
                  </a:lnTo>
                  <a:lnTo>
                    <a:pt x="418045" y="238696"/>
                  </a:lnTo>
                  <a:lnTo>
                    <a:pt x="435063" y="235204"/>
                  </a:lnTo>
                  <a:lnTo>
                    <a:pt x="436460" y="235204"/>
                  </a:lnTo>
                  <a:lnTo>
                    <a:pt x="439127" y="237871"/>
                  </a:lnTo>
                  <a:lnTo>
                    <a:pt x="441794" y="240411"/>
                  </a:lnTo>
                  <a:lnTo>
                    <a:pt x="445706" y="243116"/>
                  </a:lnTo>
                  <a:lnTo>
                    <a:pt x="437972" y="256324"/>
                  </a:lnTo>
                  <a:lnTo>
                    <a:pt x="432549" y="270179"/>
                  </a:lnTo>
                  <a:lnTo>
                    <a:pt x="429361" y="284784"/>
                  </a:lnTo>
                  <a:lnTo>
                    <a:pt x="428332" y="300228"/>
                  </a:lnTo>
                  <a:lnTo>
                    <a:pt x="436283" y="339585"/>
                  </a:lnTo>
                  <a:lnTo>
                    <a:pt x="457923" y="371665"/>
                  </a:lnTo>
                  <a:lnTo>
                    <a:pt x="489839" y="393280"/>
                  </a:lnTo>
                  <a:lnTo>
                    <a:pt x="528662" y="401193"/>
                  </a:lnTo>
                  <a:lnTo>
                    <a:pt x="555383" y="397979"/>
                  </a:lnTo>
                  <a:lnTo>
                    <a:pt x="579374" y="388416"/>
                  </a:lnTo>
                  <a:lnTo>
                    <a:pt x="597712" y="374650"/>
                  </a:lnTo>
                  <a:lnTo>
                    <a:pt x="600392" y="372643"/>
                  </a:lnTo>
                  <a:lnTo>
                    <a:pt x="618197" y="350774"/>
                  </a:lnTo>
                  <a:lnTo>
                    <a:pt x="639775" y="300431"/>
                  </a:lnTo>
                  <a:lnTo>
                    <a:pt x="647573" y="243979"/>
                  </a:lnTo>
                  <a:close/>
                </a:path>
              </a:pathLst>
            </a:custGeom>
            <a:solidFill>
              <a:srgbClr val="AF4E1F"/>
            </a:solidFill>
          </p:spPr>
          <p:txBody>
            <a:bodyPr wrap="square" lIns="0" tIns="0" rIns="0" bIns="0" rtlCol="0"/>
            <a:lstStyle/>
            <a:p>
              <a:endParaRPr/>
            </a:p>
          </p:txBody>
        </p:sp>
      </p:grpSp>
      <p:pic>
        <p:nvPicPr>
          <p:cNvPr id="33" name="object 33"/>
          <p:cNvPicPr/>
          <p:nvPr/>
        </p:nvPicPr>
        <p:blipFill>
          <a:blip r:embed="rId2" cstate="print"/>
          <a:stretch>
            <a:fillRect/>
          </a:stretch>
        </p:blipFill>
        <p:spPr>
          <a:xfrm>
            <a:off x="1246187" y="941452"/>
            <a:ext cx="1089088" cy="1071500"/>
          </a:xfrm>
          <a:prstGeom prst="rect">
            <a:avLst/>
          </a:prstGeom>
        </p:spPr>
      </p:pic>
      <p:pic>
        <p:nvPicPr>
          <p:cNvPr id="37" name="object 37"/>
          <p:cNvPicPr/>
          <p:nvPr/>
        </p:nvPicPr>
        <p:blipFill>
          <a:blip r:embed="rId3" cstate="print"/>
          <a:stretch>
            <a:fillRect/>
          </a:stretch>
        </p:blipFill>
        <p:spPr>
          <a:xfrm>
            <a:off x="4032314" y="931926"/>
            <a:ext cx="1089025" cy="1071499"/>
          </a:xfrm>
          <a:prstGeom prst="rect">
            <a:avLst/>
          </a:prstGeom>
        </p:spPr>
      </p:pic>
      <p:sp>
        <p:nvSpPr>
          <p:cNvPr id="38" name="object 38"/>
          <p:cNvSpPr txBox="1"/>
          <p:nvPr/>
        </p:nvSpPr>
        <p:spPr>
          <a:xfrm>
            <a:off x="3659823" y="2460688"/>
            <a:ext cx="1824355" cy="348172"/>
          </a:xfrm>
          <a:prstGeom prst="rect">
            <a:avLst/>
          </a:prstGeom>
        </p:spPr>
        <p:txBody>
          <a:bodyPr vert="horz" wrap="square" lIns="0" tIns="29845" rIns="0" bIns="0" rtlCol="0">
            <a:spAutoFit/>
          </a:bodyPr>
          <a:lstStyle/>
          <a:p>
            <a:pPr marL="12700" marR="5080" algn="ctr">
              <a:spcBef>
                <a:spcPts val="235"/>
              </a:spcBef>
            </a:pPr>
            <a:r>
              <a:rPr sz="950" spc="125" dirty="0">
                <a:solidFill>
                  <a:srgbClr val="EFB41D"/>
                </a:solidFill>
                <a:latin typeface="CALVERTMT" panose="02020500000000000000" pitchFamily="18" charset="0"/>
                <a:cs typeface="Cambria"/>
              </a:rPr>
              <a:t>G</a:t>
            </a:r>
            <a:r>
              <a:rPr sz="950" spc="95" dirty="0">
                <a:solidFill>
                  <a:srgbClr val="EFB41D"/>
                </a:solidFill>
                <a:latin typeface="CALVERTMT" panose="02020500000000000000" pitchFamily="18" charset="0"/>
                <a:cs typeface="Cambria"/>
              </a:rPr>
              <a:t>A</a:t>
            </a:r>
            <a:r>
              <a:rPr lang="en-US" sz="950" spc="95" dirty="0">
                <a:solidFill>
                  <a:srgbClr val="EFB41D"/>
                </a:solidFill>
                <a:latin typeface="CALVERTMT" panose="02020500000000000000" pitchFamily="18" charset="0"/>
                <a:cs typeface="Cambria"/>
              </a:rPr>
              <a:t>S</a:t>
            </a:r>
            <a:r>
              <a:rPr sz="950" spc="55" dirty="0">
                <a:solidFill>
                  <a:srgbClr val="EFB41D"/>
                </a:solidFill>
                <a:latin typeface="CALVERTMT" panose="02020500000000000000" pitchFamily="18" charset="0"/>
                <a:cs typeface="Cambria"/>
              </a:rPr>
              <a:t>T</a:t>
            </a:r>
            <a:r>
              <a:rPr lang="en-US" sz="950" spc="75" dirty="0">
                <a:solidFill>
                  <a:srgbClr val="EFB41D"/>
                </a:solidFill>
                <a:latin typeface="CALVERTMT" panose="02020500000000000000" pitchFamily="18" charset="0"/>
                <a:cs typeface="Cambria"/>
              </a:rPr>
              <a:t>R</a:t>
            </a:r>
            <a:r>
              <a:rPr sz="950" spc="114" dirty="0">
                <a:solidFill>
                  <a:srgbClr val="EFB41D"/>
                </a:solidFill>
                <a:latin typeface="CALVERTMT" panose="02020500000000000000" pitchFamily="18" charset="0"/>
                <a:cs typeface="Cambria"/>
              </a:rPr>
              <a:t>O</a:t>
            </a:r>
            <a:r>
              <a:rPr sz="950" dirty="0">
                <a:solidFill>
                  <a:srgbClr val="EFB41D"/>
                </a:solidFill>
                <a:latin typeface="CALVERTMT" panose="02020500000000000000" pitchFamily="18" charset="0"/>
                <a:cs typeface="Cambria"/>
              </a:rPr>
              <a:t>I</a:t>
            </a:r>
            <a:r>
              <a:rPr sz="950" spc="55" dirty="0">
                <a:solidFill>
                  <a:srgbClr val="EFB41D"/>
                </a:solidFill>
                <a:latin typeface="CALVERTMT" panose="02020500000000000000" pitchFamily="18" charset="0"/>
                <a:cs typeface="Cambria"/>
              </a:rPr>
              <a:t>NT</a:t>
            </a:r>
            <a:r>
              <a:rPr sz="950" dirty="0">
                <a:solidFill>
                  <a:srgbClr val="EFB41D"/>
                </a:solidFill>
                <a:latin typeface="CALVERTMT" panose="02020500000000000000" pitchFamily="18" charset="0"/>
                <a:cs typeface="Cambria"/>
              </a:rPr>
              <a:t>ES</a:t>
            </a:r>
            <a:r>
              <a:rPr sz="950" spc="55" dirty="0">
                <a:solidFill>
                  <a:srgbClr val="EFB41D"/>
                </a:solidFill>
                <a:latin typeface="CALVERTMT" panose="02020500000000000000" pitchFamily="18" charset="0"/>
                <a:cs typeface="Cambria"/>
              </a:rPr>
              <a:t>T</a:t>
            </a:r>
            <a:r>
              <a:rPr sz="950" dirty="0">
                <a:solidFill>
                  <a:srgbClr val="EFB41D"/>
                </a:solidFill>
                <a:latin typeface="CALVERTMT" panose="02020500000000000000" pitchFamily="18" charset="0"/>
                <a:cs typeface="Cambria"/>
              </a:rPr>
              <a:t>I</a:t>
            </a:r>
            <a:r>
              <a:rPr sz="950" spc="55" dirty="0">
                <a:solidFill>
                  <a:srgbClr val="EFB41D"/>
                </a:solidFill>
                <a:latin typeface="CALVERTMT" panose="02020500000000000000" pitchFamily="18" charset="0"/>
                <a:cs typeface="Cambria"/>
              </a:rPr>
              <a:t>N</a:t>
            </a:r>
            <a:r>
              <a:rPr sz="950" spc="95" dirty="0">
                <a:solidFill>
                  <a:srgbClr val="EFB41D"/>
                </a:solidFill>
                <a:latin typeface="CALVERTMT" panose="02020500000000000000" pitchFamily="18" charset="0"/>
                <a:cs typeface="Cambria"/>
              </a:rPr>
              <a:t>A</a:t>
            </a:r>
            <a:r>
              <a:rPr sz="950" spc="-50" dirty="0">
                <a:solidFill>
                  <a:srgbClr val="EFB41D"/>
                </a:solidFill>
                <a:latin typeface="CALVERTMT" panose="02020500000000000000" pitchFamily="18" charset="0"/>
                <a:cs typeface="Cambria"/>
              </a:rPr>
              <a:t>L</a:t>
            </a:r>
            <a:endParaRPr lang="en-US" sz="950" spc="-50" dirty="0">
              <a:solidFill>
                <a:srgbClr val="EFB41D"/>
              </a:solidFill>
              <a:latin typeface="CALVERTMT" panose="02020500000000000000" pitchFamily="18" charset="0"/>
              <a:cs typeface="Cambria"/>
            </a:endParaRPr>
          </a:p>
          <a:p>
            <a:pPr marL="12700" marR="5080" algn="ctr">
              <a:spcBef>
                <a:spcPts val="235"/>
              </a:spcBef>
            </a:pPr>
            <a:r>
              <a:rPr sz="950" dirty="0">
                <a:solidFill>
                  <a:srgbClr val="EFB41D"/>
                </a:solidFill>
                <a:latin typeface="CALVERTMT" panose="02020500000000000000" pitchFamily="18" charset="0"/>
                <a:cs typeface="Cambria"/>
              </a:rPr>
              <a:t>S</a:t>
            </a:r>
            <a:r>
              <a:rPr sz="950" spc="55" dirty="0">
                <a:solidFill>
                  <a:srgbClr val="EFB41D"/>
                </a:solidFill>
                <a:latin typeface="CALVERTMT" panose="02020500000000000000" pitchFamily="18" charset="0"/>
                <a:cs typeface="Cambria"/>
              </a:rPr>
              <a:t>Y</a:t>
            </a:r>
            <a:r>
              <a:rPr sz="950" dirty="0">
                <a:solidFill>
                  <a:srgbClr val="EFB41D"/>
                </a:solidFill>
                <a:latin typeface="CALVERTMT" panose="02020500000000000000" pitchFamily="18" charset="0"/>
                <a:cs typeface="Cambria"/>
              </a:rPr>
              <a:t>S</a:t>
            </a:r>
            <a:r>
              <a:rPr sz="950" spc="55" dirty="0">
                <a:solidFill>
                  <a:srgbClr val="EFB41D"/>
                </a:solidFill>
                <a:latin typeface="CALVERTMT" panose="02020500000000000000" pitchFamily="18" charset="0"/>
                <a:cs typeface="Cambria"/>
              </a:rPr>
              <a:t>T</a:t>
            </a:r>
            <a:r>
              <a:rPr sz="950" dirty="0">
                <a:solidFill>
                  <a:srgbClr val="EFB41D"/>
                </a:solidFill>
                <a:latin typeface="CALVERTMT" panose="02020500000000000000" pitchFamily="18" charset="0"/>
                <a:cs typeface="Cambria"/>
              </a:rPr>
              <a:t>E</a:t>
            </a:r>
            <a:r>
              <a:rPr sz="950" spc="-50" dirty="0">
                <a:solidFill>
                  <a:srgbClr val="EFB41D"/>
                </a:solidFill>
                <a:latin typeface="CALVERTMT" panose="02020500000000000000" pitchFamily="18" charset="0"/>
                <a:cs typeface="Cambria"/>
              </a:rPr>
              <a:t>M</a:t>
            </a:r>
            <a:endParaRPr sz="950" dirty="0">
              <a:solidFill>
                <a:srgbClr val="EFB41D"/>
              </a:solidFill>
              <a:latin typeface="CALVERTMT" panose="02020500000000000000" pitchFamily="18" charset="0"/>
              <a:cs typeface="Cambria"/>
            </a:endParaRPr>
          </a:p>
        </p:txBody>
      </p:sp>
      <p:sp>
        <p:nvSpPr>
          <p:cNvPr id="42" name="TextBox 41">
            <a:extLst>
              <a:ext uri="{FF2B5EF4-FFF2-40B4-BE49-F238E27FC236}">
                <a16:creationId xmlns:a16="http://schemas.microsoft.com/office/drawing/2014/main" id="{4D43CE4D-DB1E-92E3-1280-2B79F7B13F8D}"/>
              </a:ext>
            </a:extLst>
          </p:cNvPr>
          <p:cNvSpPr txBox="1"/>
          <p:nvPr/>
        </p:nvSpPr>
        <p:spPr>
          <a:xfrm>
            <a:off x="914948" y="2893183"/>
            <a:ext cx="1741978" cy="1615827"/>
          </a:xfrm>
          <a:prstGeom prst="rect">
            <a:avLst/>
          </a:prstGeom>
          <a:noFill/>
        </p:spPr>
        <p:txBody>
          <a:bodyPr wrap="square" rtlCol="0">
            <a:spAutoFit/>
          </a:bodyPr>
          <a:lstStyle/>
          <a:p>
            <a:pPr algn="ctr"/>
            <a:r>
              <a:rPr lang="en-US" sz="900" dirty="0">
                <a:solidFill>
                  <a:schemeClr val="bg1"/>
                </a:solidFill>
                <a:latin typeface="Gotham Light" pitchFamily="2" charset="77"/>
              </a:rPr>
              <a:t>Bone marrow reserves are reduced, therefore there is a delayed response to blood loss or hypoxia. White blood cell impairment increases infection risk and increased risk for myelotoxicity from chemotherapy. Advancing age leads to a procoagulant state.</a:t>
            </a:r>
          </a:p>
        </p:txBody>
      </p:sp>
      <p:sp>
        <p:nvSpPr>
          <p:cNvPr id="43" name="TextBox 42">
            <a:extLst>
              <a:ext uri="{FF2B5EF4-FFF2-40B4-BE49-F238E27FC236}">
                <a16:creationId xmlns:a16="http://schemas.microsoft.com/office/drawing/2014/main" id="{E9D8A832-F4E1-9AC2-B8F2-EA81C789762C}"/>
              </a:ext>
            </a:extLst>
          </p:cNvPr>
          <p:cNvSpPr txBox="1"/>
          <p:nvPr/>
        </p:nvSpPr>
        <p:spPr>
          <a:xfrm>
            <a:off x="3701011" y="2893183"/>
            <a:ext cx="1741978" cy="1754326"/>
          </a:xfrm>
          <a:prstGeom prst="rect">
            <a:avLst/>
          </a:prstGeom>
          <a:noFill/>
        </p:spPr>
        <p:txBody>
          <a:bodyPr wrap="square" rtlCol="0">
            <a:spAutoFit/>
          </a:bodyPr>
          <a:lstStyle/>
          <a:p>
            <a:pPr algn="ctr"/>
            <a:r>
              <a:rPr lang="en-US" sz="900" dirty="0">
                <a:solidFill>
                  <a:schemeClr val="bg1"/>
                </a:solidFill>
                <a:latin typeface="Gotham Light" pitchFamily="2" charset="77"/>
              </a:rPr>
              <a:t>Reflux esophagitis (due to altered contractions and sphincter tone) is common with age. Helicobacter pylori infection is common, and increased sensitivity to gastric irritants such as NSAIDs. Motility changes resulting in constipation, increased colon diverticula and increased risk for colon cancer.</a:t>
            </a:r>
          </a:p>
        </p:txBody>
      </p:sp>
      <p:sp>
        <p:nvSpPr>
          <p:cNvPr id="44" name="TextBox 43">
            <a:extLst>
              <a:ext uri="{FF2B5EF4-FFF2-40B4-BE49-F238E27FC236}">
                <a16:creationId xmlns:a16="http://schemas.microsoft.com/office/drawing/2014/main" id="{D4523984-CC09-3006-502E-869253D8275E}"/>
              </a:ext>
            </a:extLst>
          </p:cNvPr>
          <p:cNvSpPr txBox="1"/>
          <p:nvPr/>
        </p:nvSpPr>
        <p:spPr>
          <a:xfrm>
            <a:off x="6317746" y="2893183"/>
            <a:ext cx="1741978" cy="784830"/>
          </a:xfrm>
          <a:prstGeom prst="rect">
            <a:avLst/>
          </a:prstGeom>
          <a:noFill/>
        </p:spPr>
        <p:txBody>
          <a:bodyPr wrap="square" rtlCol="0">
            <a:spAutoFit/>
          </a:bodyPr>
          <a:lstStyle/>
          <a:p>
            <a:pPr algn="ctr"/>
            <a:r>
              <a:rPr lang="en-US" sz="900" dirty="0">
                <a:solidFill>
                  <a:schemeClr val="bg1"/>
                </a:solidFill>
                <a:latin typeface="Gotham Light" pitchFamily="2" charset="77"/>
              </a:rPr>
              <a:t>Function declines, the older kidney is more prone to kidney toxicity from medications or intravenous contrast.</a:t>
            </a:r>
          </a:p>
        </p:txBody>
      </p:sp>
      <p:sp>
        <p:nvSpPr>
          <p:cNvPr id="46" name="object 2">
            <a:extLst>
              <a:ext uri="{FF2B5EF4-FFF2-40B4-BE49-F238E27FC236}">
                <a16:creationId xmlns:a16="http://schemas.microsoft.com/office/drawing/2014/main" id="{40BA7580-728E-A3AF-7F4B-6B5B6D7B4F1A}"/>
              </a:ext>
            </a:extLst>
          </p:cNvPr>
          <p:cNvSpPr/>
          <p:nvPr/>
        </p:nvSpPr>
        <p:spPr>
          <a:xfrm>
            <a:off x="3200400" y="852045"/>
            <a:ext cx="0" cy="3656965"/>
          </a:xfrm>
          <a:custGeom>
            <a:avLst/>
            <a:gdLst/>
            <a:ahLst/>
            <a:cxnLst/>
            <a:rect l="l" t="t" r="r" b="b"/>
            <a:pathLst>
              <a:path h="3656965">
                <a:moveTo>
                  <a:pt x="0" y="0"/>
                </a:moveTo>
                <a:lnTo>
                  <a:pt x="0" y="3656838"/>
                </a:lnTo>
              </a:path>
            </a:pathLst>
          </a:custGeom>
          <a:ln w="9525">
            <a:solidFill>
              <a:srgbClr val="EFB41D"/>
            </a:solidFill>
          </a:ln>
        </p:spPr>
        <p:txBody>
          <a:bodyPr wrap="square" lIns="0" tIns="0" rIns="0" bIns="0" rtlCol="0"/>
          <a:lstStyle/>
          <a:p>
            <a:endParaRPr/>
          </a:p>
        </p:txBody>
      </p:sp>
      <p:sp>
        <p:nvSpPr>
          <p:cNvPr id="48" name="object 2">
            <a:extLst>
              <a:ext uri="{FF2B5EF4-FFF2-40B4-BE49-F238E27FC236}">
                <a16:creationId xmlns:a16="http://schemas.microsoft.com/office/drawing/2014/main" id="{E64BFF41-E0D1-3D1F-D18D-CEEABCC118ED}"/>
              </a:ext>
            </a:extLst>
          </p:cNvPr>
          <p:cNvSpPr/>
          <p:nvPr/>
        </p:nvSpPr>
        <p:spPr>
          <a:xfrm>
            <a:off x="5951415" y="852045"/>
            <a:ext cx="0" cy="3656965"/>
          </a:xfrm>
          <a:custGeom>
            <a:avLst/>
            <a:gdLst/>
            <a:ahLst/>
            <a:cxnLst/>
            <a:rect l="l" t="t" r="r" b="b"/>
            <a:pathLst>
              <a:path h="3656965">
                <a:moveTo>
                  <a:pt x="0" y="0"/>
                </a:moveTo>
                <a:lnTo>
                  <a:pt x="0" y="3656838"/>
                </a:lnTo>
              </a:path>
            </a:pathLst>
          </a:custGeom>
          <a:ln w="9525">
            <a:solidFill>
              <a:srgbClr val="EFB41D"/>
            </a:solidFill>
          </a:ln>
        </p:spPr>
        <p:txBody>
          <a:bodyPr wrap="square" lIns="0" tIns="0" rIns="0" bIns="0" rtlCol="0"/>
          <a:lstStyle/>
          <a:p>
            <a:endParaRPr/>
          </a:p>
        </p:txBody>
      </p:sp>
      <p:sp>
        <p:nvSpPr>
          <p:cNvPr id="49" name="Rectangle 48">
            <a:extLst>
              <a:ext uri="{FF2B5EF4-FFF2-40B4-BE49-F238E27FC236}">
                <a16:creationId xmlns:a16="http://schemas.microsoft.com/office/drawing/2014/main" id="{1FF25F51-97CB-5583-374D-03A0A8399B2D}"/>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Box 49">
            <a:extLst>
              <a:ext uri="{FF2B5EF4-FFF2-40B4-BE49-F238E27FC236}">
                <a16:creationId xmlns:a16="http://schemas.microsoft.com/office/drawing/2014/main" id="{CF5ECAC2-50D9-3FD8-BFCD-EB73F2ED4102}"/>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14</a:t>
            </a:r>
          </a:p>
        </p:txBody>
      </p:sp>
      <p:pic>
        <p:nvPicPr>
          <p:cNvPr id="51" name="Picture 50">
            <a:extLst>
              <a:ext uri="{FF2B5EF4-FFF2-40B4-BE49-F238E27FC236}">
                <a16:creationId xmlns:a16="http://schemas.microsoft.com/office/drawing/2014/main" id="{B30D1666-5FC4-5933-32E8-74BB747E0907}"/>
              </a:ext>
            </a:extLst>
          </p:cNvPr>
          <p:cNvPicPr>
            <a:picLocks noChangeAspect="1"/>
          </p:cNvPicPr>
          <p:nvPr/>
        </p:nvPicPr>
        <p:blipFill>
          <a:blip r:embed="rId4"/>
          <a:stretch>
            <a:fillRect/>
          </a:stretch>
        </p:blipFill>
        <p:spPr>
          <a:xfrm>
            <a:off x="8119844" y="4495386"/>
            <a:ext cx="706007" cy="706007"/>
          </a:xfrm>
          <a:prstGeom prst="rect">
            <a:avLst/>
          </a:prstGeom>
        </p:spPr>
      </p:pic>
      <p:cxnSp>
        <p:nvCxnSpPr>
          <p:cNvPr id="52" name="Straight Connector 51">
            <a:extLst>
              <a:ext uri="{FF2B5EF4-FFF2-40B4-BE49-F238E27FC236}">
                <a16:creationId xmlns:a16="http://schemas.microsoft.com/office/drawing/2014/main" id="{1FDD1ACC-FB39-FF7C-F573-C60E651DB9A8}"/>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C97FFDC5-3274-75B8-AF1A-F5DC8A3A60D2}"/>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 name="object 2">
            <a:extLst>
              <a:ext uri="{FF2B5EF4-FFF2-40B4-BE49-F238E27FC236}">
                <a16:creationId xmlns:a16="http://schemas.microsoft.com/office/drawing/2014/main" id="{0D278FBA-434A-73A8-D0B5-85302906FC5A}"/>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dirty="0"/>
          </a:p>
        </p:txBody>
      </p:sp>
      <p:grpSp>
        <p:nvGrpSpPr>
          <p:cNvPr id="14" name="object 14"/>
          <p:cNvGrpSpPr/>
          <p:nvPr/>
        </p:nvGrpSpPr>
        <p:grpSpPr>
          <a:xfrm>
            <a:off x="6733107" y="938277"/>
            <a:ext cx="1076325" cy="1018807"/>
            <a:chOff x="6681851" y="938276"/>
            <a:chExt cx="1076325" cy="1133475"/>
          </a:xfrm>
        </p:grpSpPr>
        <p:sp>
          <p:nvSpPr>
            <p:cNvPr id="16" name="object 16"/>
            <p:cNvSpPr/>
            <p:nvPr/>
          </p:nvSpPr>
          <p:spPr>
            <a:xfrm>
              <a:off x="6681851" y="938276"/>
              <a:ext cx="1076325" cy="1133475"/>
            </a:xfrm>
            <a:custGeom>
              <a:avLst/>
              <a:gdLst/>
              <a:ahLst/>
              <a:cxnLst/>
              <a:rect l="l" t="t" r="r" b="b"/>
              <a:pathLst>
                <a:path w="1076325" h="1133475">
                  <a:moveTo>
                    <a:pt x="538099" y="0"/>
                  </a:moveTo>
                  <a:lnTo>
                    <a:pt x="491670" y="2079"/>
                  </a:lnTo>
                  <a:lnTo>
                    <a:pt x="446338" y="8204"/>
                  </a:lnTo>
                  <a:lnTo>
                    <a:pt x="402264" y="18204"/>
                  </a:lnTo>
                  <a:lnTo>
                    <a:pt x="359610" y="31910"/>
                  </a:lnTo>
                  <a:lnTo>
                    <a:pt x="318537" y="49152"/>
                  </a:lnTo>
                  <a:lnTo>
                    <a:pt x="279206" y="69759"/>
                  </a:lnTo>
                  <a:lnTo>
                    <a:pt x="241780" y="93563"/>
                  </a:lnTo>
                  <a:lnTo>
                    <a:pt x="206420" y="120393"/>
                  </a:lnTo>
                  <a:lnTo>
                    <a:pt x="173287" y="150080"/>
                  </a:lnTo>
                  <a:lnTo>
                    <a:pt x="142543" y="182453"/>
                  </a:lnTo>
                  <a:lnTo>
                    <a:pt x="114350" y="217342"/>
                  </a:lnTo>
                  <a:lnTo>
                    <a:pt x="88868" y="254578"/>
                  </a:lnTo>
                  <a:lnTo>
                    <a:pt x="66260" y="293992"/>
                  </a:lnTo>
                  <a:lnTo>
                    <a:pt x="46687" y="335412"/>
                  </a:lnTo>
                  <a:lnTo>
                    <a:pt x="30310" y="378669"/>
                  </a:lnTo>
                  <a:lnTo>
                    <a:pt x="17291" y="423594"/>
                  </a:lnTo>
                  <a:lnTo>
                    <a:pt x="7793" y="470016"/>
                  </a:lnTo>
                  <a:lnTo>
                    <a:pt x="1975" y="517766"/>
                  </a:lnTo>
                  <a:lnTo>
                    <a:pt x="0" y="566674"/>
                  </a:lnTo>
                  <a:lnTo>
                    <a:pt x="1975" y="615582"/>
                  </a:lnTo>
                  <a:lnTo>
                    <a:pt x="7793" y="663335"/>
                  </a:lnTo>
                  <a:lnTo>
                    <a:pt x="17291" y="709761"/>
                  </a:lnTo>
                  <a:lnTo>
                    <a:pt x="30310" y="754692"/>
                  </a:lnTo>
                  <a:lnTo>
                    <a:pt x="46687" y="797957"/>
                  </a:lnTo>
                  <a:lnTo>
                    <a:pt x="66260" y="839385"/>
                  </a:lnTo>
                  <a:lnTo>
                    <a:pt x="88868" y="878808"/>
                  </a:lnTo>
                  <a:lnTo>
                    <a:pt x="114350" y="916054"/>
                  </a:lnTo>
                  <a:lnTo>
                    <a:pt x="142543" y="950953"/>
                  </a:lnTo>
                  <a:lnTo>
                    <a:pt x="173287" y="983336"/>
                  </a:lnTo>
                  <a:lnTo>
                    <a:pt x="206420" y="1013032"/>
                  </a:lnTo>
                  <a:lnTo>
                    <a:pt x="241780" y="1039872"/>
                  </a:lnTo>
                  <a:lnTo>
                    <a:pt x="279206" y="1063685"/>
                  </a:lnTo>
                  <a:lnTo>
                    <a:pt x="318537" y="1084301"/>
                  </a:lnTo>
                  <a:lnTo>
                    <a:pt x="359610" y="1101550"/>
                  </a:lnTo>
                  <a:lnTo>
                    <a:pt x="402264" y="1115262"/>
                  </a:lnTo>
                  <a:lnTo>
                    <a:pt x="446338" y="1125267"/>
                  </a:lnTo>
                  <a:lnTo>
                    <a:pt x="491670" y="1131394"/>
                  </a:lnTo>
                  <a:lnTo>
                    <a:pt x="538099" y="1133475"/>
                  </a:lnTo>
                  <a:lnTo>
                    <a:pt x="584528" y="1131394"/>
                  </a:lnTo>
                  <a:lnTo>
                    <a:pt x="629863" y="1125267"/>
                  </a:lnTo>
                  <a:lnTo>
                    <a:pt x="673942" y="1115262"/>
                  </a:lnTo>
                  <a:lnTo>
                    <a:pt x="716602" y="1101550"/>
                  </a:lnTo>
                  <a:lnTo>
                    <a:pt x="757682" y="1084301"/>
                  </a:lnTo>
                  <a:lnTo>
                    <a:pt x="797021" y="1063685"/>
                  </a:lnTo>
                  <a:lnTo>
                    <a:pt x="834456" y="1039872"/>
                  </a:lnTo>
                  <a:lnTo>
                    <a:pt x="869826" y="1013032"/>
                  </a:lnTo>
                  <a:lnTo>
                    <a:pt x="902968" y="983336"/>
                  </a:lnTo>
                  <a:lnTo>
                    <a:pt x="933722" y="950953"/>
                  </a:lnTo>
                  <a:lnTo>
                    <a:pt x="961926" y="916054"/>
                  </a:lnTo>
                  <a:lnTo>
                    <a:pt x="987417" y="878808"/>
                  </a:lnTo>
                  <a:lnTo>
                    <a:pt x="1010034" y="839385"/>
                  </a:lnTo>
                  <a:lnTo>
                    <a:pt x="1029616" y="797957"/>
                  </a:lnTo>
                  <a:lnTo>
                    <a:pt x="1045999" y="754692"/>
                  </a:lnTo>
                  <a:lnTo>
                    <a:pt x="1059024" y="709761"/>
                  </a:lnTo>
                  <a:lnTo>
                    <a:pt x="1068528" y="663335"/>
                  </a:lnTo>
                  <a:lnTo>
                    <a:pt x="1074348" y="615582"/>
                  </a:lnTo>
                  <a:lnTo>
                    <a:pt x="1076325" y="566674"/>
                  </a:lnTo>
                  <a:lnTo>
                    <a:pt x="1074348" y="517766"/>
                  </a:lnTo>
                  <a:lnTo>
                    <a:pt x="1068528" y="470016"/>
                  </a:lnTo>
                  <a:lnTo>
                    <a:pt x="1059024" y="423594"/>
                  </a:lnTo>
                  <a:lnTo>
                    <a:pt x="1045999" y="378669"/>
                  </a:lnTo>
                  <a:lnTo>
                    <a:pt x="1029616" y="335412"/>
                  </a:lnTo>
                  <a:lnTo>
                    <a:pt x="1010034" y="293992"/>
                  </a:lnTo>
                  <a:lnTo>
                    <a:pt x="987417" y="254578"/>
                  </a:lnTo>
                  <a:lnTo>
                    <a:pt x="961926" y="217342"/>
                  </a:lnTo>
                  <a:lnTo>
                    <a:pt x="933722" y="182453"/>
                  </a:lnTo>
                  <a:lnTo>
                    <a:pt x="902968" y="150080"/>
                  </a:lnTo>
                  <a:lnTo>
                    <a:pt x="869826" y="120393"/>
                  </a:lnTo>
                  <a:lnTo>
                    <a:pt x="834456" y="93563"/>
                  </a:lnTo>
                  <a:lnTo>
                    <a:pt x="797021" y="69759"/>
                  </a:lnTo>
                  <a:lnTo>
                    <a:pt x="757682" y="49152"/>
                  </a:lnTo>
                  <a:lnTo>
                    <a:pt x="716602" y="31910"/>
                  </a:lnTo>
                  <a:lnTo>
                    <a:pt x="673942" y="18204"/>
                  </a:lnTo>
                  <a:lnTo>
                    <a:pt x="629863" y="8204"/>
                  </a:lnTo>
                  <a:lnTo>
                    <a:pt x="584528" y="2079"/>
                  </a:lnTo>
                  <a:lnTo>
                    <a:pt x="538099" y="0"/>
                  </a:lnTo>
                  <a:close/>
                </a:path>
              </a:pathLst>
            </a:custGeom>
            <a:solidFill>
              <a:srgbClr val="FAF8F6"/>
            </a:solidFill>
          </p:spPr>
          <p:txBody>
            <a:bodyPr wrap="square" lIns="0" tIns="0" rIns="0" bIns="0" rtlCol="0"/>
            <a:lstStyle/>
            <a:p>
              <a:endParaRPr/>
            </a:p>
          </p:txBody>
        </p:sp>
        <p:sp>
          <p:nvSpPr>
            <p:cNvPr id="17" name="object 17"/>
            <p:cNvSpPr/>
            <p:nvPr/>
          </p:nvSpPr>
          <p:spPr>
            <a:xfrm>
              <a:off x="6681851" y="938276"/>
              <a:ext cx="1076325" cy="1133475"/>
            </a:xfrm>
            <a:custGeom>
              <a:avLst/>
              <a:gdLst/>
              <a:ahLst/>
              <a:cxnLst/>
              <a:rect l="l" t="t" r="r" b="b"/>
              <a:pathLst>
                <a:path w="1076325" h="1133475">
                  <a:moveTo>
                    <a:pt x="0" y="566674"/>
                  </a:moveTo>
                  <a:lnTo>
                    <a:pt x="1975" y="517766"/>
                  </a:lnTo>
                  <a:lnTo>
                    <a:pt x="7793" y="470016"/>
                  </a:lnTo>
                  <a:lnTo>
                    <a:pt x="17291" y="423594"/>
                  </a:lnTo>
                  <a:lnTo>
                    <a:pt x="30310" y="378669"/>
                  </a:lnTo>
                  <a:lnTo>
                    <a:pt x="46687" y="335412"/>
                  </a:lnTo>
                  <a:lnTo>
                    <a:pt x="66260" y="293992"/>
                  </a:lnTo>
                  <a:lnTo>
                    <a:pt x="88868" y="254578"/>
                  </a:lnTo>
                  <a:lnTo>
                    <a:pt x="114350" y="217342"/>
                  </a:lnTo>
                  <a:lnTo>
                    <a:pt x="142543" y="182453"/>
                  </a:lnTo>
                  <a:lnTo>
                    <a:pt x="173287" y="150080"/>
                  </a:lnTo>
                  <a:lnTo>
                    <a:pt x="206420" y="120393"/>
                  </a:lnTo>
                  <a:lnTo>
                    <a:pt x="241780" y="93563"/>
                  </a:lnTo>
                  <a:lnTo>
                    <a:pt x="279206" y="69759"/>
                  </a:lnTo>
                  <a:lnTo>
                    <a:pt x="318537" y="49152"/>
                  </a:lnTo>
                  <a:lnTo>
                    <a:pt x="359610" y="31910"/>
                  </a:lnTo>
                  <a:lnTo>
                    <a:pt x="402264" y="18204"/>
                  </a:lnTo>
                  <a:lnTo>
                    <a:pt x="446338" y="8204"/>
                  </a:lnTo>
                  <a:lnTo>
                    <a:pt x="491670" y="2079"/>
                  </a:lnTo>
                  <a:lnTo>
                    <a:pt x="538099" y="0"/>
                  </a:lnTo>
                  <a:lnTo>
                    <a:pt x="584528" y="2079"/>
                  </a:lnTo>
                  <a:lnTo>
                    <a:pt x="629863" y="8204"/>
                  </a:lnTo>
                  <a:lnTo>
                    <a:pt x="673942" y="18204"/>
                  </a:lnTo>
                  <a:lnTo>
                    <a:pt x="716602" y="31910"/>
                  </a:lnTo>
                  <a:lnTo>
                    <a:pt x="757682" y="49152"/>
                  </a:lnTo>
                  <a:lnTo>
                    <a:pt x="797021" y="69759"/>
                  </a:lnTo>
                  <a:lnTo>
                    <a:pt x="834456" y="93563"/>
                  </a:lnTo>
                  <a:lnTo>
                    <a:pt x="869826" y="120393"/>
                  </a:lnTo>
                  <a:lnTo>
                    <a:pt x="902968" y="150080"/>
                  </a:lnTo>
                  <a:lnTo>
                    <a:pt x="933722" y="182453"/>
                  </a:lnTo>
                  <a:lnTo>
                    <a:pt x="961926" y="217342"/>
                  </a:lnTo>
                  <a:lnTo>
                    <a:pt x="987417" y="254578"/>
                  </a:lnTo>
                  <a:lnTo>
                    <a:pt x="1010034" y="293992"/>
                  </a:lnTo>
                  <a:lnTo>
                    <a:pt x="1029616" y="335412"/>
                  </a:lnTo>
                  <a:lnTo>
                    <a:pt x="1045999" y="378669"/>
                  </a:lnTo>
                  <a:lnTo>
                    <a:pt x="1059024" y="423594"/>
                  </a:lnTo>
                  <a:lnTo>
                    <a:pt x="1068528" y="470016"/>
                  </a:lnTo>
                  <a:lnTo>
                    <a:pt x="1074348" y="517766"/>
                  </a:lnTo>
                  <a:lnTo>
                    <a:pt x="1076325" y="566674"/>
                  </a:lnTo>
                  <a:lnTo>
                    <a:pt x="1074348" y="615582"/>
                  </a:lnTo>
                  <a:lnTo>
                    <a:pt x="1068528" y="663335"/>
                  </a:lnTo>
                  <a:lnTo>
                    <a:pt x="1059024" y="709761"/>
                  </a:lnTo>
                  <a:lnTo>
                    <a:pt x="1045999" y="754692"/>
                  </a:lnTo>
                  <a:lnTo>
                    <a:pt x="1029616" y="797957"/>
                  </a:lnTo>
                  <a:lnTo>
                    <a:pt x="1010034" y="839385"/>
                  </a:lnTo>
                  <a:lnTo>
                    <a:pt x="987417" y="878808"/>
                  </a:lnTo>
                  <a:lnTo>
                    <a:pt x="961926" y="916054"/>
                  </a:lnTo>
                  <a:lnTo>
                    <a:pt x="933722" y="950953"/>
                  </a:lnTo>
                  <a:lnTo>
                    <a:pt x="902968" y="983336"/>
                  </a:lnTo>
                  <a:lnTo>
                    <a:pt x="869826" y="1013032"/>
                  </a:lnTo>
                  <a:lnTo>
                    <a:pt x="834456" y="1039872"/>
                  </a:lnTo>
                  <a:lnTo>
                    <a:pt x="797021" y="1063685"/>
                  </a:lnTo>
                  <a:lnTo>
                    <a:pt x="757682" y="1084301"/>
                  </a:lnTo>
                  <a:lnTo>
                    <a:pt x="716602" y="1101550"/>
                  </a:lnTo>
                  <a:lnTo>
                    <a:pt x="673942" y="1115262"/>
                  </a:lnTo>
                  <a:lnTo>
                    <a:pt x="629863" y="1125267"/>
                  </a:lnTo>
                  <a:lnTo>
                    <a:pt x="584528" y="1131394"/>
                  </a:lnTo>
                  <a:lnTo>
                    <a:pt x="538099" y="1133475"/>
                  </a:lnTo>
                  <a:lnTo>
                    <a:pt x="491670" y="1131394"/>
                  </a:lnTo>
                  <a:lnTo>
                    <a:pt x="446338" y="1125267"/>
                  </a:lnTo>
                  <a:lnTo>
                    <a:pt x="402264" y="1115262"/>
                  </a:lnTo>
                  <a:lnTo>
                    <a:pt x="359610" y="1101550"/>
                  </a:lnTo>
                  <a:lnTo>
                    <a:pt x="318537" y="1084301"/>
                  </a:lnTo>
                  <a:lnTo>
                    <a:pt x="279206" y="1063685"/>
                  </a:lnTo>
                  <a:lnTo>
                    <a:pt x="241780" y="1039872"/>
                  </a:lnTo>
                  <a:lnTo>
                    <a:pt x="206420" y="1013032"/>
                  </a:lnTo>
                  <a:lnTo>
                    <a:pt x="173287" y="983336"/>
                  </a:lnTo>
                  <a:lnTo>
                    <a:pt x="142543" y="950953"/>
                  </a:lnTo>
                  <a:lnTo>
                    <a:pt x="114350" y="916054"/>
                  </a:lnTo>
                  <a:lnTo>
                    <a:pt x="88868" y="878808"/>
                  </a:lnTo>
                  <a:lnTo>
                    <a:pt x="66260" y="839385"/>
                  </a:lnTo>
                  <a:lnTo>
                    <a:pt x="46687" y="797957"/>
                  </a:lnTo>
                  <a:lnTo>
                    <a:pt x="30310" y="754692"/>
                  </a:lnTo>
                  <a:lnTo>
                    <a:pt x="17291" y="709761"/>
                  </a:lnTo>
                  <a:lnTo>
                    <a:pt x="7793" y="663335"/>
                  </a:lnTo>
                  <a:lnTo>
                    <a:pt x="1975" y="615582"/>
                  </a:lnTo>
                  <a:lnTo>
                    <a:pt x="0" y="566674"/>
                  </a:lnTo>
                  <a:close/>
                </a:path>
              </a:pathLst>
            </a:custGeom>
            <a:ln w="12700">
              <a:solidFill>
                <a:srgbClr val="FAF8F6"/>
              </a:solidFill>
            </a:ln>
          </p:spPr>
          <p:txBody>
            <a:bodyPr wrap="square" lIns="0" tIns="0" rIns="0" bIns="0" rtlCol="0"/>
            <a:lstStyle/>
            <a:p>
              <a:endParaRPr/>
            </a:p>
          </p:txBody>
        </p:sp>
        <p:sp>
          <p:nvSpPr>
            <p:cNvPr id="18" name="object 18"/>
            <p:cNvSpPr/>
            <p:nvPr/>
          </p:nvSpPr>
          <p:spPr>
            <a:xfrm>
              <a:off x="6996176" y="1186179"/>
              <a:ext cx="409575" cy="666750"/>
            </a:xfrm>
            <a:custGeom>
              <a:avLst/>
              <a:gdLst/>
              <a:ahLst/>
              <a:cxnLst/>
              <a:rect l="l" t="t" r="r" b="b"/>
              <a:pathLst>
                <a:path w="409575" h="666750">
                  <a:moveTo>
                    <a:pt x="336926" y="515366"/>
                  </a:moveTo>
                  <a:lnTo>
                    <a:pt x="319299" y="515366"/>
                  </a:lnTo>
                  <a:lnTo>
                    <a:pt x="320325" y="584136"/>
                  </a:lnTo>
                  <a:lnTo>
                    <a:pt x="318357" y="635670"/>
                  </a:lnTo>
                  <a:lnTo>
                    <a:pt x="316865" y="656463"/>
                  </a:lnTo>
                  <a:lnTo>
                    <a:pt x="316737" y="657733"/>
                  </a:lnTo>
                  <a:lnTo>
                    <a:pt x="316610" y="659003"/>
                  </a:lnTo>
                  <a:lnTo>
                    <a:pt x="317500" y="661543"/>
                  </a:lnTo>
                  <a:lnTo>
                    <a:pt x="320801" y="665353"/>
                  </a:lnTo>
                  <a:lnTo>
                    <a:pt x="323215" y="666496"/>
                  </a:lnTo>
                  <a:lnTo>
                    <a:pt x="403098" y="666496"/>
                  </a:lnTo>
                  <a:lnTo>
                    <a:pt x="407034" y="662559"/>
                  </a:lnTo>
                  <a:lnTo>
                    <a:pt x="407222" y="659003"/>
                  </a:lnTo>
                  <a:lnTo>
                    <a:pt x="407321" y="656463"/>
                  </a:lnTo>
                  <a:lnTo>
                    <a:pt x="407531" y="648208"/>
                  </a:lnTo>
                  <a:lnTo>
                    <a:pt x="335406" y="648208"/>
                  </a:lnTo>
                  <a:lnTo>
                    <a:pt x="337318" y="614713"/>
                  </a:lnTo>
                  <a:lnTo>
                    <a:pt x="338381" y="564656"/>
                  </a:lnTo>
                  <a:lnTo>
                    <a:pt x="336926" y="515366"/>
                  </a:lnTo>
                  <a:close/>
                </a:path>
                <a:path w="409575" h="666750">
                  <a:moveTo>
                    <a:pt x="408039" y="515366"/>
                  </a:moveTo>
                  <a:lnTo>
                    <a:pt x="390129" y="515366"/>
                  </a:lnTo>
                  <a:lnTo>
                    <a:pt x="391665" y="553790"/>
                  </a:lnTo>
                  <a:lnTo>
                    <a:pt x="389890" y="648208"/>
                  </a:lnTo>
                  <a:lnTo>
                    <a:pt x="407531" y="648208"/>
                  </a:lnTo>
                  <a:lnTo>
                    <a:pt x="409483" y="571390"/>
                  </a:lnTo>
                  <a:lnTo>
                    <a:pt x="408039" y="515366"/>
                  </a:lnTo>
                  <a:close/>
                </a:path>
                <a:path w="409575" h="666750">
                  <a:moveTo>
                    <a:pt x="212057" y="0"/>
                  </a:moveTo>
                  <a:lnTo>
                    <a:pt x="194945" y="0"/>
                  </a:lnTo>
                  <a:lnTo>
                    <a:pt x="189865" y="381"/>
                  </a:lnTo>
                  <a:lnTo>
                    <a:pt x="185293" y="1016"/>
                  </a:lnTo>
                  <a:lnTo>
                    <a:pt x="182752" y="1270"/>
                  </a:lnTo>
                  <a:lnTo>
                    <a:pt x="177419" y="2286"/>
                  </a:lnTo>
                  <a:lnTo>
                    <a:pt x="122681" y="20193"/>
                  </a:lnTo>
                  <a:lnTo>
                    <a:pt x="122842" y="20193"/>
                  </a:lnTo>
                  <a:lnTo>
                    <a:pt x="80956" y="48690"/>
                  </a:lnTo>
                  <a:lnTo>
                    <a:pt x="49722" y="84865"/>
                  </a:lnTo>
                  <a:lnTo>
                    <a:pt x="27701" y="125396"/>
                  </a:lnTo>
                  <a:lnTo>
                    <a:pt x="13307" y="167064"/>
                  </a:lnTo>
                  <a:lnTo>
                    <a:pt x="4951" y="206650"/>
                  </a:lnTo>
                  <a:lnTo>
                    <a:pt x="84" y="264607"/>
                  </a:lnTo>
                  <a:lnTo>
                    <a:pt x="0" y="266700"/>
                  </a:lnTo>
                  <a:lnTo>
                    <a:pt x="1044" y="292427"/>
                  </a:lnTo>
                  <a:lnTo>
                    <a:pt x="13307" y="366279"/>
                  </a:lnTo>
                  <a:lnTo>
                    <a:pt x="27701" y="407955"/>
                  </a:lnTo>
                  <a:lnTo>
                    <a:pt x="49722" y="448500"/>
                  </a:lnTo>
                  <a:lnTo>
                    <a:pt x="80956" y="484691"/>
                  </a:lnTo>
                  <a:lnTo>
                    <a:pt x="122992" y="513303"/>
                  </a:lnTo>
                  <a:lnTo>
                    <a:pt x="177419" y="531114"/>
                  </a:lnTo>
                  <a:lnTo>
                    <a:pt x="188087" y="532765"/>
                  </a:lnTo>
                  <a:lnTo>
                    <a:pt x="186563" y="532765"/>
                  </a:lnTo>
                  <a:lnTo>
                    <a:pt x="194818" y="533400"/>
                  </a:lnTo>
                  <a:lnTo>
                    <a:pt x="196215" y="533400"/>
                  </a:lnTo>
                  <a:lnTo>
                    <a:pt x="197866" y="533527"/>
                  </a:lnTo>
                  <a:lnTo>
                    <a:pt x="210566" y="533527"/>
                  </a:lnTo>
                  <a:lnTo>
                    <a:pt x="248491" y="524674"/>
                  </a:lnTo>
                  <a:lnTo>
                    <a:pt x="261943" y="515366"/>
                  </a:lnTo>
                  <a:lnTo>
                    <a:pt x="209803" y="515366"/>
                  </a:lnTo>
                  <a:lnTo>
                    <a:pt x="194691" y="515112"/>
                  </a:lnTo>
                  <a:lnTo>
                    <a:pt x="188595" y="514604"/>
                  </a:lnTo>
                  <a:lnTo>
                    <a:pt x="189407" y="514604"/>
                  </a:lnTo>
                  <a:lnTo>
                    <a:pt x="181086" y="513303"/>
                  </a:lnTo>
                  <a:lnTo>
                    <a:pt x="180842" y="513303"/>
                  </a:lnTo>
                  <a:lnTo>
                    <a:pt x="156252" y="506969"/>
                  </a:lnTo>
                  <a:lnTo>
                    <a:pt x="96545" y="473966"/>
                  </a:lnTo>
                  <a:lnTo>
                    <a:pt x="67122" y="442938"/>
                  </a:lnTo>
                  <a:lnTo>
                    <a:pt x="42157" y="399467"/>
                  </a:lnTo>
                  <a:lnTo>
                    <a:pt x="24685" y="341423"/>
                  </a:lnTo>
                  <a:lnTo>
                    <a:pt x="17779" y="266700"/>
                  </a:lnTo>
                  <a:lnTo>
                    <a:pt x="24692" y="191929"/>
                  </a:lnTo>
                  <a:lnTo>
                    <a:pt x="42179" y="133854"/>
                  </a:lnTo>
                  <a:lnTo>
                    <a:pt x="67162" y="90368"/>
                  </a:lnTo>
                  <a:lnTo>
                    <a:pt x="96561" y="59364"/>
                  </a:lnTo>
                  <a:lnTo>
                    <a:pt x="156292" y="26383"/>
                  </a:lnTo>
                  <a:lnTo>
                    <a:pt x="187578" y="19050"/>
                  </a:lnTo>
                  <a:lnTo>
                    <a:pt x="189992" y="18669"/>
                  </a:lnTo>
                  <a:lnTo>
                    <a:pt x="190246" y="18669"/>
                  </a:lnTo>
                  <a:lnTo>
                    <a:pt x="194437" y="18287"/>
                  </a:lnTo>
                  <a:lnTo>
                    <a:pt x="264757" y="18287"/>
                  </a:lnTo>
                  <a:lnTo>
                    <a:pt x="263604" y="17240"/>
                  </a:lnTo>
                  <a:lnTo>
                    <a:pt x="238869" y="4992"/>
                  </a:lnTo>
                  <a:lnTo>
                    <a:pt x="212057" y="0"/>
                  </a:lnTo>
                  <a:close/>
                </a:path>
                <a:path w="409575" h="666750">
                  <a:moveTo>
                    <a:pt x="212694" y="514604"/>
                  </a:moveTo>
                  <a:lnTo>
                    <a:pt x="190119" y="514604"/>
                  </a:lnTo>
                  <a:lnTo>
                    <a:pt x="193167" y="515112"/>
                  </a:lnTo>
                  <a:lnTo>
                    <a:pt x="195579" y="515112"/>
                  </a:lnTo>
                  <a:lnTo>
                    <a:pt x="197103" y="515366"/>
                  </a:lnTo>
                  <a:lnTo>
                    <a:pt x="209803" y="515366"/>
                  </a:lnTo>
                  <a:lnTo>
                    <a:pt x="212694" y="514604"/>
                  </a:lnTo>
                  <a:close/>
                </a:path>
                <a:path w="409575" h="666750">
                  <a:moveTo>
                    <a:pt x="319255" y="514604"/>
                  </a:moveTo>
                  <a:lnTo>
                    <a:pt x="263044" y="514604"/>
                  </a:lnTo>
                  <a:lnTo>
                    <a:pt x="261943" y="515366"/>
                  </a:lnTo>
                  <a:lnTo>
                    <a:pt x="319299" y="515366"/>
                  </a:lnTo>
                  <a:lnTo>
                    <a:pt x="319255" y="514604"/>
                  </a:lnTo>
                  <a:close/>
                </a:path>
                <a:path w="409575" h="666750">
                  <a:moveTo>
                    <a:pt x="390099" y="514604"/>
                  </a:moveTo>
                  <a:lnTo>
                    <a:pt x="336903" y="514604"/>
                  </a:lnTo>
                  <a:lnTo>
                    <a:pt x="336926" y="515366"/>
                  </a:lnTo>
                  <a:lnTo>
                    <a:pt x="390129" y="515366"/>
                  </a:lnTo>
                  <a:lnTo>
                    <a:pt x="390099" y="514604"/>
                  </a:lnTo>
                  <a:close/>
                </a:path>
                <a:path w="409575" h="666750">
                  <a:moveTo>
                    <a:pt x="311150" y="378841"/>
                  </a:moveTo>
                  <a:lnTo>
                    <a:pt x="306704" y="379730"/>
                  </a:lnTo>
                  <a:lnTo>
                    <a:pt x="302387" y="380492"/>
                  </a:lnTo>
                  <a:lnTo>
                    <a:pt x="299212" y="384429"/>
                  </a:lnTo>
                  <a:lnTo>
                    <a:pt x="293372" y="442938"/>
                  </a:lnTo>
                  <a:lnTo>
                    <a:pt x="273319" y="482663"/>
                  </a:lnTo>
                  <a:lnTo>
                    <a:pt x="212694" y="514604"/>
                  </a:lnTo>
                  <a:lnTo>
                    <a:pt x="263044" y="514604"/>
                  </a:lnTo>
                  <a:lnTo>
                    <a:pt x="277749" y="504428"/>
                  </a:lnTo>
                  <a:lnTo>
                    <a:pt x="298719" y="475680"/>
                  </a:lnTo>
                  <a:lnTo>
                    <a:pt x="311784" y="441325"/>
                  </a:lnTo>
                  <a:lnTo>
                    <a:pt x="329657" y="441325"/>
                  </a:lnTo>
                  <a:lnTo>
                    <a:pt x="316738" y="385699"/>
                  </a:lnTo>
                  <a:lnTo>
                    <a:pt x="315341" y="381381"/>
                  </a:lnTo>
                  <a:lnTo>
                    <a:pt x="311150" y="378841"/>
                  </a:lnTo>
                  <a:close/>
                </a:path>
                <a:path w="409575" h="666750">
                  <a:moveTo>
                    <a:pt x="329657" y="441325"/>
                  </a:moveTo>
                  <a:lnTo>
                    <a:pt x="311784" y="441325"/>
                  </a:lnTo>
                  <a:lnTo>
                    <a:pt x="319255" y="514604"/>
                  </a:lnTo>
                  <a:lnTo>
                    <a:pt x="336903" y="514604"/>
                  </a:lnTo>
                  <a:lnTo>
                    <a:pt x="336678" y="506969"/>
                  </a:lnTo>
                  <a:lnTo>
                    <a:pt x="336552" y="504428"/>
                  </a:lnTo>
                  <a:lnTo>
                    <a:pt x="330136" y="443749"/>
                  </a:lnTo>
                  <a:lnTo>
                    <a:pt x="330031" y="442938"/>
                  </a:lnTo>
                  <a:lnTo>
                    <a:pt x="329657" y="441325"/>
                  </a:lnTo>
                  <a:close/>
                </a:path>
                <a:path w="409575" h="666750">
                  <a:moveTo>
                    <a:pt x="264757" y="18287"/>
                  </a:moveTo>
                  <a:lnTo>
                    <a:pt x="211009" y="18287"/>
                  </a:lnTo>
                  <a:lnTo>
                    <a:pt x="237690" y="23909"/>
                  </a:lnTo>
                  <a:lnTo>
                    <a:pt x="258873" y="36274"/>
                  </a:lnTo>
                  <a:lnTo>
                    <a:pt x="274222" y="52377"/>
                  </a:lnTo>
                  <a:lnTo>
                    <a:pt x="284606" y="69469"/>
                  </a:lnTo>
                  <a:lnTo>
                    <a:pt x="296249" y="104826"/>
                  </a:lnTo>
                  <a:lnTo>
                    <a:pt x="299450" y="143256"/>
                  </a:lnTo>
                  <a:lnTo>
                    <a:pt x="294340" y="180161"/>
                  </a:lnTo>
                  <a:lnTo>
                    <a:pt x="281050" y="210947"/>
                  </a:lnTo>
                  <a:lnTo>
                    <a:pt x="279526" y="213233"/>
                  </a:lnTo>
                  <a:lnTo>
                    <a:pt x="279146" y="216027"/>
                  </a:lnTo>
                  <a:lnTo>
                    <a:pt x="280670" y="221107"/>
                  </a:lnTo>
                  <a:lnTo>
                    <a:pt x="282575" y="223266"/>
                  </a:lnTo>
                  <a:lnTo>
                    <a:pt x="284988" y="224409"/>
                  </a:lnTo>
                  <a:lnTo>
                    <a:pt x="303645" y="235213"/>
                  </a:lnTo>
                  <a:lnTo>
                    <a:pt x="339842" y="276935"/>
                  </a:lnTo>
                  <a:lnTo>
                    <a:pt x="369956" y="353364"/>
                  </a:lnTo>
                  <a:lnTo>
                    <a:pt x="381009" y="407552"/>
                  </a:lnTo>
                  <a:lnTo>
                    <a:pt x="388475" y="473966"/>
                  </a:lnTo>
                  <a:lnTo>
                    <a:pt x="390047" y="513303"/>
                  </a:lnTo>
                  <a:lnTo>
                    <a:pt x="390099" y="514604"/>
                  </a:lnTo>
                  <a:lnTo>
                    <a:pt x="408019" y="514604"/>
                  </a:lnTo>
                  <a:lnTo>
                    <a:pt x="401969" y="431993"/>
                  </a:lnTo>
                  <a:lnTo>
                    <a:pt x="393223" y="377386"/>
                  </a:lnTo>
                  <a:lnTo>
                    <a:pt x="381793" y="331803"/>
                  </a:lnTo>
                  <a:lnTo>
                    <a:pt x="368161" y="294469"/>
                  </a:lnTo>
                  <a:lnTo>
                    <a:pt x="336217" y="241441"/>
                  </a:lnTo>
                  <a:lnTo>
                    <a:pt x="301244" y="212090"/>
                  </a:lnTo>
                  <a:lnTo>
                    <a:pt x="313414" y="177532"/>
                  </a:lnTo>
                  <a:lnTo>
                    <a:pt x="317452" y="138318"/>
                  </a:lnTo>
                  <a:lnTo>
                    <a:pt x="313227" y="98272"/>
                  </a:lnTo>
                  <a:lnTo>
                    <a:pt x="300608" y="61214"/>
                  </a:lnTo>
                  <a:lnTo>
                    <a:pt x="284470" y="36274"/>
                  </a:lnTo>
                  <a:lnTo>
                    <a:pt x="284362" y="36107"/>
                  </a:lnTo>
                  <a:lnTo>
                    <a:pt x="264757" y="18287"/>
                  </a:lnTo>
                  <a:close/>
                </a:path>
              </a:pathLst>
            </a:custGeom>
            <a:solidFill>
              <a:srgbClr val="AF4E1F"/>
            </a:solidFill>
          </p:spPr>
          <p:txBody>
            <a:bodyPr wrap="square" lIns="0" tIns="0" rIns="0" bIns="0" rtlCol="0"/>
            <a:lstStyle/>
            <a:p>
              <a:endParaRPr/>
            </a:p>
          </p:txBody>
        </p:sp>
        <p:sp>
          <p:nvSpPr>
            <p:cNvPr id="19" name="object 19"/>
            <p:cNvSpPr/>
            <p:nvPr/>
          </p:nvSpPr>
          <p:spPr>
            <a:xfrm>
              <a:off x="6996176" y="1185925"/>
              <a:ext cx="409575" cy="666750"/>
            </a:xfrm>
            <a:custGeom>
              <a:avLst/>
              <a:gdLst/>
              <a:ahLst/>
              <a:cxnLst/>
              <a:rect l="l" t="t" r="r" b="b"/>
              <a:pathLst>
                <a:path w="409575" h="666750">
                  <a:moveTo>
                    <a:pt x="398399" y="666750"/>
                  </a:moveTo>
                  <a:lnTo>
                    <a:pt x="325754" y="666750"/>
                  </a:lnTo>
                  <a:lnTo>
                    <a:pt x="323215" y="666750"/>
                  </a:lnTo>
                  <a:lnTo>
                    <a:pt x="320801" y="665607"/>
                  </a:lnTo>
                  <a:lnTo>
                    <a:pt x="319150" y="663701"/>
                  </a:lnTo>
                  <a:lnTo>
                    <a:pt x="317500" y="661797"/>
                  </a:lnTo>
                  <a:lnTo>
                    <a:pt x="316610" y="659257"/>
                  </a:lnTo>
                  <a:lnTo>
                    <a:pt x="316865" y="656716"/>
                  </a:lnTo>
                  <a:lnTo>
                    <a:pt x="318357" y="635924"/>
                  </a:lnTo>
                  <a:lnTo>
                    <a:pt x="320325" y="584390"/>
                  </a:lnTo>
                  <a:lnTo>
                    <a:pt x="319293" y="515235"/>
                  </a:lnTo>
                  <a:lnTo>
                    <a:pt x="311784" y="441578"/>
                  </a:lnTo>
                  <a:lnTo>
                    <a:pt x="298719" y="475934"/>
                  </a:lnTo>
                  <a:lnTo>
                    <a:pt x="277749" y="504682"/>
                  </a:lnTo>
                  <a:lnTo>
                    <a:pt x="248491" y="524928"/>
                  </a:lnTo>
                  <a:lnTo>
                    <a:pt x="210566" y="533781"/>
                  </a:lnTo>
                  <a:lnTo>
                    <a:pt x="210312" y="533781"/>
                  </a:lnTo>
                  <a:lnTo>
                    <a:pt x="208025" y="533908"/>
                  </a:lnTo>
                  <a:lnTo>
                    <a:pt x="205613" y="533908"/>
                  </a:lnTo>
                  <a:lnTo>
                    <a:pt x="203200" y="533908"/>
                  </a:lnTo>
                  <a:lnTo>
                    <a:pt x="201422" y="533908"/>
                  </a:lnTo>
                  <a:lnTo>
                    <a:pt x="199644" y="533908"/>
                  </a:lnTo>
                  <a:lnTo>
                    <a:pt x="197866" y="533781"/>
                  </a:lnTo>
                  <a:lnTo>
                    <a:pt x="196215" y="533653"/>
                  </a:lnTo>
                  <a:lnTo>
                    <a:pt x="195199" y="533653"/>
                  </a:lnTo>
                  <a:lnTo>
                    <a:pt x="194182" y="533526"/>
                  </a:lnTo>
                  <a:lnTo>
                    <a:pt x="193167" y="533526"/>
                  </a:lnTo>
                  <a:lnTo>
                    <a:pt x="191516" y="533400"/>
                  </a:lnTo>
                  <a:lnTo>
                    <a:pt x="189865" y="533273"/>
                  </a:lnTo>
                  <a:lnTo>
                    <a:pt x="188087" y="533019"/>
                  </a:lnTo>
                  <a:lnTo>
                    <a:pt x="184530" y="532638"/>
                  </a:lnTo>
                  <a:lnTo>
                    <a:pt x="180975" y="532129"/>
                  </a:lnTo>
                  <a:lnTo>
                    <a:pt x="122992" y="513557"/>
                  </a:lnTo>
                  <a:lnTo>
                    <a:pt x="80956" y="484945"/>
                  </a:lnTo>
                  <a:lnTo>
                    <a:pt x="49722" y="448754"/>
                  </a:lnTo>
                  <a:lnTo>
                    <a:pt x="27701" y="408209"/>
                  </a:lnTo>
                  <a:lnTo>
                    <a:pt x="13307" y="366533"/>
                  </a:lnTo>
                  <a:lnTo>
                    <a:pt x="4951" y="326949"/>
                  </a:lnTo>
                  <a:lnTo>
                    <a:pt x="0" y="266953"/>
                  </a:lnTo>
                  <a:lnTo>
                    <a:pt x="1044" y="241189"/>
                  </a:lnTo>
                  <a:lnTo>
                    <a:pt x="13307" y="167318"/>
                  </a:lnTo>
                  <a:lnTo>
                    <a:pt x="27701" y="125650"/>
                  </a:lnTo>
                  <a:lnTo>
                    <a:pt x="49722" y="85119"/>
                  </a:lnTo>
                  <a:lnTo>
                    <a:pt x="80956" y="48944"/>
                  </a:lnTo>
                  <a:lnTo>
                    <a:pt x="122992" y="20345"/>
                  </a:lnTo>
                  <a:lnTo>
                    <a:pt x="177419" y="2539"/>
                  </a:lnTo>
                  <a:lnTo>
                    <a:pt x="180085" y="2032"/>
                  </a:lnTo>
                  <a:lnTo>
                    <a:pt x="182752" y="1524"/>
                  </a:lnTo>
                  <a:lnTo>
                    <a:pt x="185293" y="1270"/>
                  </a:lnTo>
                  <a:lnTo>
                    <a:pt x="188087" y="888"/>
                  </a:lnTo>
                  <a:lnTo>
                    <a:pt x="189865" y="635"/>
                  </a:lnTo>
                  <a:lnTo>
                    <a:pt x="191643" y="508"/>
                  </a:lnTo>
                  <a:lnTo>
                    <a:pt x="193294" y="381"/>
                  </a:lnTo>
                  <a:lnTo>
                    <a:pt x="194309" y="253"/>
                  </a:lnTo>
                  <a:lnTo>
                    <a:pt x="195199" y="253"/>
                  </a:lnTo>
                  <a:lnTo>
                    <a:pt x="196215" y="126"/>
                  </a:lnTo>
                  <a:lnTo>
                    <a:pt x="197739" y="0"/>
                  </a:lnTo>
                  <a:lnTo>
                    <a:pt x="199263" y="0"/>
                  </a:lnTo>
                  <a:lnTo>
                    <a:pt x="200914" y="0"/>
                  </a:lnTo>
                  <a:lnTo>
                    <a:pt x="210566" y="0"/>
                  </a:lnTo>
                  <a:lnTo>
                    <a:pt x="210693" y="0"/>
                  </a:lnTo>
                  <a:lnTo>
                    <a:pt x="238869" y="5246"/>
                  </a:lnTo>
                  <a:lnTo>
                    <a:pt x="284362" y="36361"/>
                  </a:lnTo>
                  <a:lnTo>
                    <a:pt x="313227" y="98526"/>
                  </a:lnTo>
                  <a:lnTo>
                    <a:pt x="317452" y="138572"/>
                  </a:lnTo>
                  <a:lnTo>
                    <a:pt x="313414" y="177786"/>
                  </a:lnTo>
                  <a:lnTo>
                    <a:pt x="301244" y="212344"/>
                  </a:lnTo>
                  <a:lnTo>
                    <a:pt x="318868" y="224448"/>
                  </a:lnTo>
                  <a:lnTo>
                    <a:pt x="352809" y="264861"/>
                  </a:lnTo>
                  <a:lnTo>
                    <a:pt x="381793" y="332057"/>
                  </a:lnTo>
                  <a:lnTo>
                    <a:pt x="393223" y="377640"/>
                  </a:lnTo>
                  <a:lnTo>
                    <a:pt x="401969" y="432247"/>
                  </a:lnTo>
                  <a:lnTo>
                    <a:pt x="407550" y="496657"/>
                  </a:lnTo>
                  <a:lnTo>
                    <a:pt x="409483" y="571644"/>
                  </a:lnTo>
                  <a:lnTo>
                    <a:pt x="407289" y="657987"/>
                  </a:lnTo>
                  <a:lnTo>
                    <a:pt x="407034" y="662813"/>
                  </a:lnTo>
                  <a:lnTo>
                    <a:pt x="403098" y="666750"/>
                  </a:lnTo>
                  <a:lnTo>
                    <a:pt x="398399" y="666750"/>
                  </a:lnTo>
                  <a:close/>
                </a:path>
                <a:path w="409575" h="666750">
                  <a:moveTo>
                    <a:pt x="335406" y="648462"/>
                  </a:moveTo>
                  <a:lnTo>
                    <a:pt x="389890" y="648462"/>
                  </a:lnTo>
                  <a:lnTo>
                    <a:pt x="391665" y="554044"/>
                  </a:lnTo>
                  <a:lnTo>
                    <a:pt x="388475" y="474220"/>
                  </a:lnTo>
                  <a:lnTo>
                    <a:pt x="381009" y="407806"/>
                  </a:lnTo>
                  <a:lnTo>
                    <a:pt x="369956" y="353618"/>
                  </a:lnTo>
                  <a:lnTo>
                    <a:pt x="356004" y="310473"/>
                  </a:lnTo>
                  <a:lnTo>
                    <a:pt x="322160" y="252581"/>
                  </a:lnTo>
                  <a:lnTo>
                    <a:pt x="284988" y="224662"/>
                  </a:lnTo>
                  <a:lnTo>
                    <a:pt x="282575" y="223520"/>
                  </a:lnTo>
                  <a:lnTo>
                    <a:pt x="280670" y="221361"/>
                  </a:lnTo>
                  <a:lnTo>
                    <a:pt x="279907" y="218821"/>
                  </a:lnTo>
                  <a:lnTo>
                    <a:pt x="279146" y="216281"/>
                  </a:lnTo>
                  <a:lnTo>
                    <a:pt x="279526" y="213487"/>
                  </a:lnTo>
                  <a:lnTo>
                    <a:pt x="281050" y="211200"/>
                  </a:lnTo>
                  <a:lnTo>
                    <a:pt x="294340" y="180415"/>
                  </a:lnTo>
                  <a:lnTo>
                    <a:pt x="299450" y="143510"/>
                  </a:lnTo>
                  <a:lnTo>
                    <a:pt x="296249" y="105080"/>
                  </a:lnTo>
                  <a:lnTo>
                    <a:pt x="284606" y="69723"/>
                  </a:lnTo>
                  <a:lnTo>
                    <a:pt x="274222" y="52631"/>
                  </a:lnTo>
                  <a:lnTo>
                    <a:pt x="258873" y="36528"/>
                  </a:lnTo>
                  <a:lnTo>
                    <a:pt x="237690" y="24163"/>
                  </a:lnTo>
                  <a:lnTo>
                    <a:pt x="209803" y="18287"/>
                  </a:lnTo>
                  <a:lnTo>
                    <a:pt x="209169" y="18287"/>
                  </a:lnTo>
                  <a:lnTo>
                    <a:pt x="208915" y="18287"/>
                  </a:lnTo>
                  <a:lnTo>
                    <a:pt x="208533" y="18287"/>
                  </a:lnTo>
                  <a:lnTo>
                    <a:pt x="207009" y="18161"/>
                  </a:lnTo>
                  <a:lnTo>
                    <a:pt x="205485" y="18161"/>
                  </a:lnTo>
                  <a:lnTo>
                    <a:pt x="203834" y="18161"/>
                  </a:lnTo>
                  <a:lnTo>
                    <a:pt x="201168" y="18161"/>
                  </a:lnTo>
                  <a:lnTo>
                    <a:pt x="199898" y="18287"/>
                  </a:lnTo>
                  <a:lnTo>
                    <a:pt x="198500" y="18287"/>
                  </a:lnTo>
                  <a:lnTo>
                    <a:pt x="197230" y="18414"/>
                  </a:lnTo>
                  <a:lnTo>
                    <a:pt x="194564" y="18541"/>
                  </a:lnTo>
                  <a:lnTo>
                    <a:pt x="193040" y="18669"/>
                  </a:lnTo>
                  <a:lnTo>
                    <a:pt x="191643" y="18796"/>
                  </a:lnTo>
                  <a:lnTo>
                    <a:pt x="189992" y="18923"/>
                  </a:lnTo>
                  <a:lnTo>
                    <a:pt x="187578" y="19303"/>
                  </a:lnTo>
                  <a:lnTo>
                    <a:pt x="185166" y="19558"/>
                  </a:lnTo>
                  <a:lnTo>
                    <a:pt x="182879" y="19938"/>
                  </a:lnTo>
                  <a:lnTo>
                    <a:pt x="127298" y="38992"/>
                  </a:lnTo>
                  <a:lnTo>
                    <a:pt x="67162" y="90622"/>
                  </a:lnTo>
                  <a:lnTo>
                    <a:pt x="42179" y="134108"/>
                  </a:lnTo>
                  <a:lnTo>
                    <a:pt x="24692" y="192183"/>
                  </a:lnTo>
                  <a:lnTo>
                    <a:pt x="17779" y="266953"/>
                  </a:lnTo>
                  <a:lnTo>
                    <a:pt x="24685" y="341677"/>
                  </a:lnTo>
                  <a:lnTo>
                    <a:pt x="42157" y="399721"/>
                  </a:lnTo>
                  <a:lnTo>
                    <a:pt x="67122" y="443192"/>
                  </a:lnTo>
                  <a:lnTo>
                    <a:pt x="96508" y="474195"/>
                  </a:lnTo>
                  <a:lnTo>
                    <a:pt x="156252" y="507223"/>
                  </a:lnTo>
                  <a:lnTo>
                    <a:pt x="187832" y="514603"/>
                  </a:lnTo>
                  <a:lnTo>
                    <a:pt x="188595" y="514731"/>
                  </a:lnTo>
                  <a:lnTo>
                    <a:pt x="189356" y="514731"/>
                  </a:lnTo>
                  <a:lnTo>
                    <a:pt x="190119" y="514858"/>
                  </a:lnTo>
                  <a:lnTo>
                    <a:pt x="191643" y="515112"/>
                  </a:lnTo>
                  <a:lnTo>
                    <a:pt x="193167" y="515238"/>
                  </a:lnTo>
                  <a:lnTo>
                    <a:pt x="194691" y="515365"/>
                  </a:lnTo>
                  <a:lnTo>
                    <a:pt x="195579" y="515365"/>
                  </a:lnTo>
                  <a:lnTo>
                    <a:pt x="196342" y="515493"/>
                  </a:lnTo>
                  <a:lnTo>
                    <a:pt x="197230" y="515493"/>
                  </a:lnTo>
                  <a:lnTo>
                    <a:pt x="198754" y="515620"/>
                  </a:lnTo>
                  <a:lnTo>
                    <a:pt x="200278" y="515747"/>
                  </a:lnTo>
                  <a:lnTo>
                    <a:pt x="201802" y="515747"/>
                  </a:lnTo>
                  <a:lnTo>
                    <a:pt x="203453" y="515747"/>
                  </a:lnTo>
                  <a:lnTo>
                    <a:pt x="205485" y="515747"/>
                  </a:lnTo>
                  <a:lnTo>
                    <a:pt x="207645" y="515747"/>
                  </a:lnTo>
                  <a:lnTo>
                    <a:pt x="209423" y="515620"/>
                  </a:lnTo>
                  <a:lnTo>
                    <a:pt x="209803" y="515620"/>
                  </a:lnTo>
                  <a:lnTo>
                    <a:pt x="244048" y="506591"/>
                  </a:lnTo>
                  <a:lnTo>
                    <a:pt x="273319" y="482917"/>
                  </a:lnTo>
                  <a:lnTo>
                    <a:pt x="293280" y="444003"/>
                  </a:lnTo>
                  <a:lnTo>
                    <a:pt x="299466" y="389254"/>
                  </a:lnTo>
                  <a:lnTo>
                    <a:pt x="299212" y="384683"/>
                  </a:lnTo>
                  <a:lnTo>
                    <a:pt x="302387" y="380746"/>
                  </a:lnTo>
                  <a:lnTo>
                    <a:pt x="306704" y="379984"/>
                  </a:lnTo>
                  <a:lnTo>
                    <a:pt x="311150" y="379095"/>
                  </a:lnTo>
                  <a:lnTo>
                    <a:pt x="315341" y="381635"/>
                  </a:lnTo>
                  <a:lnTo>
                    <a:pt x="316738" y="385952"/>
                  </a:lnTo>
                  <a:lnTo>
                    <a:pt x="330066" y="443343"/>
                  </a:lnTo>
                  <a:lnTo>
                    <a:pt x="336623" y="505349"/>
                  </a:lnTo>
                  <a:lnTo>
                    <a:pt x="338381" y="564910"/>
                  </a:lnTo>
                  <a:lnTo>
                    <a:pt x="337318" y="614967"/>
                  </a:lnTo>
                  <a:lnTo>
                    <a:pt x="335406" y="648462"/>
                  </a:lnTo>
                  <a:close/>
                </a:path>
              </a:pathLst>
            </a:custGeom>
            <a:ln w="3175">
              <a:solidFill>
                <a:srgbClr val="AF4E1F"/>
              </a:solidFill>
            </a:ln>
          </p:spPr>
          <p:txBody>
            <a:bodyPr wrap="square" lIns="0" tIns="0" rIns="0" bIns="0" rtlCol="0"/>
            <a:lstStyle/>
            <a:p>
              <a:endParaRPr/>
            </a:p>
          </p:txBody>
        </p:sp>
      </p:grpSp>
      <p:pic>
        <p:nvPicPr>
          <p:cNvPr id="22" name="object 22"/>
          <p:cNvPicPr/>
          <p:nvPr/>
        </p:nvPicPr>
        <p:blipFill>
          <a:blip r:embed="rId2" cstate="print"/>
          <a:stretch>
            <a:fillRect/>
          </a:stretch>
        </p:blipFill>
        <p:spPr>
          <a:xfrm>
            <a:off x="4027488" y="931927"/>
            <a:ext cx="1089025" cy="1030223"/>
          </a:xfrm>
          <a:prstGeom prst="rect">
            <a:avLst/>
          </a:prstGeom>
        </p:spPr>
      </p:pic>
      <p:grpSp>
        <p:nvGrpSpPr>
          <p:cNvPr id="24" name="object 24"/>
          <p:cNvGrpSpPr/>
          <p:nvPr/>
        </p:nvGrpSpPr>
        <p:grpSpPr>
          <a:xfrm>
            <a:off x="1246389" y="957327"/>
            <a:ext cx="1076960" cy="1018807"/>
            <a:chOff x="1233487" y="957326"/>
            <a:chExt cx="1076960" cy="1133475"/>
          </a:xfrm>
        </p:grpSpPr>
        <p:sp>
          <p:nvSpPr>
            <p:cNvPr id="26" name="object 26"/>
            <p:cNvSpPr/>
            <p:nvPr/>
          </p:nvSpPr>
          <p:spPr>
            <a:xfrm>
              <a:off x="1233487" y="957326"/>
              <a:ext cx="1076960" cy="1133475"/>
            </a:xfrm>
            <a:custGeom>
              <a:avLst/>
              <a:gdLst/>
              <a:ahLst/>
              <a:cxnLst/>
              <a:rect l="l" t="t" r="r" b="b"/>
              <a:pathLst>
                <a:path w="1076960" h="1133475">
                  <a:moveTo>
                    <a:pt x="538162" y="0"/>
                  </a:moveTo>
                  <a:lnTo>
                    <a:pt x="491733" y="2079"/>
                  </a:lnTo>
                  <a:lnTo>
                    <a:pt x="446399" y="8204"/>
                  </a:lnTo>
                  <a:lnTo>
                    <a:pt x="402323" y="18204"/>
                  </a:lnTo>
                  <a:lnTo>
                    <a:pt x="359666" y="31910"/>
                  </a:lnTo>
                  <a:lnTo>
                    <a:pt x="318589" y="49152"/>
                  </a:lnTo>
                  <a:lnTo>
                    <a:pt x="279255" y="69759"/>
                  </a:lnTo>
                  <a:lnTo>
                    <a:pt x="241824" y="93563"/>
                  </a:lnTo>
                  <a:lnTo>
                    <a:pt x="206459" y="120393"/>
                  </a:lnTo>
                  <a:lnTo>
                    <a:pt x="173321" y="150080"/>
                  </a:lnTo>
                  <a:lnTo>
                    <a:pt x="142572" y="182453"/>
                  </a:lnTo>
                  <a:lnTo>
                    <a:pt x="114374" y="217342"/>
                  </a:lnTo>
                  <a:lnTo>
                    <a:pt x="88888" y="254578"/>
                  </a:lnTo>
                  <a:lnTo>
                    <a:pt x="66275" y="293992"/>
                  </a:lnTo>
                  <a:lnTo>
                    <a:pt x="46698" y="335412"/>
                  </a:lnTo>
                  <a:lnTo>
                    <a:pt x="30317" y="378669"/>
                  </a:lnTo>
                  <a:lnTo>
                    <a:pt x="17296" y="423594"/>
                  </a:lnTo>
                  <a:lnTo>
                    <a:pt x="7794" y="470016"/>
                  </a:lnTo>
                  <a:lnTo>
                    <a:pt x="1975" y="517766"/>
                  </a:lnTo>
                  <a:lnTo>
                    <a:pt x="0" y="566674"/>
                  </a:lnTo>
                  <a:lnTo>
                    <a:pt x="1975" y="615582"/>
                  </a:lnTo>
                  <a:lnTo>
                    <a:pt x="7794" y="663335"/>
                  </a:lnTo>
                  <a:lnTo>
                    <a:pt x="17296" y="709761"/>
                  </a:lnTo>
                  <a:lnTo>
                    <a:pt x="30317" y="754692"/>
                  </a:lnTo>
                  <a:lnTo>
                    <a:pt x="46698" y="797957"/>
                  </a:lnTo>
                  <a:lnTo>
                    <a:pt x="66275" y="839385"/>
                  </a:lnTo>
                  <a:lnTo>
                    <a:pt x="88888" y="878808"/>
                  </a:lnTo>
                  <a:lnTo>
                    <a:pt x="114374" y="916054"/>
                  </a:lnTo>
                  <a:lnTo>
                    <a:pt x="142572" y="950953"/>
                  </a:lnTo>
                  <a:lnTo>
                    <a:pt x="173321" y="983336"/>
                  </a:lnTo>
                  <a:lnTo>
                    <a:pt x="206459" y="1013032"/>
                  </a:lnTo>
                  <a:lnTo>
                    <a:pt x="241824" y="1039872"/>
                  </a:lnTo>
                  <a:lnTo>
                    <a:pt x="279255" y="1063685"/>
                  </a:lnTo>
                  <a:lnTo>
                    <a:pt x="318589" y="1084301"/>
                  </a:lnTo>
                  <a:lnTo>
                    <a:pt x="359666" y="1101550"/>
                  </a:lnTo>
                  <a:lnTo>
                    <a:pt x="402323" y="1115262"/>
                  </a:lnTo>
                  <a:lnTo>
                    <a:pt x="446399" y="1125267"/>
                  </a:lnTo>
                  <a:lnTo>
                    <a:pt x="491733" y="1131394"/>
                  </a:lnTo>
                  <a:lnTo>
                    <a:pt x="538162" y="1133475"/>
                  </a:lnTo>
                  <a:lnTo>
                    <a:pt x="584592" y="1131394"/>
                  </a:lnTo>
                  <a:lnTo>
                    <a:pt x="629927" y="1125267"/>
                  </a:lnTo>
                  <a:lnTo>
                    <a:pt x="674005" y="1115262"/>
                  </a:lnTo>
                  <a:lnTo>
                    <a:pt x="716665" y="1101550"/>
                  </a:lnTo>
                  <a:lnTo>
                    <a:pt x="757746" y="1084301"/>
                  </a:lnTo>
                  <a:lnTo>
                    <a:pt x="797084" y="1063685"/>
                  </a:lnTo>
                  <a:lnTo>
                    <a:pt x="834519" y="1039872"/>
                  </a:lnTo>
                  <a:lnTo>
                    <a:pt x="869889" y="1013032"/>
                  </a:lnTo>
                  <a:lnTo>
                    <a:pt x="903032" y="983336"/>
                  </a:lnTo>
                  <a:lnTo>
                    <a:pt x="933786" y="950953"/>
                  </a:lnTo>
                  <a:lnTo>
                    <a:pt x="961989" y="916054"/>
                  </a:lnTo>
                  <a:lnTo>
                    <a:pt x="987480" y="878808"/>
                  </a:lnTo>
                  <a:lnTo>
                    <a:pt x="1010098" y="839385"/>
                  </a:lnTo>
                  <a:lnTo>
                    <a:pt x="1029679" y="797957"/>
                  </a:lnTo>
                  <a:lnTo>
                    <a:pt x="1046063" y="754692"/>
                  </a:lnTo>
                  <a:lnTo>
                    <a:pt x="1059088" y="709761"/>
                  </a:lnTo>
                  <a:lnTo>
                    <a:pt x="1068591" y="663335"/>
                  </a:lnTo>
                  <a:lnTo>
                    <a:pt x="1074412" y="615582"/>
                  </a:lnTo>
                  <a:lnTo>
                    <a:pt x="1076388" y="566674"/>
                  </a:lnTo>
                  <a:lnTo>
                    <a:pt x="1074412" y="517766"/>
                  </a:lnTo>
                  <a:lnTo>
                    <a:pt x="1068591" y="470016"/>
                  </a:lnTo>
                  <a:lnTo>
                    <a:pt x="1059088" y="423594"/>
                  </a:lnTo>
                  <a:lnTo>
                    <a:pt x="1046063" y="378669"/>
                  </a:lnTo>
                  <a:lnTo>
                    <a:pt x="1029679" y="335412"/>
                  </a:lnTo>
                  <a:lnTo>
                    <a:pt x="1010098" y="293992"/>
                  </a:lnTo>
                  <a:lnTo>
                    <a:pt x="987480" y="254578"/>
                  </a:lnTo>
                  <a:lnTo>
                    <a:pt x="961989" y="217342"/>
                  </a:lnTo>
                  <a:lnTo>
                    <a:pt x="933786" y="182453"/>
                  </a:lnTo>
                  <a:lnTo>
                    <a:pt x="903032" y="150080"/>
                  </a:lnTo>
                  <a:lnTo>
                    <a:pt x="869889" y="120393"/>
                  </a:lnTo>
                  <a:lnTo>
                    <a:pt x="834519" y="93563"/>
                  </a:lnTo>
                  <a:lnTo>
                    <a:pt x="797084" y="69759"/>
                  </a:lnTo>
                  <a:lnTo>
                    <a:pt x="757746" y="49152"/>
                  </a:lnTo>
                  <a:lnTo>
                    <a:pt x="716665" y="31910"/>
                  </a:lnTo>
                  <a:lnTo>
                    <a:pt x="674005" y="18204"/>
                  </a:lnTo>
                  <a:lnTo>
                    <a:pt x="629927" y="8204"/>
                  </a:lnTo>
                  <a:lnTo>
                    <a:pt x="584592" y="2079"/>
                  </a:lnTo>
                  <a:lnTo>
                    <a:pt x="538162" y="0"/>
                  </a:lnTo>
                  <a:close/>
                </a:path>
              </a:pathLst>
            </a:custGeom>
            <a:solidFill>
              <a:srgbClr val="FAF8F6"/>
            </a:solidFill>
          </p:spPr>
          <p:txBody>
            <a:bodyPr wrap="square" lIns="0" tIns="0" rIns="0" bIns="0" rtlCol="0"/>
            <a:lstStyle/>
            <a:p>
              <a:endParaRPr/>
            </a:p>
          </p:txBody>
        </p:sp>
        <p:sp>
          <p:nvSpPr>
            <p:cNvPr id="27" name="object 27"/>
            <p:cNvSpPr/>
            <p:nvPr/>
          </p:nvSpPr>
          <p:spPr>
            <a:xfrm>
              <a:off x="1233487" y="957326"/>
              <a:ext cx="1076960" cy="1133475"/>
            </a:xfrm>
            <a:custGeom>
              <a:avLst/>
              <a:gdLst/>
              <a:ahLst/>
              <a:cxnLst/>
              <a:rect l="l" t="t" r="r" b="b"/>
              <a:pathLst>
                <a:path w="1076960" h="1133475">
                  <a:moveTo>
                    <a:pt x="0" y="566674"/>
                  </a:moveTo>
                  <a:lnTo>
                    <a:pt x="1975" y="517766"/>
                  </a:lnTo>
                  <a:lnTo>
                    <a:pt x="7794" y="470016"/>
                  </a:lnTo>
                  <a:lnTo>
                    <a:pt x="17296" y="423594"/>
                  </a:lnTo>
                  <a:lnTo>
                    <a:pt x="30317" y="378669"/>
                  </a:lnTo>
                  <a:lnTo>
                    <a:pt x="46698" y="335412"/>
                  </a:lnTo>
                  <a:lnTo>
                    <a:pt x="66275" y="293992"/>
                  </a:lnTo>
                  <a:lnTo>
                    <a:pt x="88888" y="254578"/>
                  </a:lnTo>
                  <a:lnTo>
                    <a:pt x="114374" y="217342"/>
                  </a:lnTo>
                  <a:lnTo>
                    <a:pt x="142572" y="182453"/>
                  </a:lnTo>
                  <a:lnTo>
                    <a:pt x="173321" y="150080"/>
                  </a:lnTo>
                  <a:lnTo>
                    <a:pt x="206459" y="120393"/>
                  </a:lnTo>
                  <a:lnTo>
                    <a:pt x="241824" y="93563"/>
                  </a:lnTo>
                  <a:lnTo>
                    <a:pt x="279255" y="69759"/>
                  </a:lnTo>
                  <a:lnTo>
                    <a:pt x="318589" y="49152"/>
                  </a:lnTo>
                  <a:lnTo>
                    <a:pt x="359666" y="31910"/>
                  </a:lnTo>
                  <a:lnTo>
                    <a:pt x="402323" y="18204"/>
                  </a:lnTo>
                  <a:lnTo>
                    <a:pt x="446399" y="8204"/>
                  </a:lnTo>
                  <a:lnTo>
                    <a:pt x="491733" y="2079"/>
                  </a:lnTo>
                  <a:lnTo>
                    <a:pt x="538162" y="0"/>
                  </a:lnTo>
                  <a:lnTo>
                    <a:pt x="584592" y="2079"/>
                  </a:lnTo>
                  <a:lnTo>
                    <a:pt x="629927" y="8204"/>
                  </a:lnTo>
                  <a:lnTo>
                    <a:pt x="674005" y="18204"/>
                  </a:lnTo>
                  <a:lnTo>
                    <a:pt x="716665" y="31910"/>
                  </a:lnTo>
                  <a:lnTo>
                    <a:pt x="757746" y="49152"/>
                  </a:lnTo>
                  <a:lnTo>
                    <a:pt x="797084" y="69759"/>
                  </a:lnTo>
                  <a:lnTo>
                    <a:pt x="834519" y="93563"/>
                  </a:lnTo>
                  <a:lnTo>
                    <a:pt x="869889" y="120393"/>
                  </a:lnTo>
                  <a:lnTo>
                    <a:pt x="903032" y="150080"/>
                  </a:lnTo>
                  <a:lnTo>
                    <a:pt x="933786" y="182453"/>
                  </a:lnTo>
                  <a:lnTo>
                    <a:pt x="961989" y="217342"/>
                  </a:lnTo>
                  <a:lnTo>
                    <a:pt x="987480" y="254578"/>
                  </a:lnTo>
                  <a:lnTo>
                    <a:pt x="1010098" y="293992"/>
                  </a:lnTo>
                  <a:lnTo>
                    <a:pt x="1029679" y="335412"/>
                  </a:lnTo>
                  <a:lnTo>
                    <a:pt x="1046063" y="378669"/>
                  </a:lnTo>
                  <a:lnTo>
                    <a:pt x="1059088" y="423594"/>
                  </a:lnTo>
                  <a:lnTo>
                    <a:pt x="1068591" y="470016"/>
                  </a:lnTo>
                  <a:lnTo>
                    <a:pt x="1074412" y="517766"/>
                  </a:lnTo>
                  <a:lnTo>
                    <a:pt x="1076388" y="566674"/>
                  </a:lnTo>
                  <a:lnTo>
                    <a:pt x="1074412" y="615582"/>
                  </a:lnTo>
                  <a:lnTo>
                    <a:pt x="1068591" y="663335"/>
                  </a:lnTo>
                  <a:lnTo>
                    <a:pt x="1059088" y="709761"/>
                  </a:lnTo>
                  <a:lnTo>
                    <a:pt x="1046063" y="754692"/>
                  </a:lnTo>
                  <a:lnTo>
                    <a:pt x="1029679" y="797957"/>
                  </a:lnTo>
                  <a:lnTo>
                    <a:pt x="1010098" y="839385"/>
                  </a:lnTo>
                  <a:lnTo>
                    <a:pt x="987480" y="878808"/>
                  </a:lnTo>
                  <a:lnTo>
                    <a:pt x="961989" y="916054"/>
                  </a:lnTo>
                  <a:lnTo>
                    <a:pt x="933786" y="950953"/>
                  </a:lnTo>
                  <a:lnTo>
                    <a:pt x="903032" y="983336"/>
                  </a:lnTo>
                  <a:lnTo>
                    <a:pt x="869889" y="1013032"/>
                  </a:lnTo>
                  <a:lnTo>
                    <a:pt x="834519" y="1039872"/>
                  </a:lnTo>
                  <a:lnTo>
                    <a:pt x="797084" y="1063685"/>
                  </a:lnTo>
                  <a:lnTo>
                    <a:pt x="757746" y="1084301"/>
                  </a:lnTo>
                  <a:lnTo>
                    <a:pt x="716665" y="1101550"/>
                  </a:lnTo>
                  <a:lnTo>
                    <a:pt x="674005" y="1115262"/>
                  </a:lnTo>
                  <a:lnTo>
                    <a:pt x="629927" y="1125267"/>
                  </a:lnTo>
                  <a:lnTo>
                    <a:pt x="584592" y="1131394"/>
                  </a:lnTo>
                  <a:lnTo>
                    <a:pt x="538162" y="1133475"/>
                  </a:lnTo>
                  <a:lnTo>
                    <a:pt x="491733" y="1131394"/>
                  </a:lnTo>
                  <a:lnTo>
                    <a:pt x="446399" y="1125267"/>
                  </a:lnTo>
                  <a:lnTo>
                    <a:pt x="402323" y="1115262"/>
                  </a:lnTo>
                  <a:lnTo>
                    <a:pt x="359666" y="1101550"/>
                  </a:lnTo>
                  <a:lnTo>
                    <a:pt x="318589" y="1084301"/>
                  </a:lnTo>
                  <a:lnTo>
                    <a:pt x="279255" y="1063685"/>
                  </a:lnTo>
                  <a:lnTo>
                    <a:pt x="241824" y="1039872"/>
                  </a:lnTo>
                  <a:lnTo>
                    <a:pt x="206459" y="1013032"/>
                  </a:lnTo>
                  <a:lnTo>
                    <a:pt x="173321" y="983336"/>
                  </a:lnTo>
                  <a:lnTo>
                    <a:pt x="142572" y="950953"/>
                  </a:lnTo>
                  <a:lnTo>
                    <a:pt x="114374" y="916054"/>
                  </a:lnTo>
                  <a:lnTo>
                    <a:pt x="88888" y="878808"/>
                  </a:lnTo>
                  <a:lnTo>
                    <a:pt x="66275" y="839385"/>
                  </a:lnTo>
                  <a:lnTo>
                    <a:pt x="46698" y="797957"/>
                  </a:lnTo>
                  <a:lnTo>
                    <a:pt x="30317" y="754692"/>
                  </a:lnTo>
                  <a:lnTo>
                    <a:pt x="17296" y="709761"/>
                  </a:lnTo>
                  <a:lnTo>
                    <a:pt x="7794" y="663335"/>
                  </a:lnTo>
                  <a:lnTo>
                    <a:pt x="1975" y="615582"/>
                  </a:lnTo>
                  <a:lnTo>
                    <a:pt x="0" y="566674"/>
                  </a:lnTo>
                  <a:close/>
                </a:path>
              </a:pathLst>
            </a:custGeom>
            <a:ln w="12700">
              <a:solidFill>
                <a:srgbClr val="FAF8F6"/>
              </a:solidFill>
            </a:ln>
          </p:spPr>
          <p:txBody>
            <a:bodyPr wrap="square" lIns="0" tIns="0" rIns="0" bIns="0" rtlCol="0"/>
            <a:lstStyle/>
            <a:p>
              <a:endParaRPr/>
            </a:p>
          </p:txBody>
        </p:sp>
        <p:sp>
          <p:nvSpPr>
            <p:cNvPr id="28" name="object 28"/>
            <p:cNvSpPr/>
            <p:nvPr/>
          </p:nvSpPr>
          <p:spPr>
            <a:xfrm>
              <a:off x="1490725" y="1281176"/>
              <a:ext cx="570865" cy="523875"/>
            </a:xfrm>
            <a:custGeom>
              <a:avLst/>
              <a:gdLst/>
              <a:ahLst/>
              <a:cxnLst/>
              <a:rect l="l" t="t" r="r" b="b"/>
              <a:pathLst>
                <a:path w="570864" h="523875">
                  <a:moveTo>
                    <a:pt x="410972" y="0"/>
                  </a:moveTo>
                  <a:lnTo>
                    <a:pt x="352526" y="8147"/>
                  </a:lnTo>
                  <a:lnTo>
                    <a:pt x="315928" y="28702"/>
                  </a:lnTo>
                  <a:lnTo>
                    <a:pt x="295546" y="55828"/>
                  </a:lnTo>
                  <a:lnTo>
                    <a:pt x="285750" y="83693"/>
                  </a:lnTo>
                  <a:lnTo>
                    <a:pt x="275879" y="55828"/>
                  </a:lnTo>
                  <a:lnTo>
                    <a:pt x="255460" y="28701"/>
                  </a:lnTo>
                  <a:lnTo>
                    <a:pt x="218848" y="8147"/>
                  </a:lnTo>
                  <a:lnTo>
                    <a:pt x="160400" y="0"/>
                  </a:lnTo>
                  <a:lnTo>
                    <a:pt x="127873" y="3357"/>
                  </a:lnTo>
                  <a:lnTo>
                    <a:pt x="68675" y="29360"/>
                  </a:lnTo>
                  <a:lnTo>
                    <a:pt x="23770" y="76519"/>
                  </a:lnTo>
                  <a:lnTo>
                    <a:pt x="2018" y="132355"/>
                  </a:lnTo>
                  <a:lnTo>
                    <a:pt x="0" y="162940"/>
                  </a:lnTo>
                  <a:lnTo>
                    <a:pt x="2996" y="190043"/>
                  </a:lnTo>
                  <a:lnTo>
                    <a:pt x="21752" y="247630"/>
                  </a:lnTo>
                  <a:lnTo>
                    <a:pt x="40640" y="283337"/>
                  </a:lnTo>
                  <a:lnTo>
                    <a:pt x="47498" y="285114"/>
                  </a:lnTo>
                  <a:lnTo>
                    <a:pt x="58293" y="278764"/>
                  </a:lnTo>
                  <a:lnTo>
                    <a:pt x="60071" y="271907"/>
                  </a:lnTo>
                  <a:lnTo>
                    <a:pt x="57023" y="266446"/>
                  </a:lnTo>
                  <a:lnTo>
                    <a:pt x="34710" y="219764"/>
                  </a:lnTo>
                  <a:lnTo>
                    <a:pt x="23852" y="176399"/>
                  </a:lnTo>
                  <a:lnTo>
                    <a:pt x="24442" y="136436"/>
                  </a:lnTo>
                  <a:lnTo>
                    <a:pt x="36475" y="99960"/>
                  </a:lnTo>
                  <a:lnTo>
                    <a:pt x="59943" y="67056"/>
                  </a:lnTo>
                  <a:lnTo>
                    <a:pt x="105981" y="34178"/>
                  </a:lnTo>
                  <a:lnTo>
                    <a:pt x="160400" y="22733"/>
                  </a:lnTo>
                  <a:lnTo>
                    <a:pt x="214084" y="30440"/>
                  </a:lnTo>
                  <a:lnTo>
                    <a:pt x="244776" y="49911"/>
                  </a:lnTo>
                  <a:lnTo>
                    <a:pt x="259824" y="75668"/>
                  </a:lnTo>
                  <a:lnTo>
                    <a:pt x="266573" y="102235"/>
                  </a:lnTo>
                  <a:lnTo>
                    <a:pt x="268458" y="111341"/>
                  </a:lnTo>
                  <a:lnTo>
                    <a:pt x="270605" y="119364"/>
                  </a:lnTo>
                  <a:lnTo>
                    <a:pt x="273466" y="126220"/>
                  </a:lnTo>
                  <a:lnTo>
                    <a:pt x="277494" y="131825"/>
                  </a:lnTo>
                  <a:lnTo>
                    <a:pt x="279654" y="134112"/>
                  </a:lnTo>
                  <a:lnTo>
                    <a:pt x="282575" y="135509"/>
                  </a:lnTo>
                  <a:lnTo>
                    <a:pt x="288798" y="135509"/>
                  </a:lnTo>
                  <a:lnTo>
                    <a:pt x="304800" y="102235"/>
                  </a:lnTo>
                  <a:lnTo>
                    <a:pt x="311622" y="75668"/>
                  </a:lnTo>
                  <a:lnTo>
                    <a:pt x="326707" y="49911"/>
                  </a:lnTo>
                  <a:lnTo>
                    <a:pt x="357413" y="30440"/>
                  </a:lnTo>
                  <a:lnTo>
                    <a:pt x="411099" y="22733"/>
                  </a:lnTo>
                  <a:lnTo>
                    <a:pt x="438973" y="25640"/>
                  </a:lnTo>
                  <a:lnTo>
                    <a:pt x="489769" y="48075"/>
                  </a:lnTo>
                  <a:lnTo>
                    <a:pt x="529703" y="90545"/>
                  </a:lnTo>
                  <a:lnTo>
                    <a:pt x="548058" y="142476"/>
                  </a:lnTo>
                  <a:lnTo>
                    <a:pt x="548259" y="171323"/>
                  </a:lnTo>
                  <a:lnTo>
                    <a:pt x="542143" y="203287"/>
                  </a:lnTo>
                  <a:lnTo>
                    <a:pt x="529717" y="237013"/>
                  </a:lnTo>
                  <a:lnTo>
                    <a:pt x="511004" y="272407"/>
                  </a:lnTo>
                  <a:lnTo>
                    <a:pt x="486029" y="309372"/>
                  </a:lnTo>
                  <a:lnTo>
                    <a:pt x="394716" y="309372"/>
                  </a:lnTo>
                  <a:lnTo>
                    <a:pt x="360934" y="187451"/>
                  </a:lnTo>
                  <a:lnTo>
                    <a:pt x="356488" y="184023"/>
                  </a:lnTo>
                  <a:lnTo>
                    <a:pt x="346329" y="184023"/>
                  </a:lnTo>
                  <a:lnTo>
                    <a:pt x="341884" y="187451"/>
                  </a:lnTo>
                  <a:lnTo>
                    <a:pt x="325455" y="244340"/>
                  </a:lnTo>
                  <a:lnTo>
                    <a:pt x="311007" y="290322"/>
                  </a:lnTo>
                  <a:lnTo>
                    <a:pt x="296249" y="334208"/>
                  </a:lnTo>
                  <a:lnTo>
                    <a:pt x="280288" y="379857"/>
                  </a:lnTo>
                  <a:lnTo>
                    <a:pt x="257937" y="312547"/>
                  </a:lnTo>
                  <a:lnTo>
                    <a:pt x="253619" y="309372"/>
                  </a:lnTo>
                  <a:lnTo>
                    <a:pt x="207263" y="309372"/>
                  </a:lnTo>
                  <a:lnTo>
                    <a:pt x="171831" y="114808"/>
                  </a:lnTo>
                  <a:lnTo>
                    <a:pt x="167131" y="110871"/>
                  </a:lnTo>
                  <a:lnTo>
                    <a:pt x="156082" y="110998"/>
                  </a:lnTo>
                  <a:lnTo>
                    <a:pt x="151384" y="115062"/>
                  </a:lnTo>
                  <a:lnTo>
                    <a:pt x="120777" y="309372"/>
                  </a:lnTo>
                  <a:lnTo>
                    <a:pt x="19431" y="309372"/>
                  </a:lnTo>
                  <a:lnTo>
                    <a:pt x="14351" y="314451"/>
                  </a:lnTo>
                  <a:lnTo>
                    <a:pt x="14351" y="327025"/>
                  </a:lnTo>
                  <a:lnTo>
                    <a:pt x="19431" y="332104"/>
                  </a:lnTo>
                  <a:lnTo>
                    <a:pt x="136017" y="332104"/>
                  </a:lnTo>
                  <a:lnTo>
                    <a:pt x="140716" y="328040"/>
                  </a:lnTo>
                  <a:lnTo>
                    <a:pt x="162560" y="189864"/>
                  </a:lnTo>
                  <a:lnTo>
                    <a:pt x="187706" y="328295"/>
                  </a:lnTo>
                  <a:lnTo>
                    <a:pt x="192405" y="332104"/>
                  </a:lnTo>
                  <a:lnTo>
                    <a:pt x="240537" y="332104"/>
                  </a:lnTo>
                  <a:lnTo>
                    <a:pt x="270129" y="420750"/>
                  </a:lnTo>
                  <a:lnTo>
                    <a:pt x="271653" y="422783"/>
                  </a:lnTo>
                  <a:lnTo>
                    <a:pt x="275336" y="425450"/>
                  </a:lnTo>
                  <a:lnTo>
                    <a:pt x="277622" y="426085"/>
                  </a:lnTo>
                  <a:lnTo>
                    <a:pt x="284734" y="426212"/>
                  </a:lnTo>
                  <a:lnTo>
                    <a:pt x="289051" y="423163"/>
                  </a:lnTo>
                  <a:lnTo>
                    <a:pt x="312346" y="356945"/>
                  </a:lnTo>
                  <a:lnTo>
                    <a:pt x="325675" y="318103"/>
                  </a:lnTo>
                  <a:lnTo>
                    <a:pt x="338409" y="279022"/>
                  </a:lnTo>
                  <a:lnTo>
                    <a:pt x="351155" y="237109"/>
                  </a:lnTo>
                  <a:lnTo>
                    <a:pt x="376174" y="327151"/>
                  </a:lnTo>
                  <a:lnTo>
                    <a:pt x="378460" y="329691"/>
                  </a:lnTo>
                  <a:lnTo>
                    <a:pt x="382905" y="331724"/>
                  </a:lnTo>
                  <a:lnTo>
                    <a:pt x="384429" y="332104"/>
                  </a:lnTo>
                  <a:lnTo>
                    <a:pt x="468122" y="332104"/>
                  </a:lnTo>
                  <a:lnTo>
                    <a:pt x="454025" y="348773"/>
                  </a:lnTo>
                  <a:lnTo>
                    <a:pt x="393765" y="410642"/>
                  </a:lnTo>
                  <a:lnTo>
                    <a:pt x="351520" y="448151"/>
                  </a:lnTo>
                  <a:lnTo>
                    <a:pt x="316966" y="476182"/>
                  </a:lnTo>
                  <a:lnTo>
                    <a:pt x="285623" y="499872"/>
                  </a:lnTo>
                  <a:lnTo>
                    <a:pt x="251884" y="474184"/>
                  </a:lnTo>
                  <a:lnTo>
                    <a:pt x="219329" y="447722"/>
                  </a:lnTo>
                  <a:lnTo>
                    <a:pt x="180582" y="413426"/>
                  </a:lnTo>
                  <a:lnTo>
                    <a:pt x="139192" y="372618"/>
                  </a:lnTo>
                  <a:lnTo>
                    <a:pt x="134874" y="368046"/>
                  </a:lnTo>
                  <a:lnTo>
                    <a:pt x="127762" y="367919"/>
                  </a:lnTo>
                  <a:lnTo>
                    <a:pt x="118745" y="376554"/>
                  </a:lnTo>
                  <a:lnTo>
                    <a:pt x="118618" y="383794"/>
                  </a:lnTo>
                  <a:lnTo>
                    <a:pt x="122936" y="388365"/>
                  </a:lnTo>
                  <a:lnTo>
                    <a:pt x="165193" y="430071"/>
                  </a:lnTo>
                  <a:lnTo>
                    <a:pt x="204771" y="465121"/>
                  </a:lnTo>
                  <a:lnTo>
                    <a:pt x="238039" y="492146"/>
                  </a:lnTo>
                  <a:lnTo>
                    <a:pt x="269113" y="515874"/>
                  </a:lnTo>
                  <a:lnTo>
                    <a:pt x="275844" y="521208"/>
                  </a:lnTo>
                  <a:lnTo>
                    <a:pt x="280669" y="523875"/>
                  </a:lnTo>
                  <a:lnTo>
                    <a:pt x="290194" y="523875"/>
                  </a:lnTo>
                  <a:lnTo>
                    <a:pt x="327675" y="496546"/>
                  </a:lnTo>
                  <a:lnTo>
                    <a:pt x="391583" y="443352"/>
                  </a:lnTo>
                  <a:lnTo>
                    <a:pt x="430136" y="407042"/>
                  </a:lnTo>
                  <a:lnTo>
                    <a:pt x="469150" y="365761"/>
                  </a:lnTo>
                  <a:lnTo>
                    <a:pt x="505671" y="320637"/>
                  </a:lnTo>
                  <a:lnTo>
                    <a:pt x="536745" y="272797"/>
                  </a:lnTo>
                  <a:lnTo>
                    <a:pt x="559419" y="223369"/>
                  </a:lnTo>
                  <a:lnTo>
                    <a:pt x="570738" y="173482"/>
                  </a:lnTo>
                  <a:lnTo>
                    <a:pt x="570408" y="139856"/>
                  </a:lnTo>
                  <a:lnTo>
                    <a:pt x="548985" y="78702"/>
                  </a:lnTo>
                  <a:lnTo>
                    <a:pt x="502697" y="29414"/>
                  </a:lnTo>
                  <a:lnTo>
                    <a:pt x="443499" y="3375"/>
                  </a:lnTo>
                  <a:lnTo>
                    <a:pt x="410972" y="0"/>
                  </a:lnTo>
                  <a:close/>
                </a:path>
              </a:pathLst>
            </a:custGeom>
            <a:solidFill>
              <a:srgbClr val="AF4E1F"/>
            </a:solidFill>
          </p:spPr>
          <p:txBody>
            <a:bodyPr wrap="square" lIns="0" tIns="0" rIns="0" bIns="0" rtlCol="0"/>
            <a:lstStyle/>
            <a:p>
              <a:endParaRPr/>
            </a:p>
          </p:txBody>
        </p:sp>
        <p:sp>
          <p:nvSpPr>
            <p:cNvPr id="29" name="object 29"/>
            <p:cNvSpPr/>
            <p:nvPr/>
          </p:nvSpPr>
          <p:spPr>
            <a:xfrm>
              <a:off x="1490725" y="1281176"/>
              <a:ext cx="570865" cy="523875"/>
            </a:xfrm>
            <a:custGeom>
              <a:avLst/>
              <a:gdLst/>
              <a:ahLst/>
              <a:cxnLst/>
              <a:rect l="l" t="t" r="r" b="b"/>
              <a:pathLst>
                <a:path w="570864" h="523875">
                  <a:moveTo>
                    <a:pt x="269113" y="515874"/>
                  </a:moveTo>
                  <a:lnTo>
                    <a:pt x="275844" y="521208"/>
                  </a:lnTo>
                  <a:lnTo>
                    <a:pt x="280669" y="523875"/>
                  </a:lnTo>
                  <a:lnTo>
                    <a:pt x="285369" y="523875"/>
                  </a:lnTo>
                  <a:lnTo>
                    <a:pt x="290194" y="523875"/>
                  </a:lnTo>
                  <a:lnTo>
                    <a:pt x="295148" y="521208"/>
                  </a:lnTo>
                  <a:lnTo>
                    <a:pt x="302006" y="515874"/>
                  </a:lnTo>
                  <a:lnTo>
                    <a:pt x="302387" y="515493"/>
                  </a:lnTo>
                  <a:lnTo>
                    <a:pt x="304546" y="513969"/>
                  </a:lnTo>
                  <a:lnTo>
                    <a:pt x="305688" y="513079"/>
                  </a:lnTo>
                  <a:lnTo>
                    <a:pt x="306959" y="512190"/>
                  </a:lnTo>
                  <a:lnTo>
                    <a:pt x="308229" y="511175"/>
                  </a:lnTo>
                  <a:lnTo>
                    <a:pt x="356445" y="473562"/>
                  </a:lnTo>
                  <a:lnTo>
                    <a:pt x="391583" y="443352"/>
                  </a:lnTo>
                  <a:lnTo>
                    <a:pt x="430136" y="407042"/>
                  </a:lnTo>
                  <a:lnTo>
                    <a:pt x="469150" y="365761"/>
                  </a:lnTo>
                  <a:lnTo>
                    <a:pt x="505671" y="320637"/>
                  </a:lnTo>
                  <a:lnTo>
                    <a:pt x="536745" y="272797"/>
                  </a:lnTo>
                  <a:lnTo>
                    <a:pt x="559419" y="223369"/>
                  </a:lnTo>
                  <a:lnTo>
                    <a:pt x="570738" y="173482"/>
                  </a:lnTo>
                  <a:lnTo>
                    <a:pt x="570408" y="139856"/>
                  </a:lnTo>
                  <a:lnTo>
                    <a:pt x="548985" y="78702"/>
                  </a:lnTo>
                  <a:lnTo>
                    <a:pt x="502697" y="29414"/>
                  </a:lnTo>
                  <a:lnTo>
                    <a:pt x="443499" y="3375"/>
                  </a:lnTo>
                  <a:lnTo>
                    <a:pt x="410972" y="0"/>
                  </a:lnTo>
                  <a:lnTo>
                    <a:pt x="352526" y="8147"/>
                  </a:lnTo>
                  <a:lnTo>
                    <a:pt x="315928" y="28702"/>
                  </a:lnTo>
                  <a:lnTo>
                    <a:pt x="295546" y="55828"/>
                  </a:lnTo>
                  <a:lnTo>
                    <a:pt x="285750" y="83693"/>
                  </a:lnTo>
                  <a:lnTo>
                    <a:pt x="275879" y="55828"/>
                  </a:lnTo>
                  <a:lnTo>
                    <a:pt x="255460" y="28701"/>
                  </a:lnTo>
                  <a:lnTo>
                    <a:pt x="218848" y="8147"/>
                  </a:lnTo>
                  <a:lnTo>
                    <a:pt x="160400" y="0"/>
                  </a:lnTo>
                  <a:lnTo>
                    <a:pt x="127873" y="3357"/>
                  </a:lnTo>
                  <a:lnTo>
                    <a:pt x="68675" y="29360"/>
                  </a:lnTo>
                  <a:lnTo>
                    <a:pt x="23770" y="76519"/>
                  </a:lnTo>
                  <a:lnTo>
                    <a:pt x="2018" y="132355"/>
                  </a:lnTo>
                  <a:lnTo>
                    <a:pt x="0" y="162940"/>
                  </a:lnTo>
                  <a:lnTo>
                    <a:pt x="2996" y="190043"/>
                  </a:lnTo>
                  <a:lnTo>
                    <a:pt x="21752" y="247630"/>
                  </a:lnTo>
                  <a:lnTo>
                    <a:pt x="40640" y="283337"/>
                  </a:lnTo>
                  <a:lnTo>
                    <a:pt x="47498" y="285114"/>
                  </a:lnTo>
                  <a:lnTo>
                    <a:pt x="52959" y="281939"/>
                  </a:lnTo>
                  <a:lnTo>
                    <a:pt x="58293" y="278764"/>
                  </a:lnTo>
                  <a:lnTo>
                    <a:pt x="60071" y="271907"/>
                  </a:lnTo>
                  <a:lnTo>
                    <a:pt x="57023" y="266446"/>
                  </a:lnTo>
                  <a:lnTo>
                    <a:pt x="34710" y="219764"/>
                  </a:lnTo>
                  <a:lnTo>
                    <a:pt x="23852" y="176399"/>
                  </a:lnTo>
                  <a:lnTo>
                    <a:pt x="24442" y="136436"/>
                  </a:lnTo>
                  <a:lnTo>
                    <a:pt x="36475" y="99960"/>
                  </a:lnTo>
                  <a:lnTo>
                    <a:pt x="59943" y="67056"/>
                  </a:lnTo>
                  <a:lnTo>
                    <a:pt x="105981" y="34178"/>
                  </a:lnTo>
                  <a:lnTo>
                    <a:pt x="160400" y="22733"/>
                  </a:lnTo>
                  <a:lnTo>
                    <a:pt x="214084" y="30440"/>
                  </a:lnTo>
                  <a:lnTo>
                    <a:pt x="244776" y="49911"/>
                  </a:lnTo>
                  <a:lnTo>
                    <a:pt x="259824" y="75668"/>
                  </a:lnTo>
                  <a:lnTo>
                    <a:pt x="266573" y="102235"/>
                  </a:lnTo>
                  <a:lnTo>
                    <a:pt x="268458" y="111341"/>
                  </a:lnTo>
                  <a:lnTo>
                    <a:pt x="270605" y="119364"/>
                  </a:lnTo>
                  <a:lnTo>
                    <a:pt x="273466" y="126220"/>
                  </a:lnTo>
                  <a:lnTo>
                    <a:pt x="277494" y="131825"/>
                  </a:lnTo>
                  <a:lnTo>
                    <a:pt x="279654" y="134112"/>
                  </a:lnTo>
                  <a:lnTo>
                    <a:pt x="282575" y="135509"/>
                  </a:lnTo>
                  <a:lnTo>
                    <a:pt x="285750" y="135509"/>
                  </a:lnTo>
                  <a:lnTo>
                    <a:pt x="288798" y="135509"/>
                  </a:lnTo>
                  <a:lnTo>
                    <a:pt x="304800" y="102235"/>
                  </a:lnTo>
                  <a:lnTo>
                    <a:pt x="311622" y="75668"/>
                  </a:lnTo>
                  <a:lnTo>
                    <a:pt x="326707" y="49911"/>
                  </a:lnTo>
                  <a:lnTo>
                    <a:pt x="357413" y="30440"/>
                  </a:lnTo>
                  <a:lnTo>
                    <a:pt x="411099" y="22733"/>
                  </a:lnTo>
                  <a:lnTo>
                    <a:pt x="438973" y="25640"/>
                  </a:lnTo>
                  <a:lnTo>
                    <a:pt x="489769" y="48075"/>
                  </a:lnTo>
                  <a:lnTo>
                    <a:pt x="529703" y="90545"/>
                  </a:lnTo>
                  <a:lnTo>
                    <a:pt x="548058" y="142476"/>
                  </a:lnTo>
                  <a:lnTo>
                    <a:pt x="548259" y="171323"/>
                  </a:lnTo>
                  <a:lnTo>
                    <a:pt x="542143" y="203287"/>
                  </a:lnTo>
                  <a:lnTo>
                    <a:pt x="529717" y="237013"/>
                  </a:lnTo>
                  <a:lnTo>
                    <a:pt x="511004" y="272407"/>
                  </a:lnTo>
                  <a:lnTo>
                    <a:pt x="486029" y="309372"/>
                  </a:lnTo>
                  <a:lnTo>
                    <a:pt x="394716" y="309372"/>
                  </a:lnTo>
                  <a:lnTo>
                    <a:pt x="362204" y="192404"/>
                  </a:lnTo>
                  <a:lnTo>
                    <a:pt x="360934" y="187451"/>
                  </a:lnTo>
                  <a:lnTo>
                    <a:pt x="356488" y="184023"/>
                  </a:lnTo>
                  <a:lnTo>
                    <a:pt x="351409" y="184023"/>
                  </a:lnTo>
                  <a:lnTo>
                    <a:pt x="346329" y="184023"/>
                  </a:lnTo>
                  <a:lnTo>
                    <a:pt x="341884" y="187451"/>
                  </a:lnTo>
                  <a:lnTo>
                    <a:pt x="325455" y="244340"/>
                  </a:lnTo>
                  <a:lnTo>
                    <a:pt x="311007" y="290322"/>
                  </a:lnTo>
                  <a:lnTo>
                    <a:pt x="296249" y="334208"/>
                  </a:lnTo>
                  <a:lnTo>
                    <a:pt x="280288" y="379857"/>
                  </a:lnTo>
                  <a:lnTo>
                    <a:pt x="259461" y="317119"/>
                  </a:lnTo>
                  <a:lnTo>
                    <a:pt x="257937" y="312547"/>
                  </a:lnTo>
                  <a:lnTo>
                    <a:pt x="253619" y="309372"/>
                  </a:lnTo>
                  <a:lnTo>
                    <a:pt x="248793" y="309372"/>
                  </a:lnTo>
                  <a:lnTo>
                    <a:pt x="207263" y="309372"/>
                  </a:lnTo>
                  <a:lnTo>
                    <a:pt x="172847" y="120269"/>
                  </a:lnTo>
                  <a:lnTo>
                    <a:pt x="171831" y="114808"/>
                  </a:lnTo>
                  <a:lnTo>
                    <a:pt x="167131" y="110871"/>
                  </a:lnTo>
                  <a:lnTo>
                    <a:pt x="161544" y="110998"/>
                  </a:lnTo>
                  <a:lnTo>
                    <a:pt x="156082" y="110998"/>
                  </a:lnTo>
                  <a:lnTo>
                    <a:pt x="151384" y="115062"/>
                  </a:lnTo>
                  <a:lnTo>
                    <a:pt x="150622" y="120523"/>
                  </a:lnTo>
                  <a:lnTo>
                    <a:pt x="120777" y="309372"/>
                  </a:lnTo>
                  <a:lnTo>
                    <a:pt x="25654" y="309372"/>
                  </a:lnTo>
                  <a:lnTo>
                    <a:pt x="19431" y="309372"/>
                  </a:lnTo>
                  <a:lnTo>
                    <a:pt x="14351" y="314451"/>
                  </a:lnTo>
                  <a:lnTo>
                    <a:pt x="14351" y="320801"/>
                  </a:lnTo>
                  <a:lnTo>
                    <a:pt x="14351" y="327025"/>
                  </a:lnTo>
                  <a:lnTo>
                    <a:pt x="19431" y="332104"/>
                  </a:lnTo>
                  <a:lnTo>
                    <a:pt x="25654" y="332104"/>
                  </a:lnTo>
                  <a:lnTo>
                    <a:pt x="130429" y="332104"/>
                  </a:lnTo>
                  <a:lnTo>
                    <a:pt x="136017" y="332104"/>
                  </a:lnTo>
                  <a:lnTo>
                    <a:pt x="140716" y="328040"/>
                  </a:lnTo>
                  <a:lnTo>
                    <a:pt x="141605" y="322579"/>
                  </a:lnTo>
                  <a:lnTo>
                    <a:pt x="162560" y="189864"/>
                  </a:lnTo>
                  <a:lnTo>
                    <a:pt x="186817" y="322834"/>
                  </a:lnTo>
                  <a:lnTo>
                    <a:pt x="187706" y="328295"/>
                  </a:lnTo>
                  <a:lnTo>
                    <a:pt x="192405" y="332104"/>
                  </a:lnTo>
                  <a:lnTo>
                    <a:pt x="197866" y="332104"/>
                  </a:lnTo>
                  <a:lnTo>
                    <a:pt x="240537" y="332104"/>
                  </a:lnTo>
                  <a:lnTo>
                    <a:pt x="269240" y="418338"/>
                  </a:lnTo>
                  <a:lnTo>
                    <a:pt x="279907" y="426212"/>
                  </a:lnTo>
                  <a:lnTo>
                    <a:pt x="280035" y="426212"/>
                  </a:lnTo>
                  <a:lnTo>
                    <a:pt x="284734" y="426212"/>
                  </a:lnTo>
                  <a:lnTo>
                    <a:pt x="289051" y="423163"/>
                  </a:lnTo>
                  <a:lnTo>
                    <a:pt x="290703" y="418591"/>
                  </a:lnTo>
                  <a:lnTo>
                    <a:pt x="297815" y="398145"/>
                  </a:lnTo>
                  <a:lnTo>
                    <a:pt x="312346" y="356945"/>
                  </a:lnTo>
                  <a:lnTo>
                    <a:pt x="325675" y="318103"/>
                  </a:lnTo>
                  <a:lnTo>
                    <a:pt x="338409" y="279022"/>
                  </a:lnTo>
                  <a:lnTo>
                    <a:pt x="351155" y="237109"/>
                  </a:lnTo>
                  <a:lnTo>
                    <a:pt x="375285" y="323850"/>
                  </a:lnTo>
                  <a:lnTo>
                    <a:pt x="384429" y="332104"/>
                  </a:lnTo>
                  <a:lnTo>
                    <a:pt x="386080" y="332104"/>
                  </a:lnTo>
                  <a:lnTo>
                    <a:pt x="468122" y="332104"/>
                  </a:lnTo>
                  <a:lnTo>
                    <a:pt x="438785" y="365633"/>
                  </a:lnTo>
                  <a:lnTo>
                    <a:pt x="393765" y="410642"/>
                  </a:lnTo>
                  <a:lnTo>
                    <a:pt x="351520" y="448151"/>
                  </a:lnTo>
                  <a:lnTo>
                    <a:pt x="316966" y="476182"/>
                  </a:lnTo>
                  <a:lnTo>
                    <a:pt x="292354" y="494664"/>
                  </a:lnTo>
                  <a:lnTo>
                    <a:pt x="290194" y="496315"/>
                  </a:lnTo>
                  <a:lnTo>
                    <a:pt x="288417" y="497713"/>
                  </a:lnTo>
                  <a:lnTo>
                    <a:pt x="287019" y="498728"/>
                  </a:lnTo>
                  <a:lnTo>
                    <a:pt x="286638" y="499110"/>
                  </a:lnTo>
                  <a:lnTo>
                    <a:pt x="285623" y="499872"/>
                  </a:lnTo>
                  <a:lnTo>
                    <a:pt x="284734" y="499237"/>
                  </a:lnTo>
                  <a:lnTo>
                    <a:pt x="283972" y="498601"/>
                  </a:lnTo>
                  <a:lnTo>
                    <a:pt x="283082" y="497966"/>
                  </a:lnTo>
                  <a:lnTo>
                    <a:pt x="280924" y="496188"/>
                  </a:lnTo>
                  <a:lnTo>
                    <a:pt x="278130" y="494029"/>
                  </a:lnTo>
                  <a:lnTo>
                    <a:pt x="274700" y="491489"/>
                  </a:lnTo>
                  <a:lnTo>
                    <a:pt x="251884" y="474184"/>
                  </a:lnTo>
                  <a:lnTo>
                    <a:pt x="219329" y="447722"/>
                  </a:lnTo>
                  <a:lnTo>
                    <a:pt x="180582" y="413426"/>
                  </a:lnTo>
                  <a:lnTo>
                    <a:pt x="139192" y="372618"/>
                  </a:lnTo>
                  <a:lnTo>
                    <a:pt x="134874" y="368046"/>
                  </a:lnTo>
                  <a:lnTo>
                    <a:pt x="127762" y="367919"/>
                  </a:lnTo>
                  <a:lnTo>
                    <a:pt x="123190" y="372237"/>
                  </a:lnTo>
                  <a:lnTo>
                    <a:pt x="118745" y="376554"/>
                  </a:lnTo>
                  <a:lnTo>
                    <a:pt x="118618" y="383794"/>
                  </a:lnTo>
                  <a:lnTo>
                    <a:pt x="122936" y="388365"/>
                  </a:lnTo>
                  <a:lnTo>
                    <a:pt x="165193" y="430071"/>
                  </a:lnTo>
                  <a:lnTo>
                    <a:pt x="204771" y="465121"/>
                  </a:lnTo>
                  <a:lnTo>
                    <a:pt x="238039" y="492146"/>
                  </a:lnTo>
                  <a:lnTo>
                    <a:pt x="262890" y="510921"/>
                  </a:lnTo>
                  <a:lnTo>
                    <a:pt x="264160" y="511937"/>
                  </a:lnTo>
                  <a:lnTo>
                    <a:pt x="265430" y="512952"/>
                  </a:lnTo>
                  <a:lnTo>
                    <a:pt x="267335" y="514476"/>
                  </a:lnTo>
                  <a:lnTo>
                    <a:pt x="268731" y="515493"/>
                  </a:lnTo>
                  <a:lnTo>
                    <a:pt x="269113" y="515874"/>
                  </a:lnTo>
                  <a:close/>
                </a:path>
              </a:pathLst>
            </a:custGeom>
            <a:ln w="3175">
              <a:solidFill>
                <a:srgbClr val="AF4E1F"/>
              </a:solidFill>
            </a:ln>
          </p:spPr>
          <p:txBody>
            <a:bodyPr wrap="square" lIns="0" tIns="0" rIns="0" bIns="0" rtlCol="0"/>
            <a:lstStyle/>
            <a:p>
              <a:endParaRPr/>
            </a:p>
          </p:txBody>
        </p:sp>
      </p:grpSp>
      <p:sp>
        <p:nvSpPr>
          <p:cNvPr id="30" name="object 30"/>
          <p:cNvSpPr txBox="1"/>
          <p:nvPr/>
        </p:nvSpPr>
        <p:spPr>
          <a:xfrm>
            <a:off x="954289" y="2433637"/>
            <a:ext cx="1661160" cy="348172"/>
          </a:xfrm>
          <a:prstGeom prst="rect">
            <a:avLst/>
          </a:prstGeom>
        </p:spPr>
        <p:txBody>
          <a:bodyPr vert="horz" wrap="square" lIns="0" tIns="29845" rIns="0" bIns="0" rtlCol="0">
            <a:spAutoFit/>
          </a:bodyPr>
          <a:lstStyle/>
          <a:p>
            <a:pPr marL="12700" marR="5080" algn="ctr">
              <a:spcBef>
                <a:spcPts val="235"/>
              </a:spcBef>
            </a:pPr>
            <a:r>
              <a:rPr lang="en-US" sz="950" dirty="0">
                <a:solidFill>
                  <a:srgbClr val="EFB41D"/>
                </a:solidFill>
                <a:latin typeface="CALVERTMT" panose="02020500000000000000" pitchFamily="18" charset="0"/>
                <a:cs typeface="Cambria"/>
              </a:rPr>
              <a:t>CARDIOVASCULAR</a:t>
            </a:r>
          </a:p>
          <a:p>
            <a:pPr marL="12700" marR="5080" algn="ctr">
              <a:spcBef>
                <a:spcPts val="235"/>
              </a:spcBef>
            </a:pPr>
            <a:r>
              <a:rPr lang="en-US" sz="950" dirty="0">
                <a:solidFill>
                  <a:srgbClr val="EFB41D"/>
                </a:solidFill>
                <a:latin typeface="CALVERTMT" panose="02020500000000000000" pitchFamily="18" charset="0"/>
                <a:cs typeface="Cambria"/>
              </a:rPr>
              <a:t>SYSTEM</a:t>
            </a:r>
            <a:endParaRPr sz="950" dirty="0">
              <a:solidFill>
                <a:srgbClr val="EFB41D"/>
              </a:solidFill>
              <a:latin typeface="CALVERTMT" panose="02020500000000000000" pitchFamily="18" charset="0"/>
              <a:cs typeface="Cambria"/>
            </a:endParaRPr>
          </a:p>
        </p:txBody>
      </p:sp>
      <p:sp>
        <p:nvSpPr>
          <p:cNvPr id="41" name="TextBox 40">
            <a:extLst>
              <a:ext uri="{FF2B5EF4-FFF2-40B4-BE49-F238E27FC236}">
                <a16:creationId xmlns:a16="http://schemas.microsoft.com/office/drawing/2014/main" id="{1415C5E3-212F-9DB2-8FC2-A57F786B19BC}"/>
              </a:ext>
            </a:extLst>
          </p:cNvPr>
          <p:cNvSpPr txBox="1"/>
          <p:nvPr/>
        </p:nvSpPr>
        <p:spPr>
          <a:xfrm>
            <a:off x="913880" y="2893183"/>
            <a:ext cx="1741978" cy="1338828"/>
          </a:xfrm>
          <a:prstGeom prst="rect">
            <a:avLst/>
          </a:prstGeom>
          <a:noFill/>
        </p:spPr>
        <p:txBody>
          <a:bodyPr wrap="square" rtlCol="0">
            <a:spAutoFit/>
          </a:bodyPr>
          <a:lstStyle/>
          <a:p>
            <a:pPr algn="ctr"/>
            <a:r>
              <a:rPr lang="en-US" sz="900" dirty="0">
                <a:solidFill>
                  <a:schemeClr val="bg1"/>
                </a:solidFill>
                <a:latin typeface="Gotham Light" pitchFamily="2" charset="77"/>
              </a:rPr>
              <a:t>Increases risk for hypertension, coronary artery disease. Decrease in maximum heart rate, and decreased left ventricular ejection fraction (LVEF) to exercise. Aortic and mitral valve thicken, often with valvular calcific deposits.</a:t>
            </a:r>
          </a:p>
        </p:txBody>
      </p:sp>
      <p:sp>
        <p:nvSpPr>
          <p:cNvPr id="42" name="object 30">
            <a:extLst>
              <a:ext uri="{FF2B5EF4-FFF2-40B4-BE49-F238E27FC236}">
                <a16:creationId xmlns:a16="http://schemas.microsoft.com/office/drawing/2014/main" id="{CAD7185A-1DFB-F8C5-844E-E8483796970D}"/>
              </a:ext>
            </a:extLst>
          </p:cNvPr>
          <p:cNvSpPr txBox="1"/>
          <p:nvPr/>
        </p:nvSpPr>
        <p:spPr>
          <a:xfrm>
            <a:off x="3741420" y="2433637"/>
            <a:ext cx="1661160" cy="348172"/>
          </a:xfrm>
          <a:prstGeom prst="rect">
            <a:avLst/>
          </a:prstGeom>
        </p:spPr>
        <p:txBody>
          <a:bodyPr vert="horz" wrap="square" lIns="0" tIns="29845" rIns="0" bIns="0" rtlCol="0">
            <a:spAutoFit/>
          </a:bodyPr>
          <a:lstStyle/>
          <a:p>
            <a:pPr marL="12700" marR="5080" algn="ctr">
              <a:spcBef>
                <a:spcPts val="235"/>
              </a:spcBef>
            </a:pPr>
            <a:r>
              <a:rPr lang="en-US" sz="950" dirty="0">
                <a:solidFill>
                  <a:srgbClr val="EFB41D"/>
                </a:solidFill>
                <a:latin typeface="CALVERTMT" panose="02020500000000000000" pitchFamily="18" charset="0"/>
                <a:cs typeface="Cambria"/>
              </a:rPr>
              <a:t>RESPIRATORY</a:t>
            </a:r>
          </a:p>
          <a:p>
            <a:pPr marL="12700" marR="5080" algn="ctr">
              <a:spcBef>
                <a:spcPts val="235"/>
              </a:spcBef>
            </a:pPr>
            <a:r>
              <a:rPr lang="en-US" sz="950" dirty="0">
                <a:solidFill>
                  <a:srgbClr val="EFB41D"/>
                </a:solidFill>
                <a:latin typeface="CALVERTMT" panose="02020500000000000000" pitchFamily="18" charset="0"/>
                <a:cs typeface="Cambria"/>
              </a:rPr>
              <a:t>SYSTEM</a:t>
            </a:r>
            <a:endParaRPr sz="950" dirty="0">
              <a:solidFill>
                <a:srgbClr val="EFB41D"/>
              </a:solidFill>
              <a:latin typeface="CALVERTMT" panose="02020500000000000000" pitchFamily="18" charset="0"/>
              <a:cs typeface="Cambria"/>
            </a:endParaRPr>
          </a:p>
        </p:txBody>
      </p:sp>
      <p:sp>
        <p:nvSpPr>
          <p:cNvPr id="43" name="TextBox 42">
            <a:extLst>
              <a:ext uri="{FF2B5EF4-FFF2-40B4-BE49-F238E27FC236}">
                <a16:creationId xmlns:a16="http://schemas.microsoft.com/office/drawing/2014/main" id="{FF812E7A-9813-D1BE-EC9E-064142C983F6}"/>
              </a:ext>
            </a:extLst>
          </p:cNvPr>
          <p:cNvSpPr txBox="1"/>
          <p:nvPr/>
        </p:nvSpPr>
        <p:spPr>
          <a:xfrm>
            <a:off x="3701011" y="2893183"/>
            <a:ext cx="1741978" cy="646331"/>
          </a:xfrm>
          <a:prstGeom prst="rect">
            <a:avLst/>
          </a:prstGeom>
          <a:noFill/>
        </p:spPr>
        <p:txBody>
          <a:bodyPr wrap="square" rtlCol="0">
            <a:spAutoFit/>
          </a:bodyPr>
          <a:lstStyle/>
          <a:p>
            <a:pPr algn="ctr"/>
            <a:r>
              <a:rPr lang="en-US" sz="900" dirty="0">
                <a:solidFill>
                  <a:schemeClr val="bg1"/>
                </a:solidFill>
                <a:latin typeface="Gotham Light" pitchFamily="2" charset="77"/>
              </a:rPr>
              <a:t>Approximately one-third of surface area per volume of lung tissue is lost over the lifespan.</a:t>
            </a:r>
          </a:p>
        </p:txBody>
      </p:sp>
      <p:sp>
        <p:nvSpPr>
          <p:cNvPr id="44" name="object 30">
            <a:extLst>
              <a:ext uri="{FF2B5EF4-FFF2-40B4-BE49-F238E27FC236}">
                <a16:creationId xmlns:a16="http://schemas.microsoft.com/office/drawing/2014/main" id="{294DEE6A-1FAD-9527-4324-AA6D170B81C7}"/>
              </a:ext>
            </a:extLst>
          </p:cNvPr>
          <p:cNvSpPr txBox="1"/>
          <p:nvPr/>
        </p:nvSpPr>
        <p:spPr>
          <a:xfrm>
            <a:off x="6440689" y="2433637"/>
            <a:ext cx="1661160" cy="348172"/>
          </a:xfrm>
          <a:prstGeom prst="rect">
            <a:avLst/>
          </a:prstGeom>
        </p:spPr>
        <p:txBody>
          <a:bodyPr vert="horz" wrap="square" lIns="0" tIns="29845" rIns="0" bIns="0" rtlCol="0">
            <a:spAutoFit/>
          </a:bodyPr>
          <a:lstStyle/>
          <a:p>
            <a:pPr marL="12700" marR="5080" algn="ctr">
              <a:spcBef>
                <a:spcPts val="235"/>
              </a:spcBef>
            </a:pPr>
            <a:r>
              <a:rPr lang="en-US" sz="950" dirty="0">
                <a:solidFill>
                  <a:srgbClr val="EFB41D"/>
                </a:solidFill>
                <a:latin typeface="CALVERTMT" panose="02020500000000000000" pitchFamily="18" charset="0"/>
                <a:cs typeface="Cambria"/>
              </a:rPr>
              <a:t>GENITOURINARY</a:t>
            </a:r>
          </a:p>
          <a:p>
            <a:pPr marL="12700" marR="5080" algn="ctr">
              <a:spcBef>
                <a:spcPts val="235"/>
              </a:spcBef>
            </a:pPr>
            <a:r>
              <a:rPr lang="en-US" sz="950" dirty="0">
                <a:solidFill>
                  <a:srgbClr val="EFB41D"/>
                </a:solidFill>
                <a:latin typeface="CALVERTMT" panose="02020500000000000000" pitchFamily="18" charset="0"/>
                <a:cs typeface="Cambria"/>
              </a:rPr>
              <a:t>SYSTEM</a:t>
            </a:r>
            <a:endParaRPr sz="950" dirty="0">
              <a:solidFill>
                <a:srgbClr val="EFB41D"/>
              </a:solidFill>
              <a:latin typeface="CALVERTMT" panose="02020500000000000000" pitchFamily="18" charset="0"/>
              <a:cs typeface="Cambria"/>
            </a:endParaRPr>
          </a:p>
        </p:txBody>
      </p:sp>
      <p:sp>
        <p:nvSpPr>
          <p:cNvPr id="45" name="TextBox 44">
            <a:extLst>
              <a:ext uri="{FF2B5EF4-FFF2-40B4-BE49-F238E27FC236}">
                <a16:creationId xmlns:a16="http://schemas.microsoft.com/office/drawing/2014/main" id="{3B47E698-59C1-D27B-4061-02C5A31D8B44}"/>
              </a:ext>
            </a:extLst>
          </p:cNvPr>
          <p:cNvSpPr txBox="1"/>
          <p:nvPr/>
        </p:nvSpPr>
        <p:spPr>
          <a:xfrm>
            <a:off x="6400280" y="2893183"/>
            <a:ext cx="1741978" cy="923330"/>
          </a:xfrm>
          <a:prstGeom prst="rect">
            <a:avLst/>
          </a:prstGeom>
          <a:noFill/>
        </p:spPr>
        <p:txBody>
          <a:bodyPr wrap="square" rtlCol="0">
            <a:spAutoFit/>
          </a:bodyPr>
          <a:lstStyle/>
          <a:p>
            <a:pPr algn="ctr"/>
            <a:r>
              <a:rPr lang="en-US" sz="900" dirty="0">
                <a:solidFill>
                  <a:schemeClr val="bg1"/>
                </a:solidFill>
                <a:latin typeface="Gotham Light" pitchFamily="2" charset="77"/>
              </a:rPr>
              <a:t>Aging increases the older person’s risk of urinary incontinence, urinary tract infection, erectile dysfunction and dyspareunia.</a:t>
            </a:r>
          </a:p>
        </p:txBody>
      </p:sp>
      <p:sp>
        <p:nvSpPr>
          <p:cNvPr id="46" name="object 2">
            <a:extLst>
              <a:ext uri="{FF2B5EF4-FFF2-40B4-BE49-F238E27FC236}">
                <a16:creationId xmlns:a16="http://schemas.microsoft.com/office/drawing/2014/main" id="{B060278F-059A-5F53-D8A8-15E9DDDA6D1E}"/>
              </a:ext>
            </a:extLst>
          </p:cNvPr>
          <p:cNvSpPr/>
          <p:nvPr/>
        </p:nvSpPr>
        <p:spPr>
          <a:xfrm>
            <a:off x="3200400" y="852045"/>
            <a:ext cx="0" cy="3656965"/>
          </a:xfrm>
          <a:custGeom>
            <a:avLst/>
            <a:gdLst/>
            <a:ahLst/>
            <a:cxnLst/>
            <a:rect l="l" t="t" r="r" b="b"/>
            <a:pathLst>
              <a:path h="3656965">
                <a:moveTo>
                  <a:pt x="0" y="0"/>
                </a:moveTo>
                <a:lnTo>
                  <a:pt x="0" y="3656838"/>
                </a:lnTo>
              </a:path>
            </a:pathLst>
          </a:custGeom>
          <a:ln w="9525">
            <a:solidFill>
              <a:srgbClr val="EFB41D"/>
            </a:solidFill>
          </a:ln>
        </p:spPr>
        <p:txBody>
          <a:bodyPr wrap="square" lIns="0" tIns="0" rIns="0" bIns="0" rtlCol="0"/>
          <a:lstStyle/>
          <a:p>
            <a:endParaRPr/>
          </a:p>
        </p:txBody>
      </p:sp>
      <p:sp>
        <p:nvSpPr>
          <p:cNvPr id="47" name="object 2">
            <a:extLst>
              <a:ext uri="{FF2B5EF4-FFF2-40B4-BE49-F238E27FC236}">
                <a16:creationId xmlns:a16="http://schemas.microsoft.com/office/drawing/2014/main" id="{674842BC-4EC6-CB3C-31AB-3C5D11E8101D}"/>
              </a:ext>
            </a:extLst>
          </p:cNvPr>
          <p:cNvSpPr/>
          <p:nvPr/>
        </p:nvSpPr>
        <p:spPr>
          <a:xfrm>
            <a:off x="5951415" y="852045"/>
            <a:ext cx="0" cy="3656965"/>
          </a:xfrm>
          <a:custGeom>
            <a:avLst/>
            <a:gdLst/>
            <a:ahLst/>
            <a:cxnLst/>
            <a:rect l="l" t="t" r="r" b="b"/>
            <a:pathLst>
              <a:path h="3656965">
                <a:moveTo>
                  <a:pt x="0" y="0"/>
                </a:moveTo>
                <a:lnTo>
                  <a:pt x="0" y="3656838"/>
                </a:lnTo>
              </a:path>
            </a:pathLst>
          </a:custGeom>
          <a:ln w="9525">
            <a:solidFill>
              <a:srgbClr val="EFB41D"/>
            </a:solidFill>
          </a:ln>
        </p:spPr>
        <p:txBody>
          <a:bodyPr wrap="square" lIns="0" tIns="0" rIns="0" bIns="0" rtlCol="0"/>
          <a:lstStyle/>
          <a:p>
            <a:endParaRPr/>
          </a:p>
        </p:txBody>
      </p:sp>
      <p:sp>
        <p:nvSpPr>
          <p:cNvPr id="48" name="Rectangle 47">
            <a:extLst>
              <a:ext uri="{FF2B5EF4-FFF2-40B4-BE49-F238E27FC236}">
                <a16:creationId xmlns:a16="http://schemas.microsoft.com/office/drawing/2014/main" id="{91B967CD-1E2B-409C-0E16-AA11F36BB798}"/>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17858BD8-48A8-E5AF-7FB4-AF276A3E9CDF}"/>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15</a:t>
            </a:r>
          </a:p>
        </p:txBody>
      </p:sp>
      <p:pic>
        <p:nvPicPr>
          <p:cNvPr id="50" name="Picture 49">
            <a:extLst>
              <a:ext uri="{FF2B5EF4-FFF2-40B4-BE49-F238E27FC236}">
                <a16:creationId xmlns:a16="http://schemas.microsoft.com/office/drawing/2014/main" id="{EA4A1F3D-9608-7170-E4A0-4B199A6055D2}"/>
              </a:ext>
            </a:extLst>
          </p:cNvPr>
          <p:cNvPicPr>
            <a:picLocks noChangeAspect="1"/>
          </p:cNvPicPr>
          <p:nvPr/>
        </p:nvPicPr>
        <p:blipFill>
          <a:blip r:embed="rId3"/>
          <a:stretch>
            <a:fillRect/>
          </a:stretch>
        </p:blipFill>
        <p:spPr>
          <a:xfrm>
            <a:off x="8119844" y="4495386"/>
            <a:ext cx="706007" cy="706007"/>
          </a:xfrm>
          <a:prstGeom prst="rect">
            <a:avLst/>
          </a:prstGeom>
        </p:spPr>
      </p:pic>
      <p:cxnSp>
        <p:nvCxnSpPr>
          <p:cNvPr id="51" name="Straight Connector 50">
            <a:extLst>
              <a:ext uri="{FF2B5EF4-FFF2-40B4-BE49-F238E27FC236}">
                <a16:creationId xmlns:a16="http://schemas.microsoft.com/office/drawing/2014/main" id="{1E2BC4FC-6BD3-BC91-4E13-5CC09CBD7B66}"/>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E1B907F2-D5D4-1040-C952-0DAC73A948FA}"/>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 name="object 2">
            <a:extLst>
              <a:ext uri="{FF2B5EF4-FFF2-40B4-BE49-F238E27FC236}">
                <a16:creationId xmlns:a16="http://schemas.microsoft.com/office/drawing/2014/main" id="{D891B6A3-FB76-1BEE-D41C-C8F53A540031}"/>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dirty="0"/>
          </a:p>
        </p:txBody>
      </p:sp>
      <p:grpSp>
        <p:nvGrpSpPr>
          <p:cNvPr id="10" name="object 10"/>
          <p:cNvGrpSpPr/>
          <p:nvPr/>
        </p:nvGrpSpPr>
        <p:grpSpPr>
          <a:xfrm>
            <a:off x="1246707" y="990600"/>
            <a:ext cx="1076325" cy="1046367"/>
            <a:chOff x="1309751" y="1081151"/>
            <a:chExt cx="1076325" cy="1143000"/>
          </a:xfrm>
        </p:grpSpPr>
        <p:sp>
          <p:nvSpPr>
            <p:cNvPr id="12" name="object 12"/>
            <p:cNvSpPr/>
            <p:nvPr/>
          </p:nvSpPr>
          <p:spPr>
            <a:xfrm>
              <a:off x="1309751" y="1081151"/>
              <a:ext cx="1076325" cy="1143000"/>
            </a:xfrm>
            <a:custGeom>
              <a:avLst/>
              <a:gdLst/>
              <a:ahLst/>
              <a:cxnLst/>
              <a:rect l="l" t="t" r="r" b="b"/>
              <a:pathLst>
                <a:path w="1076325" h="1143000">
                  <a:moveTo>
                    <a:pt x="538099" y="0"/>
                  </a:moveTo>
                  <a:lnTo>
                    <a:pt x="491670" y="2097"/>
                  </a:lnTo>
                  <a:lnTo>
                    <a:pt x="446338" y="8273"/>
                  </a:lnTo>
                  <a:lnTo>
                    <a:pt x="402264" y="18359"/>
                  </a:lnTo>
                  <a:lnTo>
                    <a:pt x="359610" y="32181"/>
                  </a:lnTo>
                  <a:lnTo>
                    <a:pt x="318537" y="49570"/>
                  </a:lnTo>
                  <a:lnTo>
                    <a:pt x="279206" y="70353"/>
                  </a:lnTo>
                  <a:lnTo>
                    <a:pt x="241780" y="94360"/>
                  </a:lnTo>
                  <a:lnTo>
                    <a:pt x="206420" y="121418"/>
                  </a:lnTo>
                  <a:lnTo>
                    <a:pt x="173287" y="151357"/>
                  </a:lnTo>
                  <a:lnTo>
                    <a:pt x="142543" y="184006"/>
                  </a:lnTo>
                  <a:lnTo>
                    <a:pt x="114350" y="219193"/>
                  </a:lnTo>
                  <a:lnTo>
                    <a:pt x="88868" y="256746"/>
                  </a:lnTo>
                  <a:lnTo>
                    <a:pt x="66260" y="296495"/>
                  </a:lnTo>
                  <a:lnTo>
                    <a:pt x="46687" y="338268"/>
                  </a:lnTo>
                  <a:lnTo>
                    <a:pt x="30310" y="381894"/>
                  </a:lnTo>
                  <a:lnTo>
                    <a:pt x="17291" y="427201"/>
                  </a:lnTo>
                  <a:lnTo>
                    <a:pt x="7793" y="474019"/>
                  </a:lnTo>
                  <a:lnTo>
                    <a:pt x="1975" y="522175"/>
                  </a:lnTo>
                  <a:lnTo>
                    <a:pt x="0" y="571500"/>
                  </a:lnTo>
                  <a:lnTo>
                    <a:pt x="1975" y="620806"/>
                  </a:lnTo>
                  <a:lnTo>
                    <a:pt x="7793" y="668948"/>
                  </a:lnTo>
                  <a:lnTo>
                    <a:pt x="17291" y="715755"/>
                  </a:lnTo>
                  <a:lnTo>
                    <a:pt x="30310" y="761055"/>
                  </a:lnTo>
                  <a:lnTo>
                    <a:pt x="46687" y="804677"/>
                  </a:lnTo>
                  <a:lnTo>
                    <a:pt x="66260" y="846448"/>
                  </a:lnTo>
                  <a:lnTo>
                    <a:pt x="88868" y="886197"/>
                  </a:lnTo>
                  <a:lnTo>
                    <a:pt x="114350" y="923753"/>
                  </a:lnTo>
                  <a:lnTo>
                    <a:pt x="142543" y="958943"/>
                  </a:lnTo>
                  <a:lnTo>
                    <a:pt x="173287" y="991597"/>
                  </a:lnTo>
                  <a:lnTo>
                    <a:pt x="206420" y="1021542"/>
                  </a:lnTo>
                  <a:lnTo>
                    <a:pt x="241780" y="1048607"/>
                  </a:lnTo>
                  <a:lnTo>
                    <a:pt x="279206" y="1072620"/>
                  </a:lnTo>
                  <a:lnTo>
                    <a:pt x="318537" y="1093410"/>
                  </a:lnTo>
                  <a:lnTo>
                    <a:pt x="359610" y="1110804"/>
                  </a:lnTo>
                  <a:lnTo>
                    <a:pt x="402264" y="1124632"/>
                  </a:lnTo>
                  <a:lnTo>
                    <a:pt x="446338" y="1134722"/>
                  </a:lnTo>
                  <a:lnTo>
                    <a:pt x="491670" y="1140901"/>
                  </a:lnTo>
                  <a:lnTo>
                    <a:pt x="538099" y="1143000"/>
                  </a:lnTo>
                  <a:lnTo>
                    <a:pt x="584528" y="1140901"/>
                  </a:lnTo>
                  <a:lnTo>
                    <a:pt x="629863" y="1134722"/>
                  </a:lnTo>
                  <a:lnTo>
                    <a:pt x="673942" y="1124632"/>
                  </a:lnTo>
                  <a:lnTo>
                    <a:pt x="716602" y="1110804"/>
                  </a:lnTo>
                  <a:lnTo>
                    <a:pt x="757682" y="1093410"/>
                  </a:lnTo>
                  <a:lnTo>
                    <a:pt x="797021" y="1072620"/>
                  </a:lnTo>
                  <a:lnTo>
                    <a:pt x="834456" y="1048607"/>
                  </a:lnTo>
                  <a:lnTo>
                    <a:pt x="869826" y="1021542"/>
                  </a:lnTo>
                  <a:lnTo>
                    <a:pt x="902968" y="991597"/>
                  </a:lnTo>
                  <a:lnTo>
                    <a:pt x="933722" y="958943"/>
                  </a:lnTo>
                  <a:lnTo>
                    <a:pt x="961926" y="923753"/>
                  </a:lnTo>
                  <a:lnTo>
                    <a:pt x="987417" y="886197"/>
                  </a:lnTo>
                  <a:lnTo>
                    <a:pt x="1010034" y="846448"/>
                  </a:lnTo>
                  <a:lnTo>
                    <a:pt x="1029616" y="804677"/>
                  </a:lnTo>
                  <a:lnTo>
                    <a:pt x="1045999" y="761055"/>
                  </a:lnTo>
                  <a:lnTo>
                    <a:pt x="1059024" y="715755"/>
                  </a:lnTo>
                  <a:lnTo>
                    <a:pt x="1068528" y="668948"/>
                  </a:lnTo>
                  <a:lnTo>
                    <a:pt x="1074348" y="620806"/>
                  </a:lnTo>
                  <a:lnTo>
                    <a:pt x="1076325" y="571500"/>
                  </a:lnTo>
                  <a:lnTo>
                    <a:pt x="1074348" y="522175"/>
                  </a:lnTo>
                  <a:lnTo>
                    <a:pt x="1068528" y="474019"/>
                  </a:lnTo>
                  <a:lnTo>
                    <a:pt x="1059024" y="427201"/>
                  </a:lnTo>
                  <a:lnTo>
                    <a:pt x="1045999" y="381894"/>
                  </a:lnTo>
                  <a:lnTo>
                    <a:pt x="1029616" y="338268"/>
                  </a:lnTo>
                  <a:lnTo>
                    <a:pt x="1010034" y="296495"/>
                  </a:lnTo>
                  <a:lnTo>
                    <a:pt x="987417" y="256746"/>
                  </a:lnTo>
                  <a:lnTo>
                    <a:pt x="961926" y="219193"/>
                  </a:lnTo>
                  <a:lnTo>
                    <a:pt x="933722" y="184006"/>
                  </a:lnTo>
                  <a:lnTo>
                    <a:pt x="902968" y="151357"/>
                  </a:lnTo>
                  <a:lnTo>
                    <a:pt x="869826" y="121418"/>
                  </a:lnTo>
                  <a:lnTo>
                    <a:pt x="834456" y="94360"/>
                  </a:lnTo>
                  <a:lnTo>
                    <a:pt x="797021" y="70353"/>
                  </a:lnTo>
                  <a:lnTo>
                    <a:pt x="757682" y="49570"/>
                  </a:lnTo>
                  <a:lnTo>
                    <a:pt x="716602" y="32181"/>
                  </a:lnTo>
                  <a:lnTo>
                    <a:pt x="673942" y="18359"/>
                  </a:lnTo>
                  <a:lnTo>
                    <a:pt x="629863" y="8273"/>
                  </a:lnTo>
                  <a:lnTo>
                    <a:pt x="584528" y="2097"/>
                  </a:lnTo>
                  <a:lnTo>
                    <a:pt x="538099" y="0"/>
                  </a:lnTo>
                  <a:close/>
                </a:path>
              </a:pathLst>
            </a:custGeom>
            <a:solidFill>
              <a:srgbClr val="FAF8F6"/>
            </a:solidFill>
          </p:spPr>
          <p:txBody>
            <a:bodyPr wrap="square" lIns="0" tIns="0" rIns="0" bIns="0" rtlCol="0"/>
            <a:lstStyle/>
            <a:p>
              <a:endParaRPr/>
            </a:p>
          </p:txBody>
        </p:sp>
        <p:sp>
          <p:nvSpPr>
            <p:cNvPr id="13" name="object 13"/>
            <p:cNvSpPr/>
            <p:nvPr/>
          </p:nvSpPr>
          <p:spPr>
            <a:xfrm>
              <a:off x="1309751" y="1081151"/>
              <a:ext cx="1076325" cy="1143000"/>
            </a:xfrm>
            <a:custGeom>
              <a:avLst/>
              <a:gdLst/>
              <a:ahLst/>
              <a:cxnLst/>
              <a:rect l="l" t="t" r="r" b="b"/>
              <a:pathLst>
                <a:path w="1076325" h="1143000">
                  <a:moveTo>
                    <a:pt x="0" y="571500"/>
                  </a:moveTo>
                  <a:lnTo>
                    <a:pt x="1975" y="522175"/>
                  </a:lnTo>
                  <a:lnTo>
                    <a:pt x="7793" y="474019"/>
                  </a:lnTo>
                  <a:lnTo>
                    <a:pt x="17291" y="427201"/>
                  </a:lnTo>
                  <a:lnTo>
                    <a:pt x="30310" y="381894"/>
                  </a:lnTo>
                  <a:lnTo>
                    <a:pt x="46687" y="338268"/>
                  </a:lnTo>
                  <a:lnTo>
                    <a:pt x="66260" y="296495"/>
                  </a:lnTo>
                  <a:lnTo>
                    <a:pt x="88868" y="256746"/>
                  </a:lnTo>
                  <a:lnTo>
                    <a:pt x="114350" y="219193"/>
                  </a:lnTo>
                  <a:lnTo>
                    <a:pt x="142543" y="184006"/>
                  </a:lnTo>
                  <a:lnTo>
                    <a:pt x="173287" y="151357"/>
                  </a:lnTo>
                  <a:lnTo>
                    <a:pt x="206420" y="121418"/>
                  </a:lnTo>
                  <a:lnTo>
                    <a:pt x="241780" y="94360"/>
                  </a:lnTo>
                  <a:lnTo>
                    <a:pt x="279206" y="70353"/>
                  </a:lnTo>
                  <a:lnTo>
                    <a:pt x="318537" y="49570"/>
                  </a:lnTo>
                  <a:lnTo>
                    <a:pt x="359610" y="32181"/>
                  </a:lnTo>
                  <a:lnTo>
                    <a:pt x="402264" y="18359"/>
                  </a:lnTo>
                  <a:lnTo>
                    <a:pt x="446338" y="8273"/>
                  </a:lnTo>
                  <a:lnTo>
                    <a:pt x="491670" y="2097"/>
                  </a:lnTo>
                  <a:lnTo>
                    <a:pt x="538099" y="0"/>
                  </a:lnTo>
                  <a:lnTo>
                    <a:pt x="584528" y="2097"/>
                  </a:lnTo>
                  <a:lnTo>
                    <a:pt x="629863" y="8273"/>
                  </a:lnTo>
                  <a:lnTo>
                    <a:pt x="673942" y="18359"/>
                  </a:lnTo>
                  <a:lnTo>
                    <a:pt x="716602" y="32181"/>
                  </a:lnTo>
                  <a:lnTo>
                    <a:pt x="757682" y="49570"/>
                  </a:lnTo>
                  <a:lnTo>
                    <a:pt x="797021" y="70353"/>
                  </a:lnTo>
                  <a:lnTo>
                    <a:pt x="834456" y="94360"/>
                  </a:lnTo>
                  <a:lnTo>
                    <a:pt x="869826" y="121418"/>
                  </a:lnTo>
                  <a:lnTo>
                    <a:pt x="902968" y="151357"/>
                  </a:lnTo>
                  <a:lnTo>
                    <a:pt x="933722" y="184006"/>
                  </a:lnTo>
                  <a:lnTo>
                    <a:pt x="961926" y="219193"/>
                  </a:lnTo>
                  <a:lnTo>
                    <a:pt x="987417" y="256746"/>
                  </a:lnTo>
                  <a:lnTo>
                    <a:pt x="1010034" y="296495"/>
                  </a:lnTo>
                  <a:lnTo>
                    <a:pt x="1029616" y="338268"/>
                  </a:lnTo>
                  <a:lnTo>
                    <a:pt x="1045999" y="381894"/>
                  </a:lnTo>
                  <a:lnTo>
                    <a:pt x="1059024" y="427201"/>
                  </a:lnTo>
                  <a:lnTo>
                    <a:pt x="1068528" y="474019"/>
                  </a:lnTo>
                  <a:lnTo>
                    <a:pt x="1074348" y="522175"/>
                  </a:lnTo>
                  <a:lnTo>
                    <a:pt x="1076325" y="571500"/>
                  </a:lnTo>
                  <a:lnTo>
                    <a:pt x="1074348" y="620806"/>
                  </a:lnTo>
                  <a:lnTo>
                    <a:pt x="1068528" y="668948"/>
                  </a:lnTo>
                  <a:lnTo>
                    <a:pt x="1059024" y="715755"/>
                  </a:lnTo>
                  <a:lnTo>
                    <a:pt x="1045999" y="761055"/>
                  </a:lnTo>
                  <a:lnTo>
                    <a:pt x="1029616" y="804677"/>
                  </a:lnTo>
                  <a:lnTo>
                    <a:pt x="1010034" y="846448"/>
                  </a:lnTo>
                  <a:lnTo>
                    <a:pt x="987417" y="886197"/>
                  </a:lnTo>
                  <a:lnTo>
                    <a:pt x="961926" y="923753"/>
                  </a:lnTo>
                  <a:lnTo>
                    <a:pt x="933722" y="958943"/>
                  </a:lnTo>
                  <a:lnTo>
                    <a:pt x="902968" y="991597"/>
                  </a:lnTo>
                  <a:lnTo>
                    <a:pt x="869826" y="1021542"/>
                  </a:lnTo>
                  <a:lnTo>
                    <a:pt x="834456" y="1048607"/>
                  </a:lnTo>
                  <a:lnTo>
                    <a:pt x="797021" y="1072620"/>
                  </a:lnTo>
                  <a:lnTo>
                    <a:pt x="757682" y="1093410"/>
                  </a:lnTo>
                  <a:lnTo>
                    <a:pt x="716602" y="1110804"/>
                  </a:lnTo>
                  <a:lnTo>
                    <a:pt x="673942" y="1124632"/>
                  </a:lnTo>
                  <a:lnTo>
                    <a:pt x="629863" y="1134722"/>
                  </a:lnTo>
                  <a:lnTo>
                    <a:pt x="584528" y="1140901"/>
                  </a:lnTo>
                  <a:lnTo>
                    <a:pt x="538099" y="1143000"/>
                  </a:lnTo>
                  <a:lnTo>
                    <a:pt x="491670" y="1140901"/>
                  </a:lnTo>
                  <a:lnTo>
                    <a:pt x="446338" y="1134722"/>
                  </a:lnTo>
                  <a:lnTo>
                    <a:pt x="402264" y="1124632"/>
                  </a:lnTo>
                  <a:lnTo>
                    <a:pt x="359610" y="1110804"/>
                  </a:lnTo>
                  <a:lnTo>
                    <a:pt x="318537" y="1093410"/>
                  </a:lnTo>
                  <a:lnTo>
                    <a:pt x="279206" y="1072620"/>
                  </a:lnTo>
                  <a:lnTo>
                    <a:pt x="241780" y="1048607"/>
                  </a:lnTo>
                  <a:lnTo>
                    <a:pt x="206420" y="1021542"/>
                  </a:lnTo>
                  <a:lnTo>
                    <a:pt x="173287" y="991597"/>
                  </a:lnTo>
                  <a:lnTo>
                    <a:pt x="142543" y="958943"/>
                  </a:lnTo>
                  <a:lnTo>
                    <a:pt x="114350" y="923753"/>
                  </a:lnTo>
                  <a:lnTo>
                    <a:pt x="88868" y="886197"/>
                  </a:lnTo>
                  <a:lnTo>
                    <a:pt x="66260" y="846448"/>
                  </a:lnTo>
                  <a:lnTo>
                    <a:pt x="46687" y="804677"/>
                  </a:lnTo>
                  <a:lnTo>
                    <a:pt x="30310" y="761055"/>
                  </a:lnTo>
                  <a:lnTo>
                    <a:pt x="17291" y="715755"/>
                  </a:lnTo>
                  <a:lnTo>
                    <a:pt x="7793" y="668948"/>
                  </a:lnTo>
                  <a:lnTo>
                    <a:pt x="1975" y="620806"/>
                  </a:lnTo>
                  <a:lnTo>
                    <a:pt x="0" y="571500"/>
                  </a:lnTo>
                  <a:close/>
                </a:path>
              </a:pathLst>
            </a:custGeom>
            <a:ln w="12700">
              <a:solidFill>
                <a:srgbClr val="FAF8F6"/>
              </a:solidFill>
            </a:ln>
          </p:spPr>
          <p:txBody>
            <a:bodyPr wrap="square" lIns="0" tIns="0" rIns="0" bIns="0" rtlCol="0"/>
            <a:lstStyle/>
            <a:p>
              <a:endParaRPr/>
            </a:p>
          </p:txBody>
        </p:sp>
        <p:sp>
          <p:nvSpPr>
            <p:cNvPr id="14" name="object 14"/>
            <p:cNvSpPr/>
            <p:nvPr/>
          </p:nvSpPr>
          <p:spPr>
            <a:xfrm>
              <a:off x="1533525" y="1324355"/>
              <a:ext cx="619125" cy="571500"/>
            </a:xfrm>
            <a:custGeom>
              <a:avLst/>
              <a:gdLst/>
              <a:ahLst/>
              <a:cxnLst/>
              <a:rect l="l" t="t" r="r" b="b"/>
              <a:pathLst>
                <a:path w="619125" h="571500">
                  <a:moveTo>
                    <a:pt x="599440" y="560959"/>
                  </a:moveTo>
                  <a:lnTo>
                    <a:pt x="304800" y="560959"/>
                  </a:lnTo>
                  <a:lnTo>
                    <a:pt x="304800" y="337896"/>
                  </a:lnTo>
                  <a:lnTo>
                    <a:pt x="314350" y="354330"/>
                  </a:lnTo>
                  <a:lnTo>
                    <a:pt x="351967" y="395909"/>
                  </a:lnTo>
                  <a:lnTo>
                    <a:pt x="376770" y="435444"/>
                  </a:lnTo>
                  <a:lnTo>
                    <a:pt x="380720" y="465836"/>
                  </a:lnTo>
                  <a:lnTo>
                    <a:pt x="371602" y="499745"/>
                  </a:lnTo>
                  <a:lnTo>
                    <a:pt x="369062" y="504444"/>
                  </a:lnTo>
                  <a:lnTo>
                    <a:pt x="370840" y="510286"/>
                  </a:lnTo>
                  <a:lnTo>
                    <a:pt x="380365" y="515366"/>
                  </a:lnTo>
                  <a:lnTo>
                    <a:pt x="386334" y="513600"/>
                  </a:lnTo>
                  <a:lnTo>
                    <a:pt x="388874" y="508901"/>
                  </a:lnTo>
                  <a:lnTo>
                    <a:pt x="399948" y="467944"/>
                  </a:lnTo>
                  <a:lnTo>
                    <a:pt x="395452" y="431215"/>
                  </a:lnTo>
                  <a:lnTo>
                    <a:pt x="392760" y="424129"/>
                  </a:lnTo>
                  <a:lnTo>
                    <a:pt x="463677" y="460502"/>
                  </a:lnTo>
                  <a:lnTo>
                    <a:pt x="469023" y="464197"/>
                  </a:lnTo>
                  <a:lnTo>
                    <a:pt x="469315" y="464921"/>
                  </a:lnTo>
                  <a:lnTo>
                    <a:pt x="472478" y="476859"/>
                  </a:lnTo>
                  <a:lnTo>
                    <a:pt x="473430" y="492937"/>
                  </a:lnTo>
                  <a:lnTo>
                    <a:pt x="468630" y="510032"/>
                  </a:lnTo>
                  <a:lnTo>
                    <a:pt x="466090" y="514858"/>
                  </a:lnTo>
                  <a:lnTo>
                    <a:pt x="468503" y="520446"/>
                  </a:lnTo>
                  <a:lnTo>
                    <a:pt x="479552" y="524776"/>
                  </a:lnTo>
                  <a:lnTo>
                    <a:pt x="486156" y="522732"/>
                  </a:lnTo>
                  <a:lnTo>
                    <a:pt x="488696" y="517906"/>
                  </a:lnTo>
                  <a:lnTo>
                    <a:pt x="494995" y="495706"/>
                  </a:lnTo>
                  <a:lnTo>
                    <a:pt x="494334" y="481634"/>
                  </a:lnTo>
                  <a:lnTo>
                    <a:pt x="500710" y="486016"/>
                  </a:lnTo>
                  <a:lnTo>
                    <a:pt x="521627" y="506488"/>
                  </a:lnTo>
                  <a:lnTo>
                    <a:pt x="530910" y="520090"/>
                  </a:lnTo>
                  <a:lnTo>
                    <a:pt x="533019" y="525018"/>
                  </a:lnTo>
                  <a:lnTo>
                    <a:pt x="534162" y="530479"/>
                  </a:lnTo>
                  <a:lnTo>
                    <a:pt x="539496" y="534035"/>
                  </a:lnTo>
                  <a:lnTo>
                    <a:pt x="550037" y="531622"/>
                  </a:lnTo>
                  <a:lnTo>
                    <a:pt x="553339" y="526161"/>
                  </a:lnTo>
                  <a:lnTo>
                    <a:pt x="552196" y="520700"/>
                  </a:lnTo>
                  <a:lnTo>
                    <a:pt x="550087" y="514565"/>
                  </a:lnTo>
                  <a:lnTo>
                    <a:pt x="540016" y="497852"/>
                  </a:lnTo>
                  <a:lnTo>
                    <a:pt x="516343" y="473125"/>
                  </a:lnTo>
                  <a:lnTo>
                    <a:pt x="487857" y="453110"/>
                  </a:lnTo>
                  <a:lnTo>
                    <a:pt x="485775" y="448437"/>
                  </a:lnTo>
                  <a:lnTo>
                    <a:pt x="479425" y="446024"/>
                  </a:lnTo>
                  <a:lnTo>
                    <a:pt x="478320" y="446405"/>
                  </a:lnTo>
                  <a:lnTo>
                    <a:pt x="473456" y="442976"/>
                  </a:lnTo>
                  <a:lnTo>
                    <a:pt x="438391" y="424992"/>
                  </a:lnTo>
                  <a:lnTo>
                    <a:pt x="402564" y="406958"/>
                  </a:lnTo>
                  <a:lnTo>
                    <a:pt x="366407" y="381787"/>
                  </a:lnTo>
                  <a:lnTo>
                    <a:pt x="330365" y="342353"/>
                  </a:lnTo>
                  <a:lnTo>
                    <a:pt x="304800" y="298538"/>
                  </a:lnTo>
                  <a:lnTo>
                    <a:pt x="304800" y="288099"/>
                  </a:lnTo>
                  <a:lnTo>
                    <a:pt x="306197" y="284988"/>
                  </a:lnTo>
                  <a:lnTo>
                    <a:pt x="304800" y="281343"/>
                  </a:lnTo>
                  <a:lnTo>
                    <a:pt x="304800" y="146812"/>
                  </a:lnTo>
                  <a:lnTo>
                    <a:pt x="298450" y="142494"/>
                  </a:lnTo>
                  <a:lnTo>
                    <a:pt x="282575" y="142494"/>
                  </a:lnTo>
                  <a:lnTo>
                    <a:pt x="276225" y="146812"/>
                  </a:lnTo>
                  <a:lnTo>
                    <a:pt x="276225" y="281178"/>
                  </a:lnTo>
                  <a:lnTo>
                    <a:pt x="274828" y="285369"/>
                  </a:lnTo>
                  <a:lnTo>
                    <a:pt x="276225" y="288315"/>
                  </a:lnTo>
                  <a:lnTo>
                    <a:pt x="276225" y="298894"/>
                  </a:lnTo>
                  <a:lnTo>
                    <a:pt x="256895" y="333527"/>
                  </a:lnTo>
                  <a:lnTo>
                    <a:pt x="226402" y="366141"/>
                  </a:lnTo>
                  <a:lnTo>
                    <a:pt x="164211" y="397891"/>
                  </a:lnTo>
                  <a:lnTo>
                    <a:pt x="150050" y="402831"/>
                  </a:lnTo>
                  <a:lnTo>
                    <a:pt x="136207" y="408076"/>
                  </a:lnTo>
                  <a:lnTo>
                    <a:pt x="71208" y="455777"/>
                  </a:lnTo>
                  <a:lnTo>
                    <a:pt x="47815" y="513994"/>
                  </a:lnTo>
                  <a:lnTo>
                    <a:pt x="47752" y="523875"/>
                  </a:lnTo>
                  <a:lnTo>
                    <a:pt x="48260" y="529475"/>
                  </a:lnTo>
                  <a:lnTo>
                    <a:pt x="53213" y="533539"/>
                  </a:lnTo>
                  <a:lnTo>
                    <a:pt x="64135" y="532384"/>
                  </a:lnTo>
                  <a:lnTo>
                    <a:pt x="68072" y="527431"/>
                  </a:lnTo>
                  <a:lnTo>
                    <a:pt x="67564" y="521970"/>
                  </a:lnTo>
                  <a:lnTo>
                    <a:pt x="67881" y="513994"/>
                  </a:lnTo>
                  <a:lnTo>
                    <a:pt x="88290" y="466788"/>
                  </a:lnTo>
                  <a:lnTo>
                    <a:pt x="120269" y="438658"/>
                  </a:lnTo>
                  <a:lnTo>
                    <a:pt x="171411" y="416712"/>
                  </a:lnTo>
                  <a:lnTo>
                    <a:pt x="189484" y="410083"/>
                  </a:lnTo>
                  <a:lnTo>
                    <a:pt x="218960" y="395960"/>
                  </a:lnTo>
                  <a:lnTo>
                    <a:pt x="248310" y="374040"/>
                  </a:lnTo>
                  <a:lnTo>
                    <a:pt x="276225" y="340880"/>
                  </a:lnTo>
                  <a:lnTo>
                    <a:pt x="276225" y="560959"/>
                  </a:lnTo>
                  <a:lnTo>
                    <a:pt x="19558" y="560959"/>
                  </a:lnTo>
                  <a:lnTo>
                    <a:pt x="19545" y="561467"/>
                  </a:lnTo>
                  <a:lnTo>
                    <a:pt x="0" y="561467"/>
                  </a:lnTo>
                  <a:lnTo>
                    <a:pt x="0" y="566674"/>
                  </a:lnTo>
                  <a:lnTo>
                    <a:pt x="4432" y="571246"/>
                  </a:lnTo>
                  <a:lnTo>
                    <a:pt x="14973" y="571246"/>
                  </a:lnTo>
                  <a:lnTo>
                    <a:pt x="19418" y="566940"/>
                  </a:lnTo>
                  <a:lnTo>
                    <a:pt x="19558" y="566940"/>
                  </a:lnTo>
                  <a:lnTo>
                    <a:pt x="19558" y="561467"/>
                  </a:lnTo>
                  <a:lnTo>
                    <a:pt x="276225" y="561467"/>
                  </a:lnTo>
                  <a:lnTo>
                    <a:pt x="276225" y="566813"/>
                  </a:lnTo>
                  <a:lnTo>
                    <a:pt x="282575" y="571119"/>
                  </a:lnTo>
                  <a:lnTo>
                    <a:pt x="298450" y="571119"/>
                  </a:lnTo>
                  <a:lnTo>
                    <a:pt x="304800" y="566813"/>
                  </a:lnTo>
                  <a:lnTo>
                    <a:pt x="304800" y="561467"/>
                  </a:lnTo>
                  <a:lnTo>
                    <a:pt x="599427" y="561467"/>
                  </a:lnTo>
                  <a:lnTo>
                    <a:pt x="599440" y="560959"/>
                  </a:lnTo>
                  <a:close/>
                </a:path>
                <a:path w="619125" h="571500">
                  <a:moveTo>
                    <a:pt x="618998" y="561467"/>
                  </a:moveTo>
                  <a:lnTo>
                    <a:pt x="599427" y="561467"/>
                  </a:lnTo>
                  <a:lnTo>
                    <a:pt x="599313" y="566420"/>
                  </a:lnTo>
                  <a:lnTo>
                    <a:pt x="603732" y="571246"/>
                  </a:lnTo>
                  <a:lnTo>
                    <a:pt x="614299" y="571246"/>
                  </a:lnTo>
                  <a:lnTo>
                    <a:pt x="618871" y="566940"/>
                  </a:lnTo>
                  <a:lnTo>
                    <a:pt x="618871" y="566420"/>
                  </a:lnTo>
                  <a:lnTo>
                    <a:pt x="618998" y="561467"/>
                  </a:lnTo>
                  <a:close/>
                </a:path>
                <a:path w="619125" h="571500">
                  <a:moveTo>
                    <a:pt x="619074" y="544944"/>
                  </a:moveTo>
                  <a:lnTo>
                    <a:pt x="618299" y="526300"/>
                  </a:lnTo>
                  <a:lnTo>
                    <a:pt x="618236" y="524548"/>
                  </a:lnTo>
                  <a:lnTo>
                    <a:pt x="615950" y="502107"/>
                  </a:lnTo>
                  <a:lnTo>
                    <a:pt x="611860" y="479996"/>
                  </a:lnTo>
                  <a:lnTo>
                    <a:pt x="611759" y="479425"/>
                  </a:lnTo>
                  <a:lnTo>
                    <a:pt x="607288" y="463943"/>
                  </a:lnTo>
                  <a:lnTo>
                    <a:pt x="585216" y="427990"/>
                  </a:lnTo>
                  <a:lnTo>
                    <a:pt x="551700" y="406260"/>
                  </a:lnTo>
                  <a:lnTo>
                    <a:pt x="516001" y="391668"/>
                  </a:lnTo>
                  <a:lnTo>
                    <a:pt x="483946" y="380961"/>
                  </a:lnTo>
                  <a:lnTo>
                    <a:pt x="469328" y="375335"/>
                  </a:lnTo>
                  <a:lnTo>
                    <a:pt x="431800" y="352590"/>
                  </a:lnTo>
                  <a:lnTo>
                    <a:pt x="391718" y="299694"/>
                  </a:lnTo>
                  <a:lnTo>
                    <a:pt x="385584" y="259588"/>
                  </a:lnTo>
                  <a:lnTo>
                    <a:pt x="385635" y="258826"/>
                  </a:lnTo>
                  <a:lnTo>
                    <a:pt x="398729" y="213106"/>
                  </a:lnTo>
                  <a:lnTo>
                    <a:pt x="406273" y="202184"/>
                  </a:lnTo>
                  <a:lnTo>
                    <a:pt x="415124" y="188925"/>
                  </a:lnTo>
                  <a:lnTo>
                    <a:pt x="423113" y="173101"/>
                  </a:lnTo>
                  <a:lnTo>
                    <a:pt x="429221" y="152717"/>
                  </a:lnTo>
                  <a:lnTo>
                    <a:pt x="432435" y="125730"/>
                  </a:lnTo>
                  <a:lnTo>
                    <a:pt x="431622" y="105740"/>
                  </a:lnTo>
                  <a:lnTo>
                    <a:pt x="415163" y="54749"/>
                  </a:lnTo>
                  <a:lnTo>
                    <a:pt x="382524" y="20739"/>
                  </a:lnTo>
                  <a:lnTo>
                    <a:pt x="341096" y="3644"/>
                  </a:lnTo>
                  <a:lnTo>
                    <a:pt x="314452" y="0"/>
                  </a:lnTo>
                  <a:lnTo>
                    <a:pt x="280924" y="482"/>
                  </a:lnTo>
                  <a:lnTo>
                    <a:pt x="231203" y="14020"/>
                  </a:lnTo>
                  <a:lnTo>
                    <a:pt x="199732" y="38061"/>
                  </a:lnTo>
                  <a:lnTo>
                    <a:pt x="174752" y="78359"/>
                  </a:lnTo>
                  <a:lnTo>
                    <a:pt x="167576" y="92214"/>
                  </a:lnTo>
                  <a:lnTo>
                    <a:pt x="159804" y="104648"/>
                  </a:lnTo>
                  <a:lnTo>
                    <a:pt x="152298" y="115189"/>
                  </a:lnTo>
                  <a:lnTo>
                    <a:pt x="145923" y="123317"/>
                  </a:lnTo>
                  <a:lnTo>
                    <a:pt x="142303" y="129451"/>
                  </a:lnTo>
                  <a:lnTo>
                    <a:pt x="140804" y="136232"/>
                  </a:lnTo>
                  <a:lnTo>
                    <a:pt x="141452" y="143129"/>
                  </a:lnTo>
                  <a:lnTo>
                    <a:pt x="144272" y="149606"/>
                  </a:lnTo>
                  <a:lnTo>
                    <a:pt x="144526" y="149860"/>
                  </a:lnTo>
                  <a:lnTo>
                    <a:pt x="144653" y="150114"/>
                  </a:lnTo>
                  <a:lnTo>
                    <a:pt x="149936" y="157975"/>
                  </a:lnTo>
                  <a:lnTo>
                    <a:pt x="155854" y="167347"/>
                  </a:lnTo>
                  <a:lnTo>
                    <a:pt x="163449" y="179705"/>
                  </a:lnTo>
                  <a:lnTo>
                    <a:pt x="163449" y="203466"/>
                  </a:lnTo>
                  <a:lnTo>
                    <a:pt x="165074" y="212928"/>
                  </a:lnTo>
                  <a:lnTo>
                    <a:pt x="195605" y="235115"/>
                  </a:lnTo>
                  <a:lnTo>
                    <a:pt x="204241" y="239928"/>
                  </a:lnTo>
                  <a:lnTo>
                    <a:pt x="210921" y="247815"/>
                  </a:lnTo>
                  <a:lnTo>
                    <a:pt x="213677" y="258826"/>
                  </a:lnTo>
                  <a:lnTo>
                    <a:pt x="213741" y="259080"/>
                  </a:lnTo>
                  <a:lnTo>
                    <a:pt x="213868" y="259588"/>
                  </a:lnTo>
                  <a:lnTo>
                    <a:pt x="200482" y="314972"/>
                  </a:lnTo>
                  <a:lnTo>
                    <a:pt x="144145" y="357378"/>
                  </a:lnTo>
                  <a:lnTo>
                    <a:pt x="121056" y="365226"/>
                  </a:lnTo>
                  <a:lnTo>
                    <a:pt x="99136" y="373367"/>
                  </a:lnTo>
                  <a:lnTo>
                    <a:pt x="60325" y="391922"/>
                  </a:lnTo>
                  <a:lnTo>
                    <a:pt x="28689" y="417804"/>
                  </a:lnTo>
                  <a:lnTo>
                    <a:pt x="10414" y="452628"/>
                  </a:lnTo>
                  <a:lnTo>
                    <a:pt x="5321" y="479425"/>
                  </a:lnTo>
                  <a:lnTo>
                    <a:pt x="5207" y="479996"/>
                  </a:lnTo>
                  <a:lnTo>
                    <a:pt x="2057" y="510362"/>
                  </a:lnTo>
                  <a:lnTo>
                    <a:pt x="482" y="539000"/>
                  </a:lnTo>
                  <a:lnTo>
                    <a:pt x="0" y="560959"/>
                  </a:lnTo>
                  <a:lnTo>
                    <a:pt x="19558" y="560959"/>
                  </a:lnTo>
                  <a:lnTo>
                    <a:pt x="19875" y="545439"/>
                  </a:lnTo>
                  <a:lnTo>
                    <a:pt x="19989" y="540169"/>
                  </a:lnTo>
                  <a:lnTo>
                    <a:pt x="24371" y="483997"/>
                  </a:lnTo>
                  <a:lnTo>
                    <a:pt x="35293" y="442633"/>
                  </a:lnTo>
                  <a:lnTo>
                    <a:pt x="70231" y="408940"/>
                  </a:lnTo>
                  <a:lnTo>
                    <a:pt x="107276" y="391325"/>
                  </a:lnTo>
                  <a:lnTo>
                    <a:pt x="150241" y="376174"/>
                  </a:lnTo>
                  <a:lnTo>
                    <a:pt x="191681" y="354520"/>
                  </a:lnTo>
                  <a:lnTo>
                    <a:pt x="217500" y="325221"/>
                  </a:lnTo>
                  <a:lnTo>
                    <a:pt x="230479" y="292061"/>
                  </a:lnTo>
                  <a:lnTo>
                    <a:pt x="233349" y="259588"/>
                  </a:lnTo>
                  <a:lnTo>
                    <a:pt x="233426" y="258826"/>
                  </a:lnTo>
                  <a:lnTo>
                    <a:pt x="228968" y="239928"/>
                  </a:lnTo>
                  <a:lnTo>
                    <a:pt x="228866" y="239496"/>
                  </a:lnTo>
                  <a:lnTo>
                    <a:pt x="218478" y="226110"/>
                  </a:lnTo>
                  <a:lnTo>
                    <a:pt x="204939" y="217665"/>
                  </a:lnTo>
                  <a:lnTo>
                    <a:pt x="190881" y="213106"/>
                  </a:lnTo>
                  <a:lnTo>
                    <a:pt x="186182" y="212090"/>
                  </a:lnTo>
                  <a:lnTo>
                    <a:pt x="183007" y="208153"/>
                  </a:lnTo>
                  <a:lnTo>
                    <a:pt x="178689" y="166243"/>
                  </a:lnTo>
                  <a:lnTo>
                    <a:pt x="160528" y="138684"/>
                  </a:lnTo>
                  <a:lnTo>
                    <a:pt x="160147" y="137795"/>
                  </a:lnTo>
                  <a:lnTo>
                    <a:pt x="160274" y="136906"/>
                  </a:lnTo>
                  <a:lnTo>
                    <a:pt x="160718" y="136232"/>
                  </a:lnTo>
                  <a:lnTo>
                    <a:pt x="167919" y="127215"/>
                  </a:lnTo>
                  <a:lnTo>
                    <a:pt x="176149" y="115633"/>
                  </a:lnTo>
                  <a:lnTo>
                    <a:pt x="184658" y="101968"/>
                  </a:lnTo>
                  <a:lnTo>
                    <a:pt x="192532" y="86741"/>
                  </a:lnTo>
                  <a:lnTo>
                    <a:pt x="197777" y="75692"/>
                  </a:lnTo>
                  <a:lnTo>
                    <a:pt x="204597" y="63817"/>
                  </a:lnTo>
                  <a:lnTo>
                    <a:pt x="240830" y="31318"/>
                  </a:lnTo>
                  <a:lnTo>
                    <a:pt x="284226" y="20116"/>
                  </a:lnTo>
                  <a:lnTo>
                    <a:pt x="313436" y="19812"/>
                  </a:lnTo>
                  <a:lnTo>
                    <a:pt x="336054" y="22821"/>
                  </a:lnTo>
                  <a:lnTo>
                    <a:pt x="384429" y="47371"/>
                  </a:lnTo>
                  <a:lnTo>
                    <a:pt x="407758" y="85471"/>
                  </a:lnTo>
                  <a:lnTo>
                    <a:pt x="412940" y="123317"/>
                  </a:lnTo>
                  <a:lnTo>
                    <a:pt x="412877" y="125730"/>
                  </a:lnTo>
                  <a:lnTo>
                    <a:pt x="404888" y="165582"/>
                  </a:lnTo>
                  <a:lnTo>
                    <a:pt x="381596" y="203466"/>
                  </a:lnTo>
                  <a:lnTo>
                    <a:pt x="374040" y="217665"/>
                  </a:lnTo>
                  <a:lnTo>
                    <a:pt x="373964" y="217805"/>
                  </a:lnTo>
                  <a:lnTo>
                    <a:pt x="368439" y="235673"/>
                  </a:lnTo>
                  <a:lnTo>
                    <a:pt x="366039" y="258826"/>
                  </a:lnTo>
                  <a:lnTo>
                    <a:pt x="366077" y="259588"/>
                  </a:lnTo>
                  <a:lnTo>
                    <a:pt x="372910" y="305625"/>
                  </a:lnTo>
                  <a:lnTo>
                    <a:pt x="392150" y="340995"/>
                  </a:lnTo>
                  <a:lnTo>
                    <a:pt x="446405" y="385953"/>
                  </a:lnTo>
                  <a:lnTo>
                    <a:pt x="509651" y="410464"/>
                  </a:lnTo>
                  <a:lnTo>
                    <a:pt x="525932" y="416458"/>
                  </a:lnTo>
                  <a:lnTo>
                    <a:pt x="572643" y="443103"/>
                  </a:lnTo>
                  <a:lnTo>
                    <a:pt x="592772" y="483819"/>
                  </a:lnTo>
                  <a:lnTo>
                    <a:pt x="592836" y="483997"/>
                  </a:lnTo>
                  <a:lnTo>
                    <a:pt x="596722" y="505244"/>
                  </a:lnTo>
                  <a:lnTo>
                    <a:pt x="598805" y="526300"/>
                  </a:lnTo>
                  <a:lnTo>
                    <a:pt x="599287" y="539000"/>
                  </a:lnTo>
                  <a:lnTo>
                    <a:pt x="599338" y="540169"/>
                  </a:lnTo>
                  <a:lnTo>
                    <a:pt x="599440" y="560959"/>
                  </a:lnTo>
                  <a:lnTo>
                    <a:pt x="618998" y="560959"/>
                  </a:lnTo>
                  <a:lnTo>
                    <a:pt x="619074" y="544944"/>
                  </a:lnTo>
                  <a:close/>
                </a:path>
              </a:pathLst>
            </a:custGeom>
            <a:solidFill>
              <a:srgbClr val="AF4E1F"/>
            </a:solidFill>
          </p:spPr>
          <p:txBody>
            <a:bodyPr wrap="square" lIns="0" tIns="0" rIns="0" bIns="0" rtlCol="0"/>
            <a:lstStyle/>
            <a:p>
              <a:endParaRPr/>
            </a:p>
          </p:txBody>
        </p:sp>
        <p:pic>
          <p:nvPicPr>
            <p:cNvPr id="15" name="object 15"/>
            <p:cNvPicPr/>
            <p:nvPr/>
          </p:nvPicPr>
          <p:blipFill>
            <a:blip r:embed="rId2" cstate="print"/>
            <a:stretch>
              <a:fillRect/>
            </a:stretch>
          </p:blipFill>
          <p:spPr>
            <a:xfrm>
              <a:off x="1656969" y="1713102"/>
              <a:ext cx="182753" cy="135509"/>
            </a:xfrm>
            <a:prstGeom prst="rect">
              <a:avLst/>
            </a:prstGeom>
          </p:spPr>
        </p:pic>
        <p:pic>
          <p:nvPicPr>
            <p:cNvPr id="16" name="object 16"/>
            <p:cNvPicPr/>
            <p:nvPr/>
          </p:nvPicPr>
          <p:blipFill>
            <a:blip r:embed="rId3" cstate="print"/>
            <a:stretch>
              <a:fillRect/>
            </a:stretch>
          </p:blipFill>
          <p:spPr>
            <a:xfrm>
              <a:off x="1752345" y="1408430"/>
              <a:ext cx="122662" cy="145415"/>
            </a:xfrm>
            <a:prstGeom prst="rect">
              <a:avLst/>
            </a:prstGeom>
          </p:spPr>
        </p:pic>
      </p:grpSp>
      <p:grpSp>
        <p:nvGrpSpPr>
          <p:cNvPr id="18" name="object 18"/>
          <p:cNvGrpSpPr/>
          <p:nvPr/>
        </p:nvGrpSpPr>
        <p:grpSpPr>
          <a:xfrm>
            <a:off x="6733107" y="895350"/>
            <a:ext cx="1076325" cy="1046367"/>
            <a:chOff x="6786626" y="985901"/>
            <a:chExt cx="1076325" cy="1143000"/>
          </a:xfrm>
        </p:grpSpPr>
        <p:sp>
          <p:nvSpPr>
            <p:cNvPr id="20" name="object 20"/>
            <p:cNvSpPr/>
            <p:nvPr/>
          </p:nvSpPr>
          <p:spPr>
            <a:xfrm>
              <a:off x="6786626" y="985901"/>
              <a:ext cx="1076325" cy="1143000"/>
            </a:xfrm>
            <a:custGeom>
              <a:avLst/>
              <a:gdLst/>
              <a:ahLst/>
              <a:cxnLst/>
              <a:rect l="l" t="t" r="r" b="b"/>
              <a:pathLst>
                <a:path w="1076325" h="1143000">
                  <a:moveTo>
                    <a:pt x="538099" y="0"/>
                  </a:moveTo>
                  <a:lnTo>
                    <a:pt x="491670" y="2097"/>
                  </a:lnTo>
                  <a:lnTo>
                    <a:pt x="446338" y="8273"/>
                  </a:lnTo>
                  <a:lnTo>
                    <a:pt x="402264" y="18359"/>
                  </a:lnTo>
                  <a:lnTo>
                    <a:pt x="359610" y="32181"/>
                  </a:lnTo>
                  <a:lnTo>
                    <a:pt x="318537" y="49570"/>
                  </a:lnTo>
                  <a:lnTo>
                    <a:pt x="279206" y="70353"/>
                  </a:lnTo>
                  <a:lnTo>
                    <a:pt x="241780" y="94360"/>
                  </a:lnTo>
                  <a:lnTo>
                    <a:pt x="206420" y="121418"/>
                  </a:lnTo>
                  <a:lnTo>
                    <a:pt x="173287" y="151357"/>
                  </a:lnTo>
                  <a:lnTo>
                    <a:pt x="142543" y="184006"/>
                  </a:lnTo>
                  <a:lnTo>
                    <a:pt x="114350" y="219193"/>
                  </a:lnTo>
                  <a:lnTo>
                    <a:pt x="88868" y="256746"/>
                  </a:lnTo>
                  <a:lnTo>
                    <a:pt x="66260" y="296495"/>
                  </a:lnTo>
                  <a:lnTo>
                    <a:pt x="46687" y="338268"/>
                  </a:lnTo>
                  <a:lnTo>
                    <a:pt x="30310" y="381894"/>
                  </a:lnTo>
                  <a:lnTo>
                    <a:pt x="17291" y="427201"/>
                  </a:lnTo>
                  <a:lnTo>
                    <a:pt x="7793" y="474019"/>
                  </a:lnTo>
                  <a:lnTo>
                    <a:pt x="1975" y="522175"/>
                  </a:lnTo>
                  <a:lnTo>
                    <a:pt x="0" y="571500"/>
                  </a:lnTo>
                  <a:lnTo>
                    <a:pt x="1975" y="620806"/>
                  </a:lnTo>
                  <a:lnTo>
                    <a:pt x="7793" y="668948"/>
                  </a:lnTo>
                  <a:lnTo>
                    <a:pt x="17291" y="715755"/>
                  </a:lnTo>
                  <a:lnTo>
                    <a:pt x="30310" y="761055"/>
                  </a:lnTo>
                  <a:lnTo>
                    <a:pt x="46687" y="804677"/>
                  </a:lnTo>
                  <a:lnTo>
                    <a:pt x="66260" y="846448"/>
                  </a:lnTo>
                  <a:lnTo>
                    <a:pt x="88868" y="886197"/>
                  </a:lnTo>
                  <a:lnTo>
                    <a:pt x="114350" y="923753"/>
                  </a:lnTo>
                  <a:lnTo>
                    <a:pt x="142543" y="958943"/>
                  </a:lnTo>
                  <a:lnTo>
                    <a:pt x="173287" y="991597"/>
                  </a:lnTo>
                  <a:lnTo>
                    <a:pt x="206420" y="1021542"/>
                  </a:lnTo>
                  <a:lnTo>
                    <a:pt x="241780" y="1048607"/>
                  </a:lnTo>
                  <a:lnTo>
                    <a:pt x="279206" y="1072620"/>
                  </a:lnTo>
                  <a:lnTo>
                    <a:pt x="318537" y="1093410"/>
                  </a:lnTo>
                  <a:lnTo>
                    <a:pt x="359610" y="1110804"/>
                  </a:lnTo>
                  <a:lnTo>
                    <a:pt x="402264" y="1124632"/>
                  </a:lnTo>
                  <a:lnTo>
                    <a:pt x="446338" y="1134722"/>
                  </a:lnTo>
                  <a:lnTo>
                    <a:pt x="491670" y="1140901"/>
                  </a:lnTo>
                  <a:lnTo>
                    <a:pt x="538099" y="1143000"/>
                  </a:lnTo>
                  <a:lnTo>
                    <a:pt x="584528" y="1140901"/>
                  </a:lnTo>
                  <a:lnTo>
                    <a:pt x="629863" y="1134722"/>
                  </a:lnTo>
                  <a:lnTo>
                    <a:pt x="673942" y="1124632"/>
                  </a:lnTo>
                  <a:lnTo>
                    <a:pt x="716602" y="1110804"/>
                  </a:lnTo>
                  <a:lnTo>
                    <a:pt x="757682" y="1093410"/>
                  </a:lnTo>
                  <a:lnTo>
                    <a:pt x="797021" y="1072620"/>
                  </a:lnTo>
                  <a:lnTo>
                    <a:pt x="834456" y="1048607"/>
                  </a:lnTo>
                  <a:lnTo>
                    <a:pt x="869826" y="1021542"/>
                  </a:lnTo>
                  <a:lnTo>
                    <a:pt x="902968" y="991597"/>
                  </a:lnTo>
                  <a:lnTo>
                    <a:pt x="933722" y="958943"/>
                  </a:lnTo>
                  <a:lnTo>
                    <a:pt x="961926" y="923753"/>
                  </a:lnTo>
                  <a:lnTo>
                    <a:pt x="987417" y="886197"/>
                  </a:lnTo>
                  <a:lnTo>
                    <a:pt x="1010034" y="846448"/>
                  </a:lnTo>
                  <a:lnTo>
                    <a:pt x="1029616" y="804677"/>
                  </a:lnTo>
                  <a:lnTo>
                    <a:pt x="1045999" y="761055"/>
                  </a:lnTo>
                  <a:lnTo>
                    <a:pt x="1059024" y="715755"/>
                  </a:lnTo>
                  <a:lnTo>
                    <a:pt x="1068528" y="668948"/>
                  </a:lnTo>
                  <a:lnTo>
                    <a:pt x="1074348" y="620806"/>
                  </a:lnTo>
                  <a:lnTo>
                    <a:pt x="1076325" y="571500"/>
                  </a:lnTo>
                  <a:lnTo>
                    <a:pt x="1074348" y="522175"/>
                  </a:lnTo>
                  <a:lnTo>
                    <a:pt x="1068528" y="474019"/>
                  </a:lnTo>
                  <a:lnTo>
                    <a:pt x="1059024" y="427201"/>
                  </a:lnTo>
                  <a:lnTo>
                    <a:pt x="1045999" y="381894"/>
                  </a:lnTo>
                  <a:lnTo>
                    <a:pt x="1029616" y="338268"/>
                  </a:lnTo>
                  <a:lnTo>
                    <a:pt x="1010034" y="296495"/>
                  </a:lnTo>
                  <a:lnTo>
                    <a:pt x="987417" y="256746"/>
                  </a:lnTo>
                  <a:lnTo>
                    <a:pt x="961926" y="219193"/>
                  </a:lnTo>
                  <a:lnTo>
                    <a:pt x="933722" y="184006"/>
                  </a:lnTo>
                  <a:lnTo>
                    <a:pt x="902968" y="151357"/>
                  </a:lnTo>
                  <a:lnTo>
                    <a:pt x="869826" y="121418"/>
                  </a:lnTo>
                  <a:lnTo>
                    <a:pt x="834456" y="94360"/>
                  </a:lnTo>
                  <a:lnTo>
                    <a:pt x="797021" y="70353"/>
                  </a:lnTo>
                  <a:lnTo>
                    <a:pt x="757682" y="49570"/>
                  </a:lnTo>
                  <a:lnTo>
                    <a:pt x="716602" y="32181"/>
                  </a:lnTo>
                  <a:lnTo>
                    <a:pt x="673942" y="18359"/>
                  </a:lnTo>
                  <a:lnTo>
                    <a:pt x="629863" y="8273"/>
                  </a:lnTo>
                  <a:lnTo>
                    <a:pt x="584528" y="2097"/>
                  </a:lnTo>
                  <a:lnTo>
                    <a:pt x="538099" y="0"/>
                  </a:lnTo>
                  <a:close/>
                </a:path>
              </a:pathLst>
            </a:custGeom>
            <a:solidFill>
              <a:srgbClr val="FAF8F6"/>
            </a:solidFill>
          </p:spPr>
          <p:txBody>
            <a:bodyPr wrap="square" lIns="0" tIns="0" rIns="0" bIns="0" rtlCol="0"/>
            <a:lstStyle/>
            <a:p>
              <a:endParaRPr/>
            </a:p>
          </p:txBody>
        </p:sp>
        <p:sp>
          <p:nvSpPr>
            <p:cNvPr id="21" name="object 21"/>
            <p:cNvSpPr/>
            <p:nvPr/>
          </p:nvSpPr>
          <p:spPr>
            <a:xfrm>
              <a:off x="6786626" y="985901"/>
              <a:ext cx="1076325" cy="1143000"/>
            </a:xfrm>
            <a:custGeom>
              <a:avLst/>
              <a:gdLst/>
              <a:ahLst/>
              <a:cxnLst/>
              <a:rect l="l" t="t" r="r" b="b"/>
              <a:pathLst>
                <a:path w="1076325" h="1143000">
                  <a:moveTo>
                    <a:pt x="0" y="571500"/>
                  </a:moveTo>
                  <a:lnTo>
                    <a:pt x="1975" y="522175"/>
                  </a:lnTo>
                  <a:lnTo>
                    <a:pt x="7793" y="474019"/>
                  </a:lnTo>
                  <a:lnTo>
                    <a:pt x="17291" y="427201"/>
                  </a:lnTo>
                  <a:lnTo>
                    <a:pt x="30310" y="381894"/>
                  </a:lnTo>
                  <a:lnTo>
                    <a:pt x="46687" y="338268"/>
                  </a:lnTo>
                  <a:lnTo>
                    <a:pt x="66260" y="296495"/>
                  </a:lnTo>
                  <a:lnTo>
                    <a:pt x="88868" y="256746"/>
                  </a:lnTo>
                  <a:lnTo>
                    <a:pt x="114350" y="219193"/>
                  </a:lnTo>
                  <a:lnTo>
                    <a:pt x="142543" y="184006"/>
                  </a:lnTo>
                  <a:lnTo>
                    <a:pt x="173287" y="151357"/>
                  </a:lnTo>
                  <a:lnTo>
                    <a:pt x="206420" y="121418"/>
                  </a:lnTo>
                  <a:lnTo>
                    <a:pt x="241780" y="94360"/>
                  </a:lnTo>
                  <a:lnTo>
                    <a:pt x="279206" y="70353"/>
                  </a:lnTo>
                  <a:lnTo>
                    <a:pt x="318537" y="49570"/>
                  </a:lnTo>
                  <a:lnTo>
                    <a:pt x="359610" y="32181"/>
                  </a:lnTo>
                  <a:lnTo>
                    <a:pt x="402264" y="18359"/>
                  </a:lnTo>
                  <a:lnTo>
                    <a:pt x="446338" y="8273"/>
                  </a:lnTo>
                  <a:lnTo>
                    <a:pt x="491670" y="2097"/>
                  </a:lnTo>
                  <a:lnTo>
                    <a:pt x="538099" y="0"/>
                  </a:lnTo>
                  <a:lnTo>
                    <a:pt x="584528" y="2097"/>
                  </a:lnTo>
                  <a:lnTo>
                    <a:pt x="629863" y="8273"/>
                  </a:lnTo>
                  <a:lnTo>
                    <a:pt x="673942" y="18359"/>
                  </a:lnTo>
                  <a:lnTo>
                    <a:pt x="716602" y="32181"/>
                  </a:lnTo>
                  <a:lnTo>
                    <a:pt x="757682" y="49570"/>
                  </a:lnTo>
                  <a:lnTo>
                    <a:pt x="797021" y="70353"/>
                  </a:lnTo>
                  <a:lnTo>
                    <a:pt x="834456" y="94360"/>
                  </a:lnTo>
                  <a:lnTo>
                    <a:pt x="869826" y="121418"/>
                  </a:lnTo>
                  <a:lnTo>
                    <a:pt x="902968" y="151357"/>
                  </a:lnTo>
                  <a:lnTo>
                    <a:pt x="933722" y="184006"/>
                  </a:lnTo>
                  <a:lnTo>
                    <a:pt x="961926" y="219193"/>
                  </a:lnTo>
                  <a:lnTo>
                    <a:pt x="987417" y="256746"/>
                  </a:lnTo>
                  <a:lnTo>
                    <a:pt x="1010034" y="296495"/>
                  </a:lnTo>
                  <a:lnTo>
                    <a:pt x="1029616" y="338268"/>
                  </a:lnTo>
                  <a:lnTo>
                    <a:pt x="1045999" y="381894"/>
                  </a:lnTo>
                  <a:lnTo>
                    <a:pt x="1059024" y="427201"/>
                  </a:lnTo>
                  <a:lnTo>
                    <a:pt x="1068528" y="474019"/>
                  </a:lnTo>
                  <a:lnTo>
                    <a:pt x="1074348" y="522175"/>
                  </a:lnTo>
                  <a:lnTo>
                    <a:pt x="1076325" y="571500"/>
                  </a:lnTo>
                  <a:lnTo>
                    <a:pt x="1074348" y="620806"/>
                  </a:lnTo>
                  <a:lnTo>
                    <a:pt x="1068528" y="668948"/>
                  </a:lnTo>
                  <a:lnTo>
                    <a:pt x="1059024" y="715755"/>
                  </a:lnTo>
                  <a:lnTo>
                    <a:pt x="1045999" y="761055"/>
                  </a:lnTo>
                  <a:lnTo>
                    <a:pt x="1029616" y="804677"/>
                  </a:lnTo>
                  <a:lnTo>
                    <a:pt x="1010034" y="846448"/>
                  </a:lnTo>
                  <a:lnTo>
                    <a:pt x="987417" y="886197"/>
                  </a:lnTo>
                  <a:lnTo>
                    <a:pt x="961926" y="923753"/>
                  </a:lnTo>
                  <a:lnTo>
                    <a:pt x="933722" y="958943"/>
                  </a:lnTo>
                  <a:lnTo>
                    <a:pt x="902968" y="991597"/>
                  </a:lnTo>
                  <a:lnTo>
                    <a:pt x="869826" y="1021542"/>
                  </a:lnTo>
                  <a:lnTo>
                    <a:pt x="834456" y="1048607"/>
                  </a:lnTo>
                  <a:lnTo>
                    <a:pt x="797021" y="1072620"/>
                  </a:lnTo>
                  <a:lnTo>
                    <a:pt x="757682" y="1093410"/>
                  </a:lnTo>
                  <a:lnTo>
                    <a:pt x="716602" y="1110804"/>
                  </a:lnTo>
                  <a:lnTo>
                    <a:pt x="673942" y="1124632"/>
                  </a:lnTo>
                  <a:lnTo>
                    <a:pt x="629863" y="1134722"/>
                  </a:lnTo>
                  <a:lnTo>
                    <a:pt x="584528" y="1140901"/>
                  </a:lnTo>
                  <a:lnTo>
                    <a:pt x="538099" y="1143000"/>
                  </a:lnTo>
                  <a:lnTo>
                    <a:pt x="491670" y="1140901"/>
                  </a:lnTo>
                  <a:lnTo>
                    <a:pt x="446338" y="1134722"/>
                  </a:lnTo>
                  <a:lnTo>
                    <a:pt x="402264" y="1124632"/>
                  </a:lnTo>
                  <a:lnTo>
                    <a:pt x="359610" y="1110804"/>
                  </a:lnTo>
                  <a:lnTo>
                    <a:pt x="318537" y="1093410"/>
                  </a:lnTo>
                  <a:lnTo>
                    <a:pt x="279206" y="1072620"/>
                  </a:lnTo>
                  <a:lnTo>
                    <a:pt x="241780" y="1048607"/>
                  </a:lnTo>
                  <a:lnTo>
                    <a:pt x="206420" y="1021542"/>
                  </a:lnTo>
                  <a:lnTo>
                    <a:pt x="173287" y="991597"/>
                  </a:lnTo>
                  <a:lnTo>
                    <a:pt x="142543" y="958943"/>
                  </a:lnTo>
                  <a:lnTo>
                    <a:pt x="114350" y="923753"/>
                  </a:lnTo>
                  <a:lnTo>
                    <a:pt x="88868" y="886197"/>
                  </a:lnTo>
                  <a:lnTo>
                    <a:pt x="66260" y="846448"/>
                  </a:lnTo>
                  <a:lnTo>
                    <a:pt x="46687" y="804677"/>
                  </a:lnTo>
                  <a:lnTo>
                    <a:pt x="30310" y="761055"/>
                  </a:lnTo>
                  <a:lnTo>
                    <a:pt x="17291" y="715755"/>
                  </a:lnTo>
                  <a:lnTo>
                    <a:pt x="7793" y="668948"/>
                  </a:lnTo>
                  <a:lnTo>
                    <a:pt x="1975" y="620806"/>
                  </a:lnTo>
                  <a:lnTo>
                    <a:pt x="0" y="571500"/>
                  </a:lnTo>
                  <a:close/>
                </a:path>
              </a:pathLst>
            </a:custGeom>
            <a:ln w="12700">
              <a:solidFill>
                <a:srgbClr val="FAF8F6"/>
              </a:solidFill>
            </a:ln>
          </p:spPr>
          <p:txBody>
            <a:bodyPr wrap="square" lIns="0" tIns="0" rIns="0" bIns="0" rtlCol="0"/>
            <a:lstStyle/>
            <a:p>
              <a:endParaRPr/>
            </a:p>
          </p:txBody>
        </p:sp>
        <p:sp>
          <p:nvSpPr>
            <p:cNvPr id="22" name="object 22"/>
            <p:cNvSpPr/>
            <p:nvPr/>
          </p:nvSpPr>
          <p:spPr>
            <a:xfrm>
              <a:off x="7038975" y="1409700"/>
              <a:ext cx="561975" cy="314325"/>
            </a:xfrm>
            <a:custGeom>
              <a:avLst/>
              <a:gdLst/>
              <a:ahLst/>
              <a:cxnLst/>
              <a:rect l="l" t="t" r="r" b="b"/>
              <a:pathLst>
                <a:path w="561975" h="314325">
                  <a:moveTo>
                    <a:pt x="556895" y="0"/>
                  </a:moveTo>
                  <a:lnTo>
                    <a:pt x="5079" y="0"/>
                  </a:lnTo>
                  <a:lnTo>
                    <a:pt x="0" y="4952"/>
                  </a:lnTo>
                  <a:lnTo>
                    <a:pt x="122" y="217424"/>
                  </a:lnTo>
                  <a:lnTo>
                    <a:pt x="16448" y="270678"/>
                  </a:lnTo>
                  <a:lnTo>
                    <a:pt x="44239" y="298090"/>
                  </a:lnTo>
                  <a:lnTo>
                    <a:pt x="79998" y="312485"/>
                  </a:lnTo>
                  <a:lnTo>
                    <a:pt x="99568" y="314325"/>
                  </a:lnTo>
                  <a:lnTo>
                    <a:pt x="462406" y="314325"/>
                  </a:lnTo>
                  <a:lnTo>
                    <a:pt x="500570" y="307038"/>
                  </a:lnTo>
                  <a:lnTo>
                    <a:pt x="103377" y="291973"/>
                  </a:lnTo>
                  <a:lnTo>
                    <a:pt x="88530" y="290391"/>
                  </a:lnTo>
                  <a:lnTo>
                    <a:pt x="50419" y="269621"/>
                  </a:lnTo>
                  <a:lnTo>
                    <a:pt x="29112" y="232009"/>
                  </a:lnTo>
                  <a:lnTo>
                    <a:pt x="27685" y="147827"/>
                  </a:lnTo>
                  <a:lnTo>
                    <a:pt x="34035" y="146558"/>
                  </a:lnTo>
                  <a:lnTo>
                    <a:pt x="40258" y="145414"/>
                  </a:lnTo>
                  <a:lnTo>
                    <a:pt x="45339" y="144145"/>
                  </a:lnTo>
                  <a:lnTo>
                    <a:pt x="51689" y="141604"/>
                  </a:lnTo>
                  <a:lnTo>
                    <a:pt x="57911" y="140335"/>
                  </a:lnTo>
                  <a:lnTo>
                    <a:pt x="561975" y="140335"/>
                  </a:lnTo>
                  <a:lnTo>
                    <a:pt x="561975" y="134238"/>
                  </a:lnTo>
                  <a:lnTo>
                    <a:pt x="139826" y="134238"/>
                  </a:lnTo>
                  <a:lnTo>
                    <a:pt x="132081" y="133387"/>
                  </a:lnTo>
                  <a:lnTo>
                    <a:pt x="123967" y="131238"/>
                  </a:lnTo>
                  <a:lnTo>
                    <a:pt x="99810" y="122936"/>
                  </a:lnTo>
                  <a:lnTo>
                    <a:pt x="24002" y="122936"/>
                  </a:lnTo>
                  <a:lnTo>
                    <a:pt x="24002" y="82041"/>
                  </a:lnTo>
                  <a:lnTo>
                    <a:pt x="561975" y="82041"/>
                  </a:lnTo>
                  <a:lnTo>
                    <a:pt x="561975" y="57150"/>
                  </a:lnTo>
                  <a:lnTo>
                    <a:pt x="25146" y="57150"/>
                  </a:lnTo>
                  <a:lnTo>
                    <a:pt x="25146" y="24891"/>
                  </a:lnTo>
                  <a:lnTo>
                    <a:pt x="561975" y="24891"/>
                  </a:lnTo>
                  <a:lnTo>
                    <a:pt x="561975" y="4952"/>
                  </a:lnTo>
                  <a:lnTo>
                    <a:pt x="556895" y="0"/>
                  </a:lnTo>
                  <a:close/>
                </a:path>
                <a:path w="561975" h="314325">
                  <a:moveTo>
                    <a:pt x="561975" y="145414"/>
                  </a:moveTo>
                  <a:lnTo>
                    <a:pt x="502793" y="145414"/>
                  </a:lnTo>
                  <a:lnTo>
                    <a:pt x="511331" y="146028"/>
                  </a:lnTo>
                  <a:lnTo>
                    <a:pt x="518334" y="147558"/>
                  </a:lnTo>
                  <a:lnTo>
                    <a:pt x="524170" y="149540"/>
                  </a:lnTo>
                  <a:lnTo>
                    <a:pt x="529208" y="151511"/>
                  </a:lnTo>
                  <a:lnTo>
                    <a:pt x="531749" y="152780"/>
                  </a:lnTo>
                  <a:lnTo>
                    <a:pt x="535558" y="154050"/>
                  </a:lnTo>
                  <a:lnTo>
                    <a:pt x="538099" y="155321"/>
                  </a:lnTo>
                  <a:lnTo>
                    <a:pt x="541781" y="155321"/>
                  </a:lnTo>
                  <a:lnTo>
                    <a:pt x="541781" y="217424"/>
                  </a:lnTo>
                  <a:lnTo>
                    <a:pt x="528548" y="258464"/>
                  </a:lnTo>
                  <a:lnTo>
                    <a:pt x="495077" y="286369"/>
                  </a:lnTo>
                  <a:lnTo>
                    <a:pt x="466217" y="291973"/>
                  </a:lnTo>
                  <a:lnTo>
                    <a:pt x="525312" y="291973"/>
                  </a:lnTo>
                  <a:lnTo>
                    <a:pt x="554593" y="253761"/>
                  </a:lnTo>
                  <a:lnTo>
                    <a:pt x="561852" y="217424"/>
                  </a:lnTo>
                  <a:lnTo>
                    <a:pt x="561975" y="145414"/>
                  </a:lnTo>
                  <a:close/>
                </a:path>
                <a:path w="561975" h="314325">
                  <a:moveTo>
                    <a:pt x="202819" y="247269"/>
                  </a:moveTo>
                  <a:lnTo>
                    <a:pt x="163829" y="247269"/>
                  </a:lnTo>
                  <a:lnTo>
                    <a:pt x="158750" y="252222"/>
                  </a:lnTo>
                  <a:lnTo>
                    <a:pt x="158750" y="267080"/>
                  </a:lnTo>
                  <a:lnTo>
                    <a:pt x="165100" y="272034"/>
                  </a:lnTo>
                  <a:lnTo>
                    <a:pt x="202819" y="272034"/>
                  </a:lnTo>
                  <a:lnTo>
                    <a:pt x="207899" y="267080"/>
                  </a:lnTo>
                  <a:lnTo>
                    <a:pt x="207899" y="252222"/>
                  </a:lnTo>
                  <a:lnTo>
                    <a:pt x="202819" y="247269"/>
                  </a:lnTo>
                  <a:close/>
                </a:path>
                <a:path w="561975" h="314325">
                  <a:moveTo>
                    <a:pt x="398145" y="242315"/>
                  </a:moveTo>
                  <a:lnTo>
                    <a:pt x="359155" y="242315"/>
                  </a:lnTo>
                  <a:lnTo>
                    <a:pt x="354075" y="247269"/>
                  </a:lnTo>
                  <a:lnTo>
                    <a:pt x="354075" y="262127"/>
                  </a:lnTo>
                  <a:lnTo>
                    <a:pt x="360425" y="267080"/>
                  </a:lnTo>
                  <a:lnTo>
                    <a:pt x="398145" y="267080"/>
                  </a:lnTo>
                  <a:lnTo>
                    <a:pt x="403225" y="262127"/>
                  </a:lnTo>
                  <a:lnTo>
                    <a:pt x="403225" y="247269"/>
                  </a:lnTo>
                  <a:lnTo>
                    <a:pt x="398145" y="242315"/>
                  </a:lnTo>
                  <a:close/>
                </a:path>
                <a:path w="561975" h="314325">
                  <a:moveTo>
                    <a:pt x="521716" y="206248"/>
                  </a:moveTo>
                  <a:lnTo>
                    <a:pt x="482600" y="206248"/>
                  </a:lnTo>
                  <a:lnTo>
                    <a:pt x="477520" y="211200"/>
                  </a:lnTo>
                  <a:lnTo>
                    <a:pt x="477520" y="226060"/>
                  </a:lnTo>
                  <a:lnTo>
                    <a:pt x="482600" y="231139"/>
                  </a:lnTo>
                  <a:lnTo>
                    <a:pt x="521716" y="231139"/>
                  </a:lnTo>
                  <a:lnTo>
                    <a:pt x="526669" y="226060"/>
                  </a:lnTo>
                  <a:lnTo>
                    <a:pt x="526669" y="211200"/>
                  </a:lnTo>
                  <a:lnTo>
                    <a:pt x="521716" y="206248"/>
                  </a:lnTo>
                  <a:close/>
                </a:path>
                <a:path w="561975" h="314325">
                  <a:moveTo>
                    <a:pt x="104521" y="198754"/>
                  </a:moveTo>
                  <a:lnTo>
                    <a:pt x="65531" y="198754"/>
                  </a:lnTo>
                  <a:lnTo>
                    <a:pt x="60451" y="203708"/>
                  </a:lnTo>
                  <a:lnTo>
                    <a:pt x="60451" y="217424"/>
                  </a:lnTo>
                  <a:lnTo>
                    <a:pt x="65531" y="223647"/>
                  </a:lnTo>
                  <a:lnTo>
                    <a:pt x="104521" y="223647"/>
                  </a:lnTo>
                  <a:lnTo>
                    <a:pt x="109600" y="218694"/>
                  </a:lnTo>
                  <a:lnTo>
                    <a:pt x="109600" y="203708"/>
                  </a:lnTo>
                  <a:lnTo>
                    <a:pt x="104521" y="198754"/>
                  </a:lnTo>
                  <a:close/>
                </a:path>
                <a:path w="561975" h="314325">
                  <a:moveTo>
                    <a:pt x="289814" y="183896"/>
                  </a:moveTo>
                  <a:lnTo>
                    <a:pt x="250698" y="183896"/>
                  </a:lnTo>
                  <a:lnTo>
                    <a:pt x="245745" y="188849"/>
                  </a:lnTo>
                  <a:lnTo>
                    <a:pt x="245745" y="203708"/>
                  </a:lnTo>
                  <a:lnTo>
                    <a:pt x="251968" y="208661"/>
                  </a:lnTo>
                  <a:lnTo>
                    <a:pt x="289814" y="208661"/>
                  </a:lnTo>
                  <a:lnTo>
                    <a:pt x="294894" y="203708"/>
                  </a:lnTo>
                  <a:lnTo>
                    <a:pt x="294894" y="188849"/>
                  </a:lnTo>
                  <a:lnTo>
                    <a:pt x="289814" y="183896"/>
                  </a:lnTo>
                  <a:close/>
                </a:path>
                <a:path w="561975" h="314325">
                  <a:moveTo>
                    <a:pt x="217931" y="140335"/>
                  </a:moveTo>
                  <a:lnTo>
                    <a:pt x="69342" y="140335"/>
                  </a:lnTo>
                  <a:lnTo>
                    <a:pt x="77087" y="141186"/>
                  </a:lnTo>
                  <a:lnTo>
                    <a:pt x="85201" y="143335"/>
                  </a:lnTo>
                  <a:lnTo>
                    <a:pt x="112639" y="152780"/>
                  </a:lnTo>
                  <a:lnTo>
                    <a:pt x="122872" y="155908"/>
                  </a:lnTo>
                  <a:lnTo>
                    <a:pt x="133254" y="158152"/>
                  </a:lnTo>
                  <a:lnTo>
                    <a:pt x="143636" y="159003"/>
                  </a:lnTo>
                  <a:lnTo>
                    <a:pt x="154019" y="158152"/>
                  </a:lnTo>
                  <a:lnTo>
                    <a:pt x="164401" y="155908"/>
                  </a:lnTo>
                  <a:lnTo>
                    <a:pt x="174634" y="152780"/>
                  </a:lnTo>
                  <a:lnTo>
                    <a:pt x="185166" y="149098"/>
                  </a:lnTo>
                  <a:lnTo>
                    <a:pt x="192982" y="145639"/>
                  </a:lnTo>
                  <a:lnTo>
                    <a:pt x="201120" y="142859"/>
                  </a:lnTo>
                  <a:lnTo>
                    <a:pt x="209472" y="141007"/>
                  </a:lnTo>
                  <a:lnTo>
                    <a:pt x="217931" y="140335"/>
                  </a:lnTo>
                  <a:close/>
                </a:path>
                <a:path w="561975" h="314325">
                  <a:moveTo>
                    <a:pt x="366649" y="140335"/>
                  </a:moveTo>
                  <a:lnTo>
                    <a:pt x="217931" y="140335"/>
                  </a:lnTo>
                  <a:lnTo>
                    <a:pt x="225748" y="141186"/>
                  </a:lnTo>
                  <a:lnTo>
                    <a:pt x="233886" y="143335"/>
                  </a:lnTo>
                  <a:lnTo>
                    <a:pt x="261303" y="152780"/>
                  </a:lnTo>
                  <a:lnTo>
                    <a:pt x="271573" y="155908"/>
                  </a:lnTo>
                  <a:lnTo>
                    <a:pt x="281969" y="158152"/>
                  </a:lnTo>
                  <a:lnTo>
                    <a:pt x="292353" y="159003"/>
                  </a:lnTo>
                  <a:lnTo>
                    <a:pt x="302736" y="158152"/>
                  </a:lnTo>
                  <a:lnTo>
                    <a:pt x="313118" y="155908"/>
                  </a:lnTo>
                  <a:lnTo>
                    <a:pt x="323351" y="152780"/>
                  </a:lnTo>
                  <a:lnTo>
                    <a:pt x="333882" y="149098"/>
                  </a:lnTo>
                  <a:lnTo>
                    <a:pt x="341699" y="145639"/>
                  </a:lnTo>
                  <a:lnTo>
                    <a:pt x="349837" y="142859"/>
                  </a:lnTo>
                  <a:lnTo>
                    <a:pt x="358189" y="141007"/>
                  </a:lnTo>
                  <a:lnTo>
                    <a:pt x="366649" y="140335"/>
                  </a:lnTo>
                  <a:close/>
                </a:path>
                <a:path w="561975" h="314325">
                  <a:moveTo>
                    <a:pt x="561975" y="140335"/>
                  </a:moveTo>
                  <a:lnTo>
                    <a:pt x="366649" y="140335"/>
                  </a:lnTo>
                  <a:lnTo>
                    <a:pt x="374465" y="141186"/>
                  </a:lnTo>
                  <a:lnTo>
                    <a:pt x="382603" y="143335"/>
                  </a:lnTo>
                  <a:lnTo>
                    <a:pt x="409948" y="152780"/>
                  </a:lnTo>
                  <a:lnTo>
                    <a:pt x="420195" y="155908"/>
                  </a:lnTo>
                  <a:lnTo>
                    <a:pt x="430615" y="158152"/>
                  </a:lnTo>
                  <a:lnTo>
                    <a:pt x="441071" y="159003"/>
                  </a:lnTo>
                  <a:lnTo>
                    <a:pt x="450996" y="158368"/>
                  </a:lnTo>
                  <a:lnTo>
                    <a:pt x="460089" y="156686"/>
                  </a:lnTo>
                  <a:lnTo>
                    <a:pt x="468467" y="154289"/>
                  </a:lnTo>
                  <a:lnTo>
                    <a:pt x="476250" y="151511"/>
                  </a:lnTo>
                  <a:lnTo>
                    <a:pt x="481790" y="149098"/>
                  </a:lnTo>
                  <a:lnTo>
                    <a:pt x="488092" y="147081"/>
                  </a:lnTo>
                  <a:lnTo>
                    <a:pt x="494895" y="145849"/>
                  </a:lnTo>
                  <a:lnTo>
                    <a:pt x="502793" y="145414"/>
                  </a:lnTo>
                  <a:lnTo>
                    <a:pt x="561975" y="145414"/>
                  </a:lnTo>
                  <a:lnTo>
                    <a:pt x="561975" y="140335"/>
                  </a:lnTo>
                  <a:close/>
                </a:path>
                <a:path w="561975" h="314325">
                  <a:moveTo>
                    <a:pt x="214249" y="115570"/>
                  </a:moveTo>
                  <a:lnTo>
                    <a:pt x="172593" y="125475"/>
                  </a:lnTo>
                  <a:lnTo>
                    <a:pt x="164847" y="128934"/>
                  </a:lnTo>
                  <a:lnTo>
                    <a:pt x="156733" y="131714"/>
                  </a:lnTo>
                  <a:lnTo>
                    <a:pt x="148357" y="133566"/>
                  </a:lnTo>
                  <a:lnTo>
                    <a:pt x="139826" y="134238"/>
                  </a:lnTo>
                  <a:lnTo>
                    <a:pt x="288544" y="134238"/>
                  </a:lnTo>
                  <a:lnTo>
                    <a:pt x="280781" y="133387"/>
                  </a:lnTo>
                  <a:lnTo>
                    <a:pt x="272637" y="131238"/>
                  </a:lnTo>
                  <a:lnTo>
                    <a:pt x="245395" y="121838"/>
                  </a:lnTo>
                  <a:lnTo>
                    <a:pt x="235052" y="118677"/>
                  </a:lnTo>
                  <a:lnTo>
                    <a:pt x="224631" y="116421"/>
                  </a:lnTo>
                  <a:lnTo>
                    <a:pt x="214249" y="115570"/>
                  </a:lnTo>
                  <a:close/>
                </a:path>
                <a:path w="561975" h="314325">
                  <a:moveTo>
                    <a:pt x="362839" y="115570"/>
                  </a:moveTo>
                  <a:lnTo>
                    <a:pt x="321309" y="125475"/>
                  </a:lnTo>
                  <a:lnTo>
                    <a:pt x="313547" y="128934"/>
                  </a:lnTo>
                  <a:lnTo>
                    <a:pt x="305403" y="131714"/>
                  </a:lnTo>
                  <a:lnTo>
                    <a:pt x="297021" y="133566"/>
                  </a:lnTo>
                  <a:lnTo>
                    <a:pt x="288544" y="134238"/>
                  </a:lnTo>
                  <a:lnTo>
                    <a:pt x="437260" y="134238"/>
                  </a:lnTo>
                  <a:lnTo>
                    <a:pt x="429444" y="133387"/>
                  </a:lnTo>
                  <a:lnTo>
                    <a:pt x="421306" y="131238"/>
                  </a:lnTo>
                  <a:lnTo>
                    <a:pt x="394110" y="121838"/>
                  </a:lnTo>
                  <a:lnTo>
                    <a:pt x="383753" y="118677"/>
                  </a:lnTo>
                  <a:lnTo>
                    <a:pt x="373294" y="116421"/>
                  </a:lnTo>
                  <a:lnTo>
                    <a:pt x="362839" y="115570"/>
                  </a:lnTo>
                  <a:close/>
                </a:path>
                <a:path w="561975" h="314325">
                  <a:moveTo>
                    <a:pt x="517989" y="122936"/>
                  </a:moveTo>
                  <a:lnTo>
                    <a:pt x="479614" y="122936"/>
                  </a:lnTo>
                  <a:lnTo>
                    <a:pt x="471533" y="125237"/>
                  </a:lnTo>
                  <a:lnTo>
                    <a:pt x="463676" y="128015"/>
                  </a:lnTo>
                  <a:lnTo>
                    <a:pt x="457977" y="130542"/>
                  </a:lnTo>
                  <a:lnTo>
                    <a:pt x="451897" y="132508"/>
                  </a:lnTo>
                  <a:lnTo>
                    <a:pt x="445103" y="133784"/>
                  </a:lnTo>
                  <a:lnTo>
                    <a:pt x="437260" y="134238"/>
                  </a:lnTo>
                  <a:lnTo>
                    <a:pt x="561975" y="134238"/>
                  </a:lnTo>
                  <a:lnTo>
                    <a:pt x="561975" y="129159"/>
                  </a:lnTo>
                  <a:lnTo>
                    <a:pt x="533019" y="129159"/>
                  </a:lnTo>
                  <a:lnTo>
                    <a:pt x="533019" y="128015"/>
                  </a:lnTo>
                  <a:lnTo>
                    <a:pt x="531749" y="128015"/>
                  </a:lnTo>
                  <a:lnTo>
                    <a:pt x="525004" y="125237"/>
                  </a:lnTo>
                  <a:lnTo>
                    <a:pt x="517989" y="122936"/>
                  </a:lnTo>
                  <a:close/>
                </a:path>
                <a:path w="561975" h="314325">
                  <a:moveTo>
                    <a:pt x="561975" y="82041"/>
                  </a:moveTo>
                  <a:lnTo>
                    <a:pt x="534289" y="82041"/>
                  </a:lnTo>
                  <a:lnTo>
                    <a:pt x="534289" y="129159"/>
                  </a:lnTo>
                  <a:lnTo>
                    <a:pt x="561975" y="129159"/>
                  </a:lnTo>
                  <a:lnTo>
                    <a:pt x="561975" y="82041"/>
                  </a:lnTo>
                  <a:close/>
                </a:path>
                <a:path w="561975" h="314325">
                  <a:moveTo>
                    <a:pt x="65531" y="115570"/>
                  </a:moveTo>
                  <a:lnTo>
                    <a:pt x="31359" y="121838"/>
                  </a:lnTo>
                  <a:lnTo>
                    <a:pt x="27538" y="121838"/>
                  </a:lnTo>
                  <a:lnTo>
                    <a:pt x="24002" y="122936"/>
                  </a:lnTo>
                  <a:lnTo>
                    <a:pt x="99810" y="122936"/>
                  </a:lnTo>
                  <a:lnTo>
                    <a:pt x="96678" y="121838"/>
                  </a:lnTo>
                  <a:lnTo>
                    <a:pt x="86335" y="118677"/>
                  </a:lnTo>
                  <a:lnTo>
                    <a:pt x="75914" y="116421"/>
                  </a:lnTo>
                  <a:lnTo>
                    <a:pt x="65531" y="115570"/>
                  </a:lnTo>
                  <a:close/>
                </a:path>
                <a:path w="561975" h="314325">
                  <a:moveTo>
                    <a:pt x="498982" y="120523"/>
                  </a:moveTo>
                  <a:lnTo>
                    <a:pt x="489055" y="121158"/>
                  </a:lnTo>
                  <a:lnTo>
                    <a:pt x="479433" y="122936"/>
                  </a:lnTo>
                  <a:lnTo>
                    <a:pt x="518179" y="122936"/>
                  </a:lnTo>
                  <a:lnTo>
                    <a:pt x="509228" y="121158"/>
                  </a:lnTo>
                  <a:lnTo>
                    <a:pt x="498982" y="120523"/>
                  </a:lnTo>
                  <a:close/>
                </a:path>
                <a:path w="561975" h="314325">
                  <a:moveTo>
                    <a:pt x="561975" y="24891"/>
                  </a:moveTo>
                  <a:lnTo>
                    <a:pt x="539242" y="24891"/>
                  </a:lnTo>
                  <a:lnTo>
                    <a:pt x="539242" y="57150"/>
                  </a:lnTo>
                  <a:lnTo>
                    <a:pt x="561975" y="57150"/>
                  </a:lnTo>
                  <a:lnTo>
                    <a:pt x="561975" y="24891"/>
                  </a:lnTo>
                  <a:close/>
                </a:path>
              </a:pathLst>
            </a:custGeom>
            <a:solidFill>
              <a:srgbClr val="AF4E1F"/>
            </a:solidFill>
          </p:spPr>
          <p:txBody>
            <a:bodyPr wrap="square" lIns="0" tIns="0" rIns="0" bIns="0" rtlCol="0"/>
            <a:lstStyle/>
            <a:p>
              <a:endParaRPr/>
            </a:p>
          </p:txBody>
        </p:sp>
      </p:grpSp>
      <p:pic>
        <p:nvPicPr>
          <p:cNvPr id="31" name="object 31"/>
          <p:cNvPicPr/>
          <p:nvPr/>
        </p:nvPicPr>
        <p:blipFill>
          <a:blip r:embed="rId4" cstate="print"/>
          <a:stretch>
            <a:fillRect/>
          </a:stretch>
        </p:blipFill>
        <p:spPr>
          <a:xfrm>
            <a:off x="4046601" y="974726"/>
            <a:ext cx="1089025" cy="1049274"/>
          </a:xfrm>
          <a:prstGeom prst="rect">
            <a:avLst/>
          </a:prstGeom>
        </p:spPr>
      </p:pic>
      <p:sp>
        <p:nvSpPr>
          <p:cNvPr id="38" name="object 30">
            <a:extLst>
              <a:ext uri="{FF2B5EF4-FFF2-40B4-BE49-F238E27FC236}">
                <a16:creationId xmlns:a16="http://schemas.microsoft.com/office/drawing/2014/main" id="{9CDEAF21-510D-B6D3-B3C4-3F14D702F55E}"/>
              </a:ext>
            </a:extLst>
          </p:cNvPr>
          <p:cNvSpPr txBox="1"/>
          <p:nvPr/>
        </p:nvSpPr>
        <p:spPr>
          <a:xfrm>
            <a:off x="954289" y="2433637"/>
            <a:ext cx="1661160" cy="348172"/>
          </a:xfrm>
          <a:prstGeom prst="rect">
            <a:avLst/>
          </a:prstGeom>
        </p:spPr>
        <p:txBody>
          <a:bodyPr vert="horz" wrap="square" lIns="0" tIns="29845" rIns="0" bIns="0" rtlCol="0">
            <a:spAutoFit/>
          </a:bodyPr>
          <a:lstStyle/>
          <a:p>
            <a:pPr marL="12700" marR="5080" algn="ctr">
              <a:spcBef>
                <a:spcPts val="235"/>
              </a:spcBef>
            </a:pPr>
            <a:r>
              <a:rPr lang="en-US" sz="950" dirty="0">
                <a:solidFill>
                  <a:srgbClr val="EFB41D"/>
                </a:solidFill>
                <a:latin typeface="CALVERTMT" panose="02020500000000000000" pitchFamily="18" charset="0"/>
                <a:cs typeface="Cambria"/>
              </a:rPr>
              <a:t>SENSORY</a:t>
            </a:r>
          </a:p>
          <a:p>
            <a:pPr marL="12700" marR="5080" algn="ctr">
              <a:spcBef>
                <a:spcPts val="235"/>
              </a:spcBef>
            </a:pPr>
            <a:r>
              <a:rPr lang="en-US" sz="950" dirty="0">
                <a:solidFill>
                  <a:srgbClr val="EFB41D"/>
                </a:solidFill>
                <a:latin typeface="CALVERTMT" panose="02020500000000000000" pitchFamily="18" charset="0"/>
                <a:cs typeface="Cambria"/>
              </a:rPr>
              <a:t>SYSTEM</a:t>
            </a:r>
            <a:endParaRPr sz="950" dirty="0">
              <a:solidFill>
                <a:srgbClr val="EFB41D"/>
              </a:solidFill>
              <a:latin typeface="CALVERTMT" panose="02020500000000000000" pitchFamily="18" charset="0"/>
              <a:cs typeface="Cambria"/>
            </a:endParaRPr>
          </a:p>
        </p:txBody>
      </p:sp>
      <p:sp>
        <p:nvSpPr>
          <p:cNvPr id="39" name="TextBox 38">
            <a:extLst>
              <a:ext uri="{FF2B5EF4-FFF2-40B4-BE49-F238E27FC236}">
                <a16:creationId xmlns:a16="http://schemas.microsoft.com/office/drawing/2014/main" id="{17F9E82D-9A60-E4DB-4869-80DF610D0529}"/>
              </a:ext>
            </a:extLst>
          </p:cNvPr>
          <p:cNvSpPr txBox="1"/>
          <p:nvPr/>
        </p:nvSpPr>
        <p:spPr>
          <a:xfrm>
            <a:off x="913880" y="2893183"/>
            <a:ext cx="1741978" cy="1338828"/>
          </a:xfrm>
          <a:prstGeom prst="rect">
            <a:avLst/>
          </a:prstGeom>
          <a:noFill/>
        </p:spPr>
        <p:txBody>
          <a:bodyPr wrap="square" rtlCol="0">
            <a:spAutoFit/>
          </a:bodyPr>
          <a:lstStyle/>
          <a:p>
            <a:pPr algn="ctr"/>
            <a:r>
              <a:rPr lang="en-US" sz="900" dirty="0">
                <a:solidFill>
                  <a:schemeClr val="bg1"/>
                </a:solidFill>
                <a:latin typeface="Gotham Light" pitchFamily="2" charset="77"/>
              </a:rPr>
              <a:t>Presbyopia, farsighted, is due to changes in the lens and iris. Auditory system: high-frequency hearing loss and impaired speech recognition in noisy environments. Loss of taste (due to decreased olfaction rather than taste)</a:t>
            </a:r>
          </a:p>
        </p:txBody>
      </p:sp>
      <p:sp>
        <p:nvSpPr>
          <p:cNvPr id="40" name="object 30">
            <a:extLst>
              <a:ext uri="{FF2B5EF4-FFF2-40B4-BE49-F238E27FC236}">
                <a16:creationId xmlns:a16="http://schemas.microsoft.com/office/drawing/2014/main" id="{F1D574B2-00C3-E3B2-FCE2-791A80BE3A3C}"/>
              </a:ext>
            </a:extLst>
          </p:cNvPr>
          <p:cNvSpPr txBox="1"/>
          <p:nvPr/>
        </p:nvSpPr>
        <p:spPr>
          <a:xfrm>
            <a:off x="3741420" y="2433637"/>
            <a:ext cx="1661160" cy="176330"/>
          </a:xfrm>
          <a:prstGeom prst="rect">
            <a:avLst/>
          </a:prstGeom>
        </p:spPr>
        <p:txBody>
          <a:bodyPr vert="horz" wrap="square" lIns="0" tIns="29845" rIns="0" bIns="0" rtlCol="0">
            <a:spAutoFit/>
          </a:bodyPr>
          <a:lstStyle/>
          <a:p>
            <a:pPr marL="12700" marR="5080" algn="ctr">
              <a:spcBef>
                <a:spcPts val="235"/>
              </a:spcBef>
            </a:pPr>
            <a:r>
              <a:rPr lang="en-US" sz="950" dirty="0">
                <a:solidFill>
                  <a:srgbClr val="EFB41D"/>
                </a:solidFill>
                <a:latin typeface="CALVERTMT" panose="02020500000000000000" pitchFamily="18" charset="0"/>
                <a:cs typeface="Cambria"/>
              </a:rPr>
              <a:t>SKIN</a:t>
            </a:r>
            <a:endParaRPr sz="950" dirty="0">
              <a:solidFill>
                <a:srgbClr val="EFB41D"/>
              </a:solidFill>
              <a:latin typeface="CALVERTMT" panose="02020500000000000000" pitchFamily="18" charset="0"/>
              <a:cs typeface="Cambria"/>
            </a:endParaRPr>
          </a:p>
        </p:txBody>
      </p:sp>
      <p:sp>
        <p:nvSpPr>
          <p:cNvPr id="41" name="TextBox 40">
            <a:extLst>
              <a:ext uri="{FF2B5EF4-FFF2-40B4-BE49-F238E27FC236}">
                <a16:creationId xmlns:a16="http://schemas.microsoft.com/office/drawing/2014/main" id="{CAE8D4D7-C74C-B195-4658-E1173D73E8E9}"/>
              </a:ext>
            </a:extLst>
          </p:cNvPr>
          <p:cNvSpPr txBox="1"/>
          <p:nvPr/>
        </p:nvSpPr>
        <p:spPr>
          <a:xfrm>
            <a:off x="3701011" y="2893183"/>
            <a:ext cx="1741978" cy="1338828"/>
          </a:xfrm>
          <a:prstGeom prst="rect">
            <a:avLst/>
          </a:prstGeom>
          <a:noFill/>
        </p:spPr>
        <p:txBody>
          <a:bodyPr wrap="square" rtlCol="0">
            <a:spAutoFit/>
          </a:bodyPr>
          <a:lstStyle/>
          <a:p>
            <a:pPr algn="ctr"/>
            <a:r>
              <a:rPr lang="en-US" sz="900" dirty="0">
                <a:solidFill>
                  <a:schemeClr val="bg1"/>
                </a:solidFill>
                <a:latin typeface="Gotham Light" pitchFamily="2" charset="77"/>
              </a:rPr>
              <a:t>The normal aging of the skin leads to atrophy, decreased elasticity and impaired metabolic and reparative responses. Photoaging, not physiologic aging, produces 90 percent of changes in skin.</a:t>
            </a:r>
          </a:p>
        </p:txBody>
      </p:sp>
      <p:sp>
        <p:nvSpPr>
          <p:cNvPr id="42" name="object 30">
            <a:extLst>
              <a:ext uri="{FF2B5EF4-FFF2-40B4-BE49-F238E27FC236}">
                <a16:creationId xmlns:a16="http://schemas.microsoft.com/office/drawing/2014/main" id="{6E1CF733-6D4A-C608-F2B1-7427233B6AC5}"/>
              </a:ext>
            </a:extLst>
          </p:cNvPr>
          <p:cNvSpPr txBox="1"/>
          <p:nvPr/>
        </p:nvSpPr>
        <p:spPr>
          <a:xfrm>
            <a:off x="6440689" y="2433637"/>
            <a:ext cx="1661160" cy="348172"/>
          </a:xfrm>
          <a:prstGeom prst="rect">
            <a:avLst/>
          </a:prstGeom>
        </p:spPr>
        <p:txBody>
          <a:bodyPr vert="horz" wrap="square" lIns="0" tIns="29845" rIns="0" bIns="0" rtlCol="0">
            <a:spAutoFit/>
          </a:bodyPr>
          <a:lstStyle/>
          <a:p>
            <a:pPr marL="12700" marR="5080" algn="ctr">
              <a:spcBef>
                <a:spcPts val="235"/>
              </a:spcBef>
            </a:pPr>
            <a:r>
              <a:rPr lang="en-US" sz="950" dirty="0">
                <a:solidFill>
                  <a:srgbClr val="EFB41D"/>
                </a:solidFill>
                <a:latin typeface="CALVERTMT" panose="02020500000000000000" pitchFamily="18" charset="0"/>
                <a:cs typeface="Cambria"/>
              </a:rPr>
              <a:t>MUSCULOSKELETAL</a:t>
            </a:r>
          </a:p>
          <a:p>
            <a:pPr marL="12700" marR="5080" algn="ctr">
              <a:spcBef>
                <a:spcPts val="235"/>
              </a:spcBef>
            </a:pPr>
            <a:r>
              <a:rPr lang="en-US" sz="950" dirty="0">
                <a:solidFill>
                  <a:srgbClr val="EFB41D"/>
                </a:solidFill>
                <a:latin typeface="CALVERTMT" panose="02020500000000000000" pitchFamily="18" charset="0"/>
                <a:cs typeface="Cambria"/>
              </a:rPr>
              <a:t>SYSTEM</a:t>
            </a:r>
            <a:endParaRPr sz="950" dirty="0">
              <a:solidFill>
                <a:srgbClr val="EFB41D"/>
              </a:solidFill>
              <a:latin typeface="CALVERTMT" panose="02020500000000000000" pitchFamily="18" charset="0"/>
              <a:cs typeface="Cambria"/>
            </a:endParaRPr>
          </a:p>
        </p:txBody>
      </p:sp>
      <p:sp>
        <p:nvSpPr>
          <p:cNvPr id="43" name="TextBox 42">
            <a:extLst>
              <a:ext uri="{FF2B5EF4-FFF2-40B4-BE49-F238E27FC236}">
                <a16:creationId xmlns:a16="http://schemas.microsoft.com/office/drawing/2014/main" id="{52F7209C-96E4-70A7-9222-839E88E6379A}"/>
              </a:ext>
            </a:extLst>
          </p:cNvPr>
          <p:cNvSpPr txBox="1"/>
          <p:nvPr/>
        </p:nvSpPr>
        <p:spPr>
          <a:xfrm>
            <a:off x="6400280" y="2893183"/>
            <a:ext cx="1741978" cy="784830"/>
          </a:xfrm>
          <a:prstGeom prst="rect">
            <a:avLst/>
          </a:prstGeom>
          <a:noFill/>
        </p:spPr>
        <p:txBody>
          <a:bodyPr wrap="square" rtlCol="0">
            <a:spAutoFit/>
          </a:bodyPr>
          <a:lstStyle/>
          <a:p>
            <a:pPr algn="ctr"/>
            <a:r>
              <a:rPr lang="en-US" sz="900" dirty="0">
                <a:solidFill>
                  <a:schemeClr val="bg1"/>
                </a:solidFill>
                <a:latin typeface="Gotham Light" pitchFamily="2" charset="77"/>
              </a:rPr>
              <a:t>Muscle mass decreases, leading to impaired motility and balance. Increased fracture risk and slower rate of fracture repair.</a:t>
            </a:r>
          </a:p>
        </p:txBody>
      </p:sp>
      <p:sp>
        <p:nvSpPr>
          <p:cNvPr id="44" name="object 2">
            <a:extLst>
              <a:ext uri="{FF2B5EF4-FFF2-40B4-BE49-F238E27FC236}">
                <a16:creationId xmlns:a16="http://schemas.microsoft.com/office/drawing/2014/main" id="{C1AA6BD6-76FB-6907-FEE2-36DEF4494036}"/>
              </a:ext>
            </a:extLst>
          </p:cNvPr>
          <p:cNvSpPr/>
          <p:nvPr/>
        </p:nvSpPr>
        <p:spPr>
          <a:xfrm>
            <a:off x="3200400" y="852045"/>
            <a:ext cx="0" cy="3656965"/>
          </a:xfrm>
          <a:custGeom>
            <a:avLst/>
            <a:gdLst/>
            <a:ahLst/>
            <a:cxnLst/>
            <a:rect l="l" t="t" r="r" b="b"/>
            <a:pathLst>
              <a:path h="3656965">
                <a:moveTo>
                  <a:pt x="0" y="0"/>
                </a:moveTo>
                <a:lnTo>
                  <a:pt x="0" y="3656838"/>
                </a:lnTo>
              </a:path>
            </a:pathLst>
          </a:custGeom>
          <a:ln w="9525">
            <a:solidFill>
              <a:srgbClr val="EFB41D"/>
            </a:solidFill>
          </a:ln>
        </p:spPr>
        <p:txBody>
          <a:bodyPr wrap="square" lIns="0" tIns="0" rIns="0" bIns="0" rtlCol="0"/>
          <a:lstStyle/>
          <a:p>
            <a:endParaRPr/>
          </a:p>
        </p:txBody>
      </p:sp>
      <p:sp>
        <p:nvSpPr>
          <p:cNvPr id="45" name="object 2">
            <a:extLst>
              <a:ext uri="{FF2B5EF4-FFF2-40B4-BE49-F238E27FC236}">
                <a16:creationId xmlns:a16="http://schemas.microsoft.com/office/drawing/2014/main" id="{337C0251-3D34-6418-8BAF-EABE355A311D}"/>
              </a:ext>
            </a:extLst>
          </p:cNvPr>
          <p:cNvSpPr/>
          <p:nvPr/>
        </p:nvSpPr>
        <p:spPr>
          <a:xfrm>
            <a:off x="5951415" y="852045"/>
            <a:ext cx="0" cy="3656965"/>
          </a:xfrm>
          <a:custGeom>
            <a:avLst/>
            <a:gdLst/>
            <a:ahLst/>
            <a:cxnLst/>
            <a:rect l="l" t="t" r="r" b="b"/>
            <a:pathLst>
              <a:path h="3656965">
                <a:moveTo>
                  <a:pt x="0" y="0"/>
                </a:moveTo>
                <a:lnTo>
                  <a:pt x="0" y="3656838"/>
                </a:lnTo>
              </a:path>
            </a:pathLst>
          </a:custGeom>
          <a:ln w="9525">
            <a:solidFill>
              <a:srgbClr val="EFB41D"/>
            </a:solidFill>
          </a:ln>
        </p:spPr>
        <p:txBody>
          <a:bodyPr wrap="square" lIns="0" tIns="0" rIns="0" bIns="0" rtlCol="0"/>
          <a:lstStyle/>
          <a:p>
            <a:endParaRPr/>
          </a:p>
        </p:txBody>
      </p:sp>
      <p:sp>
        <p:nvSpPr>
          <p:cNvPr id="46" name="Rectangle 45">
            <a:extLst>
              <a:ext uri="{FF2B5EF4-FFF2-40B4-BE49-F238E27FC236}">
                <a16:creationId xmlns:a16="http://schemas.microsoft.com/office/drawing/2014/main" id="{EA81D34E-C220-0F88-4840-CD85EC9A63CE}"/>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a:extLst>
              <a:ext uri="{FF2B5EF4-FFF2-40B4-BE49-F238E27FC236}">
                <a16:creationId xmlns:a16="http://schemas.microsoft.com/office/drawing/2014/main" id="{E6D91FED-1293-70E6-E4BA-41545799D78F}"/>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16</a:t>
            </a:r>
          </a:p>
        </p:txBody>
      </p:sp>
      <p:pic>
        <p:nvPicPr>
          <p:cNvPr id="48" name="Picture 47">
            <a:extLst>
              <a:ext uri="{FF2B5EF4-FFF2-40B4-BE49-F238E27FC236}">
                <a16:creationId xmlns:a16="http://schemas.microsoft.com/office/drawing/2014/main" id="{1B7B0389-E9EC-18F3-C333-90CA7C7C0779}"/>
              </a:ext>
            </a:extLst>
          </p:cNvPr>
          <p:cNvPicPr>
            <a:picLocks noChangeAspect="1"/>
          </p:cNvPicPr>
          <p:nvPr/>
        </p:nvPicPr>
        <p:blipFill>
          <a:blip r:embed="rId5"/>
          <a:stretch>
            <a:fillRect/>
          </a:stretch>
        </p:blipFill>
        <p:spPr>
          <a:xfrm>
            <a:off x="8119844" y="4495386"/>
            <a:ext cx="706007" cy="706007"/>
          </a:xfrm>
          <a:prstGeom prst="rect">
            <a:avLst/>
          </a:prstGeom>
        </p:spPr>
      </p:pic>
      <p:cxnSp>
        <p:nvCxnSpPr>
          <p:cNvPr id="49" name="Straight Connector 48">
            <a:extLst>
              <a:ext uri="{FF2B5EF4-FFF2-40B4-BE49-F238E27FC236}">
                <a16:creationId xmlns:a16="http://schemas.microsoft.com/office/drawing/2014/main" id="{0431B279-0D37-5BE0-8AD2-5CA9015392FB}"/>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9787B132-F89F-04AF-DE69-924137F06D5C}"/>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5143499"/>
          </a:xfrm>
          <a:prstGeom prst="rect">
            <a:avLst/>
          </a:prstGeom>
        </p:spPr>
      </p:pic>
      <p:sp>
        <p:nvSpPr>
          <p:cNvPr id="3" name="object 3"/>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276187">
              <a:alpha val="74900"/>
            </a:srgbClr>
          </a:solidFill>
        </p:spPr>
        <p:txBody>
          <a:bodyPr wrap="square" lIns="0" tIns="0" rIns="0" bIns="0" rtlCol="0"/>
          <a:lstStyle/>
          <a:p>
            <a:endParaRPr/>
          </a:p>
        </p:txBody>
      </p:sp>
      <p:sp>
        <p:nvSpPr>
          <p:cNvPr id="5" name="object 5"/>
          <p:cNvSpPr/>
          <p:nvPr/>
        </p:nvSpPr>
        <p:spPr>
          <a:xfrm>
            <a:off x="914400" y="839957"/>
            <a:ext cx="2460625" cy="3134360"/>
          </a:xfrm>
          <a:custGeom>
            <a:avLst/>
            <a:gdLst/>
            <a:ahLst/>
            <a:cxnLst/>
            <a:rect l="l" t="t" r="r" b="b"/>
            <a:pathLst>
              <a:path w="2460625" h="3134360">
                <a:moveTo>
                  <a:pt x="929827" y="0"/>
                </a:moveTo>
                <a:lnTo>
                  <a:pt x="454291" y="1144904"/>
                </a:lnTo>
                <a:lnTo>
                  <a:pt x="452386" y="1155858"/>
                </a:lnTo>
                <a:lnTo>
                  <a:pt x="454291" y="1165859"/>
                </a:lnTo>
                <a:lnTo>
                  <a:pt x="492391" y="1194435"/>
                </a:lnTo>
                <a:lnTo>
                  <a:pt x="515251" y="1198245"/>
                </a:lnTo>
                <a:lnTo>
                  <a:pt x="522871" y="1197292"/>
                </a:lnTo>
                <a:lnTo>
                  <a:pt x="530491" y="1194434"/>
                </a:lnTo>
                <a:lnTo>
                  <a:pt x="538111" y="1189672"/>
                </a:lnTo>
                <a:lnTo>
                  <a:pt x="545731" y="1183004"/>
                </a:lnTo>
                <a:lnTo>
                  <a:pt x="573729" y="1120513"/>
                </a:lnTo>
                <a:lnTo>
                  <a:pt x="602016" y="1060215"/>
                </a:lnTo>
                <a:lnTo>
                  <a:pt x="630593" y="1002109"/>
                </a:lnTo>
                <a:lnTo>
                  <a:pt x="659460" y="946196"/>
                </a:lnTo>
                <a:lnTo>
                  <a:pt x="688618" y="892475"/>
                </a:lnTo>
                <a:lnTo>
                  <a:pt x="718065" y="840947"/>
                </a:lnTo>
                <a:lnTo>
                  <a:pt x="747802" y="791612"/>
                </a:lnTo>
                <a:lnTo>
                  <a:pt x="777829" y="744469"/>
                </a:lnTo>
                <a:lnTo>
                  <a:pt x="808146" y="699520"/>
                </a:lnTo>
                <a:lnTo>
                  <a:pt x="838752" y="656762"/>
                </a:lnTo>
                <a:lnTo>
                  <a:pt x="869649" y="616198"/>
                </a:lnTo>
                <a:lnTo>
                  <a:pt x="900836" y="577826"/>
                </a:lnTo>
                <a:lnTo>
                  <a:pt x="932313" y="541647"/>
                </a:lnTo>
                <a:lnTo>
                  <a:pt x="964079" y="507660"/>
                </a:lnTo>
                <a:lnTo>
                  <a:pt x="996136" y="475867"/>
                </a:lnTo>
                <a:lnTo>
                  <a:pt x="1028482" y="446266"/>
                </a:lnTo>
                <a:lnTo>
                  <a:pt x="1061119" y="418857"/>
                </a:lnTo>
                <a:lnTo>
                  <a:pt x="1094045" y="393641"/>
                </a:lnTo>
                <a:lnTo>
                  <a:pt x="1127261" y="370618"/>
                </a:lnTo>
                <a:lnTo>
                  <a:pt x="1160768" y="349788"/>
                </a:lnTo>
                <a:lnTo>
                  <a:pt x="1194564" y="331150"/>
                </a:lnTo>
                <a:lnTo>
                  <a:pt x="1263026" y="300453"/>
                </a:lnTo>
                <a:lnTo>
                  <a:pt x="1332648" y="278526"/>
                </a:lnTo>
                <a:lnTo>
                  <a:pt x="1403430" y="265370"/>
                </a:lnTo>
                <a:lnTo>
                  <a:pt x="1475371" y="260985"/>
                </a:lnTo>
                <a:lnTo>
                  <a:pt x="1530973" y="263247"/>
                </a:lnTo>
                <a:lnTo>
                  <a:pt x="1583480" y="270033"/>
                </a:lnTo>
                <a:lnTo>
                  <a:pt x="1632891" y="281344"/>
                </a:lnTo>
                <a:lnTo>
                  <a:pt x="1679206" y="297179"/>
                </a:lnTo>
                <a:lnTo>
                  <a:pt x="1722426" y="317539"/>
                </a:lnTo>
                <a:lnTo>
                  <a:pt x="1762550" y="342423"/>
                </a:lnTo>
                <a:lnTo>
                  <a:pt x="1799578" y="371832"/>
                </a:lnTo>
                <a:lnTo>
                  <a:pt x="1833511" y="405764"/>
                </a:lnTo>
                <a:lnTo>
                  <a:pt x="1863872" y="443388"/>
                </a:lnTo>
                <a:lnTo>
                  <a:pt x="1890185" y="483870"/>
                </a:lnTo>
                <a:lnTo>
                  <a:pt x="1912450" y="527208"/>
                </a:lnTo>
                <a:lnTo>
                  <a:pt x="1930666" y="573405"/>
                </a:lnTo>
                <a:lnTo>
                  <a:pt x="1944835" y="622458"/>
                </a:lnTo>
                <a:lnTo>
                  <a:pt x="1954955" y="674370"/>
                </a:lnTo>
                <a:lnTo>
                  <a:pt x="1961027" y="729138"/>
                </a:lnTo>
                <a:lnTo>
                  <a:pt x="1963051" y="786764"/>
                </a:lnTo>
                <a:lnTo>
                  <a:pt x="1961879" y="834807"/>
                </a:lnTo>
                <a:lnTo>
                  <a:pt x="1958362" y="882804"/>
                </a:lnTo>
                <a:lnTo>
                  <a:pt x="1952500" y="930755"/>
                </a:lnTo>
                <a:lnTo>
                  <a:pt x="1944294" y="978662"/>
                </a:lnTo>
                <a:lnTo>
                  <a:pt x="1933744" y="1026524"/>
                </a:lnTo>
                <a:lnTo>
                  <a:pt x="1920848" y="1074341"/>
                </a:lnTo>
                <a:lnTo>
                  <a:pt x="1905608" y="1122112"/>
                </a:lnTo>
                <a:lnTo>
                  <a:pt x="1888024" y="1169839"/>
                </a:lnTo>
                <a:lnTo>
                  <a:pt x="1868094" y="1217520"/>
                </a:lnTo>
                <a:lnTo>
                  <a:pt x="1845820" y="1265156"/>
                </a:lnTo>
                <a:lnTo>
                  <a:pt x="1821202" y="1312747"/>
                </a:lnTo>
                <a:lnTo>
                  <a:pt x="1794239" y="1360293"/>
                </a:lnTo>
                <a:lnTo>
                  <a:pt x="1764931" y="1407795"/>
                </a:lnTo>
                <a:lnTo>
                  <a:pt x="1742283" y="1442261"/>
                </a:lnTo>
                <a:lnTo>
                  <a:pt x="1718365" y="1477080"/>
                </a:lnTo>
                <a:lnTo>
                  <a:pt x="1693176" y="1512252"/>
                </a:lnTo>
                <a:lnTo>
                  <a:pt x="1666718" y="1547777"/>
                </a:lnTo>
                <a:lnTo>
                  <a:pt x="1638990" y="1583654"/>
                </a:lnTo>
                <a:lnTo>
                  <a:pt x="1609991" y="1619884"/>
                </a:lnTo>
                <a:lnTo>
                  <a:pt x="1579723" y="1656468"/>
                </a:lnTo>
                <a:lnTo>
                  <a:pt x="1548185" y="1693403"/>
                </a:lnTo>
                <a:lnTo>
                  <a:pt x="1515376" y="1730692"/>
                </a:lnTo>
                <a:lnTo>
                  <a:pt x="1481298" y="1768333"/>
                </a:lnTo>
                <a:lnTo>
                  <a:pt x="1445950" y="1806328"/>
                </a:lnTo>
                <a:lnTo>
                  <a:pt x="1409331" y="1844675"/>
                </a:lnTo>
                <a:lnTo>
                  <a:pt x="1371443" y="1883374"/>
                </a:lnTo>
                <a:lnTo>
                  <a:pt x="1332285" y="1922427"/>
                </a:lnTo>
                <a:lnTo>
                  <a:pt x="1291856" y="1961832"/>
                </a:lnTo>
                <a:lnTo>
                  <a:pt x="1250158" y="2001590"/>
                </a:lnTo>
                <a:lnTo>
                  <a:pt x="1207190" y="2041701"/>
                </a:lnTo>
                <a:lnTo>
                  <a:pt x="1162951" y="2082164"/>
                </a:lnTo>
                <a:lnTo>
                  <a:pt x="1075806" y="2160122"/>
                </a:lnTo>
                <a:lnTo>
                  <a:pt x="1013723" y="2214631"/>
                </a:lnTo>
                <a:lnTo>
                  <a:pt x="948450" y="2271170"/>
                </a:lnTo>
                <a:lnTo>
                  <a:pt x="879989" y="2329738"/>
                </a:lnTo>
                <a:lnTo>
                  <a:pt x="808339" y="2390336"/>
                </a:lnTo>
                <a:lnTo>
                  <a:pt x="694884" y="2485038"/>
                </a:lnTo>
                <a:lnTo>
                  <a:pt x="574255" y="2584308"/>
                </a:lnTo>
                <a:lnTo>
                  <a:pt x="446452" y="2688144"/>
                </a:lnTo>
                <a:lnTo>
                  <a:pt x="311476" y="2796548"/>
                </a:lnTo>
                <a:lnTo>
                  <a:pt x="169325" y="2909519"/>
                </a:lnTo>
                <a:lnTo>
                  <a:pt x="20002" y="3027057"/>
                </a:lnTo>
                <a:lnTo>
                  <a:pt x="7620" y="3042773"/>
                </a:lnTo>
                <a:lnTo>
                  <a:pt x="952" y="3059442"/>
                </a:lnTo>
                <a:lnTo>
                  <a:pt x="0" y="3077063"/>
                </a:lnTo>
                <a:lnTo>
                  <a:pt x="4762" y="3095637"/>
                </a:lnTo>
                <a:lnTo>
                  <a:pt x="13811" y="3112306"/>
                </a:lnTo>
                <a:lnTo>
                  <a:pt x="25717" y="3124212"/>
                </a:lnTo>
                <a:lnTo>
                  <a:pt x="40481" y="3131356"/>
                </a:lnTo>
                <a:lnTo>
                  <a:pt x="58102" y="3133737"/>
                </a:lnTo>
                <a:lnTo>
                  <a:pt x="2145931" y="3133737"/>
                </a:lnTo>
                <a:lnTo>
                  <a:pt x="2189746" y="3116592"/>
                </a:lnTo>
                <a:lnTo>
                  <a:pt x="2214511" y="3065157"/>
                </a:lnTo>
                <a:lnTo>
                  <a:pt x="2458351" y="2272665"/>
                </a:lnTo>
                <a:lnTo>
                  <a:pt x="2460494" y="2265044"/>
                </a:lnTo>
                <a:lnTo>
                  <a:pt x="2459304" y="2257424"/>
                </a:lnTo>
                <a:lnTo>
                  <a:pt x="2426919" y="2230754"/>
                </a:lnTo>
                <a:lnTo>
                  <a:pt x="2405011" y="2226945"/>
                </a:lnTo>
                <a:lnTo>
                  <a:pt x="2394057" y="2228373"/>
                </a:lnTo>
                <a:lnTo>
                  <a:pt x="2384056" y="2232660"/>
                </a:lnTo>
                <a:lnTo>
                  <a:pt x="2375007" y="2239803"/>
                </a:lnTo>
                <a:lnTo>
                  <a:pt x="2366911" y="2249804"/>
                </a:lnTo>
                <a:lnTo>
                  <a:pt x="2345886" y="2303850"/>
                </a:lnTo>
                <a:lnTo>
                  <a:pt x="2323449" y="2354227"/>
                </a:lnTo>
                <a:lnTo>
                  <a:pt x="2299601" y="2400935"/>
                </a:lnTo>
                <a:lnTo>
                  <a:pt x="2274342" y="2443973"/>
                </a:lnTo>
                <a:lnTo>
                  <a:pt x="2247672" y="2483343"/>
                </a:lnTo>
                <a:lnTo>
                  <a:pt x="2219591" y="2519045"/>
                </a:lnTo>
                <a:lnTo>
                  <a:pt x="2190099" y="2551077"/>
                </a:lnTo>
                <a:lnTo>
                  <a:pt x="2159196" y="2579440"/>
                </a:lnTo>
                <a:lnTo>
                  <a:pt x="2126881" y="2604135"/>
                </a:lnTo>
                <a:lnTo>
                  <a:pt x="2060892" y="2642235"/>
                </a:lnTo>
                <a:lnTo>
                  <a:pt x="2022982" y="2658999"/>
                </a:lnTo>
                <a:lnTo>
                  <a:pt x="1981796" y="2674239"/>
                </a:lnTo>
                <a:lnTo>
                  <a:pt x="1937334" y="2687954"/>
                </a:lnTo>
                <a:lnTo>
                  <a:pt x="1889594" y="2700147"/>
                </a:lnTo>
                <a:lnTo>
                  <a:pt x="1838578" y="2710815"/>
                </a:lnTo>
                <a:lnTo>
                  <a:pt x="1784286" y="2719959"/>
                </a:lnTo>
                <a:lnTo>
                  <a:pt x="1726717" y="2727579"/>
                </a:lnTo>
                <a:lnTo>
                  <a:pt x="1665871" y="2733675"/>
                </a:lnTo>
                <a:lnTo>
                  <a:pt x="1602492" y="2738513"/>
                </a:lnTo>
                <a:lnTo>
                  <a:pt x="1531372" y="2742867"/>
                </a:lnTo>
                <a:lnTo>
                  <a:pt x="1452511" y="2746737"/>
                </a:lnTo>
                <a:lnTo>
                  <a:pt x="1365909" y="2750124"/>
                </a:lnTo>
                <a:lnTo>
                  <a:pt x="1271566" y="2753027"/>
                </a:lnTo>
                <a:lnTo>
                  <a:pt x="1169483" y="2755446"/>
                </a:lnTo>
                <a:lnTo>
                  <a:pt x="1059658" y="2757381"/>
                </a:lnTo>
                <a:lnTo>
                  <a:pt x="942092" y="2758833"/>
                </a:lnTo>
                <a:lnTo>
                  <a:pt x="816785" y="2759800"/>
                </a:lnTo>
                <a:lnTo>
                  <a:pt x="614311" y="2760345"/>
                </a:lnTo>
                <a:lnTo>
                  <a:pt x="593356" y="2758440"/>
                </a:lnTo>
                <a:lnTo>
                  <a:pt x="583831" y="2752725"/>
                </a:lnTo>
                <a:lnTo>
                  <a:pt x="585736" y="2743200"/>
                </a:lnTo>
                <a:lnTo>
                  <a:pt x="599071" y="2729865"/>
                </a:lnTo>
                <a:lnTo>
                  <a:pt x="652735" y="2689005"/>
                </a:lnTo>
                <a:lnTo>
                  <a:pt x="807456" y="2570566"/>
                </a:lnTo>
                <a:lnTo>
                  <a:pt x="952769" y="2458335"/>
                </a:lnTo>
                <a:lnTo>
                  <a:pt x="1088674" y="2352314"/>
                </a:lnTo>
                <a:lnTo>
                  <a:pt x="1215173" y="2252501"/>
                </a:lnTo>
                <a:lnTo>
                  <a:pt x="1332264" y="2158898"/>
                </a:lnTo>
                <a:lnTo>
                  <a:pt x="1439947" y="2071503"/>
                </a:lnTo>
                <a:lnTo>
                  <a:pt x="1506510" y="2016689"/>
                </a:lnTo>
                <a:lnTo>
                  <a:pt x="1568891" y="1964635"/>
                </a:lnTo>
                <a:lnTo>
                  <a:pt x="1627092" y="1915340"/>
                </a:lnTo>
                <a:lnTo>
                  <a:pt x="1681111" y="1868804"/>
                </a:lnTo>
                <a:lnTo>
                  <a:pt x="1724271" y="1830794"/>
                </a:lnTo>
                <a:lnTo>
                  <a:pt x="1766122" y="1792962"/>
                </a:lnTo>
                <a:lnTo>
                  <a:pt x="1806663" y="1755308"/>
                </a:lnTo>
                <a:lnTo>
                  <a:pt x="1845894" y="1717833"/>
                </a:lnTo>
                <a:lnTo>
                  <a:pt x="1883815" y="1680537"/>
                </a:lnTo>
                <a:lnTo>
                  <a:pt x="1920427" y="1643419"/>
                </a:lnTo>
                <a:lnTo>
                  <a:pt x="1955729" y="1606480"/>
                </a:lnTo>
                <a:lnTo>
                  <a:pt x="1989721" y="1569720"/>
                </a:lnTo>
                <a:lnTo>
                  <a:pt x="2022404" y="1533138"/>
                </a:lnTo>
                <a:lnTo>
                  <a:pt x="2053777" y="1496734"/>
                </a:lnTo>
                <a:lnTo>
                  <a:pt x="2083840" y="1460509"/>
                </a:lnTo>
                <a:lnTo>
                  <a:pt x="2112594" y="1424463"/>
                </a:lnTo>
                <a:lnTo>
                  <a:pt x="2140038" y="1388596"/>
                </a:lnTo>
                <a:lnTo>
                  <a:pt x="2166172" y="1352907"/>
                </a:lnTo>
                <a:lnTo>
                  <a:pt x="2190996" y="1317396"/>
                </a:lnTo>
                <a:lnTo>
                  <a:pt x="2214511" y="1282064"/>
                </a:lnTo>
                <a:lnTo>
                  <a:pt x="2241564" y="1238509"/>
                </a:lnTo>
                <a:lnTo>
                  <a:pt x="2266453" y="1194592"/>
                </a:lnTo>
                <a:lnTo>
                  <a:pt x="2289178" y="1150315"/>
                </a:lnTo>
                <a:lnTo>
                  <a:pt x="2309739" y="1105677"/>
                </a:lnTo>
                <a:lnTo>
                  <a:pt x="2328135" y="1060679"/>
                </a:lnTo>
                <a:lnTo>
                  <a:pt x="2344367" y="1015319"/>
                </a:lnTo>
                <a:lnTo>
                  <a:pt x="2358435" y="969599"/>
                </a:lnTo>
                <a:lnTo>
                  <a:pt x="2370338" y="923519"/>
                </a:lnTo>
                <a:lnTo>
                  <a:pt x="2380077" y="877077"/>
                </a:lnTo>
                <a:lnTo>
                  <a:pt x="2387652" y="830275"/>
                </a:lnTo>
                <a:lnTo>
                  <a:pt x="2393063" y="783112"/>
                </a:lnTo>
                <a:lnTo>
                  <a:pt x="2396309" y="735589"/>
                </a:lnTo>
                <a:lnTo>
                  <a:pt x="2397391" y="687704"/>
                </a:lnTo>
                <a:lnTo>
                  <a:pt x="2395677" y="633984"/>
                </a:lnTo>
                <a:lnTo>
                  <a:pt x="2390533" y="582549"/>
                </a:lnTo>
                <a:lnTo>
                  <a:pt x="2381961" y="533400"/>
                </a:lnTo>
                <a:lnTo>
                  <a:pt x="2369959" y="486537"/>
                </a:lnTo>
                <a:lnTo>
                  <a:pt x="2354529" y="441960"/>
                </a:lnTo>
                <a:lnTo>
                  <a:pt x="2335669" y="399669"/>
                </a:lnTo>
                <a:lnTo>
                  <a:pt x="2313381" y="359664"/>
                </a:lnTo>
                <a:lnTo>
                  <a:pt x="2287663" y="321945"/>
                </a:lnTo>
                <a:lnTo>
                  <a:pt x="2258517" y="286512"/>
                </a:lnTo>
                <a:lnTo>
                  <a:pt x="2225941" y="253364"/>
                </a:lnTo>
                <a:lnTo>
                  <a:pt x="2190394" y="222961"/>
                </a:lnTo>
                <a:lnTo>
                  <a:pt x="2152332" y="195757"/>
                </a:lnTo>
                <a:lnTo>
                  <a:pt x="2111755" y="171754"/>
                </a:lnTo>
                <a:lnTo>
                  <a:pt x="2068664" y="150952"/>
                </a:lnTo>
                <a:lnTo>
                  <a:pt x="2023059" y="133349"/>
                </a:lnTo>
                <a:lnTo>
                  <a:pt x="1974938" y="118948"/>
                </a:lnTo>
                <a:lnTo>
                  <a:pt x="1924303" y="107746"/>
                </a:lnTo>
                <a:lnTo>
                  <a:pt x="1871154" y="99745"/>
                </a:lnTo>
                <a:lnTo>
                  <a:pt x="1815490" y="94945"/>
                </a:lnTo>
                <a:lnTo>
                  <a:pt x="1757311" y="93344"/>
                </a:lnTo>
                <a:lnTo>
                  <a:pt x="1715249" y="94335"/>
                </a:lnTo>
                <a:lnTo>
                  <a:pt x="1671358" y="97307"/>
                </a:lnTo>
                <a:lnTo>
                  <a:pt x="1625638" y="102260"/>
                </a:lnTo>
                <a:lnTo>
                  <a:pt x="1578089" y="109194"/>
                </a:lnTo>
                <a:lnTo>
                  <a:pt x="1528711" y="118109"/>
                </a:lnTo>
                <a:lnTo>
                  <a:pt x="1477505" y="129006"/>
                </a:lnTo>
                <a:lnTo>
                  <a:pt x="1424470" y="141884"/>
                </a:lnTo>
                <a:lnTo>
                  <a:pt x="1369606" y="156743"/>
                </a:lnTo>
                <a:lnTo>
                  <a:pt x="1312913" y="173583"/>
                </a:lnTo>
                <a:lnTo>
                  <a:pt x="1194041" y="211607"/>
                </a:lnTo>
                <a:lnTo>
                  <a:pt x="1141006" y="226542"/>
                </a:lnTo>
                <a:lnTo>
                  <a:pt x="1095286" y="237210"/>
                </a:lnTo>
                <a:lnTo>
                  <a:pt x="1056881" y="243611"/>
                </a:lnTo>
                <a:lnTo>
                  <a:pt x="1025791" y="245744"/>
                </a:lnTo>
                <a:lnTo>
                  <a:pt x="992454" y="240506"/>
                </a:lnTo>
                <a:lnTo>
                  <a:pt x="968641" y="224789"/>
                </a:lnTo>
                <a:lnTo>
                  <a:pt x="954354" y="198596"/>
                </a:lnTo>
                <a:lnTo>
                  <a:pt x="949591" y="161925"/>
                </a:lnTo>
                <a:lnTo>
                  <a:pt x="951020" y="137160"/>
                </a:lnTo>
                <a:lnTo>
                  <a:pt x="955306" y="108585"/>
                </a:lnTo>
                <a:lnTo>
                  <a:pt x="962450" y="76200"/>
                </a:lnTo>
                <a:lnTo>
                  <a:pt x="972451" y="40004"/>
                </a:lnTo>
                <a:lnTo>
                  <a:pt x="973642" y="26193"/>
                </a:lnTo>
                <a:lnTo>
                  <a:pt x="969594" y="15239"/>
                </a:lnTo>
                <a:lnTo>
                  <a:pt x="960307" y="7143"/>
                </a:lnTo>
                <a:lnTo>
                  <a:pt x="945781" y="1904"/>
                </a:lnTo>
                <a:lnTo>
                  <a:pt x="929827" y="0"/>
                </a:lnTo>
                <a:close/>
              </a:path>
            </a:pathLst>
          </a:custGeom>
          <a:solidFill>
            <a:srgbClr val="0F3152"/>
          </a:solidFill>
        </p:spPr>
        <p:txBody>
          <a:bodyPr wrap="square" lIns="0" tIns="0" rIns="0" bIns="0" rtlCol="0"/>
          <a:lstStyle/>
          <a:p>
            <a:endParaRPr/>
          </a:p>
        </p:txBody>
      </p:sp>
      <p:sp>
        <p:nvSpPr>
          <p:cNvPr id="6" name="object 6"/>
          <p:cNvSpPr txBox="1"/>
          <p:nvPr/>
        </p:nvSpPr>
        <p:spPr>
          <a:xfrm>
            <a:off x="3719576" y="1940006"/>
            <a:ext cx="5424424" cy="1304290"/>
          </a:xfrm>
          <a:prstGeom prst="rect">
            <a:avLst/>
          </a:prstGeom>
        </p:spPr>
        <p:txBody>
          <a:bodyPr vert="horz" wrap="square" lIns="0" tIns="267335" rIns="0" bIns="0" rtlCol="0">
            <a:spAutoFit/>
          </a:bodyPr>
          <a:lstStyle/>
          <a:p>
            <a:pPr marL="12700">
              <a:lnSpc>
                <a:spcPct val="100000"/>
              </a:lnSpc>
              <a:spcBef>
                <a:spcPts val="2105"/>
              </a:spcBef>
            </a:pPr>
            <a:r>
              <a:rPr lang="en-US" sz="3950" dirty="0">
                <a:solidFill>
                  <a:srgbClr val="EFB41D"/>
                </a:solidFill>
                <a:latin typeface="CALVERTMT" panose="02020500000000000000" pitchFamily="18" charset="0"/>
                <a:cs typeface="Calibri"/>
              </a:rPr>
              <a:t>I</a:t>
            </a:r>
            <a:r>
              <a:rPr sz="3950" dirty="0">
                <a:solidFill>
                  <a:srgbClr val="EFB41D"/>
                </a:solidFill>
                <a:latin typeface="CALVERTMT" panose="02020500000000000000" pitchFamily="18" charset="0"/>
                <a:cs typeface="Calibri"/>
              </a:rPr>
              <a:t>NFLAMMAGEING</a:t>
            </a:r>
          </a:p>
          <a:p>
            <a:pPr marL="20955" marR="886460">
              <a:lnSpc>
                <a:spcPts val="1280"/>
              </a:lnSpc>
              <a:spcBef>
                <a:spcPts val="780"/>
              </a:spcBef>
            </a:pPr>
            <a:r>
              <a:rPr sz="1200" dirty="0">
                <a:solidFill>
                  <a:srgbClr val="FAF8F5"/>
                </a:solidFill>
                <a:latin typeface="Gotham Light" pitchFamily="2" charset="77"/>
                <a:cs typeface="Calibri"/>
              </a:rPr>
              <a:t>Age-related increase in the levels of pro</a:t>
            </a:r>
            <a:r>
              <a:rPr lang="en-US" sz="1200" dirty="0">
                <a:solidFill>
                  <a:srgbClr val="FAF8F5"/>
                </a:solidFill>
                <a:latin typeface="Gotham Light" pitchFamily="2" charset="77"/>
                <a:cs typeface="Calibri"/>
              </a:rPr>
              <a:t>-</a:t>
            </a:r>
            <a:r>
              <a:rPr sz="1200" dirty="0">
                <a:solidFill>
                  <a:srgbClr val="FAF8F5"/>
                </a:solidFill>
                <a:latin typeface="Gotham Light" pitchFamily="2" charset="77"/>
                <a:cs typeface="Calibri"/>
              </a:rPr>
              <a:t>inflammatory markers in blood and tissues</a:t>
            </a:r>
            <a:endParaRPr sz="1200" dirty="0">
              <a:latin typeface="Gotham Light" pitchFamily="2" charset="77"/>
              <a:cs typeface="Calibri"/>
            </a:endParaRPr>
          </a:p>
        </p:txBody>
      </p:sp>
      <p:sp>
        <p:nvSpPr>
          <p:cNvPr id="7" name="object 7"/>
          <p:cNvSpPr txBox="1"/>
          <p:nvPr/>
        </p:nvSpPr>
        <p:spPr>
          <a:xfrm>
            <a:off x="1447800" y="4248150"/>
            <a:ext cx="6477635" cy="151130"/>
          </a:xfrm>
          <a:prstGeom prst="rect">
            <a:avLst/>
          </a:prstGeom>
        </p:spPr>
        <p:txBody>
          <a:bodyPr vert="horz" wrap="square" lIns="0" tIns="15875" rIns="0" bIns="0" rtlCol="0">
            <a:spAutoFit/>
          </a:bodyPr>
          <a:lstStyle/>
          <a:p>
            <a:pPr marL="12700">
              <a:lnSpc>
                <a:spcPct val="100000"/>
              </a:lnSpc>
              <a:spcBef>
                <a:spcPts val="125"/>
              </a:spcBef>
            </a:pPr>
            <a:r>
              <a:rPr sz="800" dirty="0">
                <a:solidFill>
                  <a:srgbClr val="FAF8F5"/>
                </a:solidFill>
                <a:latin typeface="Tahoma"/>
                <a:cs typeface="Tahoma"/>
              </a:rPr>
              <a:t>Ferrucci</a:t>
            </a:r>
            <a:r>
              <a:rPr sz="800" spc="-30" dirty="0">
                <a:solidFill>
                  <a:srgbClr val="FAF8F5"/>
                </a:solidFill>
                <a:latin typeface="Tahoma"/>
                <a:cs typeface="Tahoma"/>
              </a:rPr>
              <a:t> </a:t>
            </a:r>
            <a:r>
              <a:rPr sz="800" spc="-10" dirty="0">
                <a:solidFill>
                  <a:srgbClr val="FAF8F5"/>
                </a:solidFill>
                <a:latin typeface="Tahoma"/>
                <a:cs typeface="Tahoma"/>
              </a:rPr>
              <a:t>L,</a:t>
            </a:r>
            <a:r>
              <a:rPr sz="800" spc="-45" dirty="0">
                <a:solidFill>
                  <a:srgbClr val="FAF8F5"/>
                </a:solidFill>
                <a:latin typeface="Tahoma"/>
                <a:cs typeface="Tahoma"/>
              </a:rPr>
              <a:t> </a:t>
            </a:r>
            <a:r>
              <a:rPr sz="800" dirty="0">
                <a:solidFill>
                  <a:srgbClr val="FAF8F5"/>
                </a:solidFill>
                <a:latin typeface="Tahoma"/>
                <a:cs typeface="Tahoma"/>
              </a:rPr>
              <a:t>Fabbri</a:t>
            </a:r>
            <a:r>
              <a:rPr sz="800" spc="15" dirty="0">
                <a:solidFill>
                  <a:srgbClr val="FAF8F5"/>
                </a:solidFill>
                <a:latin typeface="Tahoma"/>
                <a:cs typeface="Tahoma"/>
              </a:rPr>
              <a:t> </a:t>
            </a:r>
            <a:r>
              <a:rPr sz="800" spc="-35" dirty="0">
                <a:solidFill>
                  <a:srgbClr val="FAF8F5"/>
                </a:solidFill>
                <a:latin typeface="Tahoma"/>
                <a:cs typeface="Tahoma"/>
              </a:rPr>
              <a:t>E.</a:t>
            </a:r>
            <a:r>
              <a:rPr sz="800" spc="15" dirty="0">
                <a:solidFill>
                  <a:srgbClr val="FAF8F5"/>
                </a:solidFill>
                <a:latin typeface="Tahoma"/>
                <a:cs typeface="Tahoma"/>
              </a:rPr>
              <a:t> </a:t>
            </a:r>
            <a:r>
              <a:rPr sz="800" spc="-30" dirty="0">
                <a:solidFill>
                  <a:srgbClr val="FAF8F5"/>
                </a:solidFill>
                <a:latin typeface="Tahoma"/>
                <a:cs typeface="Tahoma"/>
              </a:rPr>
              <a:t>Inflammageing:</a:t>
            </a:r>
            <a:r>
              <a:rPr sz="800" spc="-35" dirty="0">
                <a:solidFill>
                  <a:srgbClr val="FAF8F5"/>
                </a:solidFill>
                <a:latin typeface="Tahoma"/>
                <a:cs typeface="Tahoma"/>
              </a:rPr>
              <a:t> </a:t>
            </a:r>
            <a:r>
              <a:rPr sz="800" dirty="0">
                <a:solidFill>
                  <a:srgbClr val="FAF8F5"/>
                </a:solidFill>
                <a:latin typeface="Tahoma"/>
                <a:cs typeface="Tahoma"/>
              </a:rPr>
              <a:t>chronic</a:t>
            </a:r>
            <a:r>
              <a:rPr sz="800" spc="15" dirty="0">
                <a:solidFill>
                  <a:srgbClr val="FAF8F5"/>
                </a:solidFill>
                <a:latin typeface="Tahoma"/>
                <a:cs typeface="Tahoma"/>
              </a:rPr>
              <a:t> </a:t>
            </a:r>
            <a:r>
              <a:rPr sz="800" spc="-10" dirty="0">
                <a:solidFill>
                  <a:srgbClr val="FAF8F5"/>
                </a:solidFill>
                <a:latin typeface="Tahoma"/>
                <a:cs typeface="Tahoma"/>
              </a:rPr>
              <a:t>inflammation</a:t>
            </a:r>
            <a:r>
              <a:rPr sz="800" spc="20" dirty="0">
                <a:solidFill>
                  <a:srgbClr val="FAF8F5"/>
                </a:solidFill>
                <a:latin typeface="Tahoma"/>
                <a:cs typeface="Tahoma"/>
              </a:rPr>
              <a:t> </a:t>
            </a:r>
            <a:r>
              <a:rPr sz="800" spc="-10" dirty="0">
                <a:solidFill>
                  <a:srgbClr val="FAF8F5"/>
                </a:solidFill>
                <a:latin typeface="Tahoma"/>
                <a:cs typeface="Tahoma"/>
              </a:rPr>
              <a:t>in</a:t>
            </a:r>
            <a:r>
              <a:rPr sz="800" spc="25" dirty="0">
                <a:solidFill>
                  <a:srgbClr val="FAF8F5"/>
                </a:solidFill>
                <a:latin typeface="Tahoma"/>
                <a:cs typeface="Tahoma"/>
              </a:rPr>
              <a:t> </a:t>
            </a:r>
            <a:r>
              <a:rPr sz="800" spc="-25" dirty="0">
                <a:solidFill>
                  <a:srgbClr val="FAF8F5"/>
                </a:solidFill>
                <a:latin typeface="Tahoma"/>
                <a:cs typeface="Tahoma"/>
              </a:rPr>
              <a:t>ageing,</a:t>
            </a:r>
            <a:r>
              <a:rPr sz="800" spc="85" dirty="0">
                <a:solidFill>
                  <a:srgbClr val="FAF8F5"/>
                </a:solidFill>
                <a:latin typeface="Tahoma"/>
                <a:cs typeface="Tahoma"/>
              </a:rPr>
              <a:t> </a:t>
            </a:r>
            <a:r>
              <a:rPr sz="800" spc="-10" dirty="0">
                <a:solidFill>
                  <a:srgbClr val="FAF8F5"/>
                </a:solidFill>
                <a:latin typeface="Tahoma"/>
                <a:cs typeface="Tahoma"/>
              </a:rPr>
              <a:t>cardiovascular</a:t>
            </a:r>
            <a:r>
              <a:rPr sz="800" spc="-60" dirty="0">
                <a:solidFill>
                  <a:srgbClr val="FAF8F5"/>
                </a:solidFill>
                <a:latin typeface="Tahoma"/>
                <a:cs typeface="Tahoma"/>
              </a:rPr>
              <a:t> </a:t>
            </a:r>
            <a:r>
              <a:rPr sz="800" spc="-20" dirty="0">
                <a:solidFill>
                  <a:srgbClr val="FAF8F5"/>
                </a:solidFill>
                <a:latin typeface="Tahoma"/>
                <a:cs typeface="Tahoma"/>
              </a:rPr>
              <a:t>disease,</a:t>
            </a:r>
            <a:r>
              <a:rPr sz="800" spc="-10" dirty="0">
                <a:solidFill>
                  <a:srgbClr val="FAF8F5"/>
                </a:solidFill>
                <a:latin typeface="Tahoma"/>
                <a:cs typeface="Tahoma"/>
              </a:rPr>
              <a:t> </a:t>
            </a:r>
            <a:r>
              <a:rPr sz="800" dirty="0">
                <a:solidFill>
                  <a:srgbClr val="FAF8F5"/>
                </a:solidFill>
                <a:latin typeface="Tahoma"/>
                <a:cs typeface="Tahoma"/>
              </a:rPr>
              <a:t>and</a:t>
            </a:r>
            <a:r>
              <a:rPr sz="800" spc="65" dirty="0">
                <a:solidFill>
                  <a:srgbClr val="FAF8F5"/>
                </a:solidFill>
                <a:latin typeface="Tahoma"/>
                <a:cs typeface="Tahoma"/>
              </a:rPr>
              <a:t> </a:t>
            </a:r>
            <a:r>
              <a:rPr sz="800" spc="-10" dirty="0">
                <a:solidFill>
                  <a:srgbClr val="FAF8F5"/>
                </a:solidFill>
                <a:latin typeface="Tahoma"/>
                <a:cs typeface="Tahoma"/>
              </a:rPr>
              <a:t>frailty.</a:t>
            </a:r>
            <a:r>
              <a:rPr sz="800" spc="-25" dirty="0">
                <a:solidFill>
                  <a:srgbClr val="FAF8F5"/>
                </a:solidFill>
                <a:latin typeface="Tahoma"/>
                <a:cs typeface="Tahoma"/>
              </a:rPr>
              <a:t> </a:t>
            </a:r>
            <a:r>
              <a:rPr sz="800" dirty="0">
                <a:solidFill>
                  <a:srgbClr val="FAF8F5"/>
                </a:solidFill>
                <a:latin typeface="Tahoma"/>
                <a:cs typeface="Tahoma"/>
              </a:rPr>
              <a:t>Nat</a:t>
            </a:r>
            <a:r>
              <a:rPr sz="800" spc="-50" dirty="0">
                <a:solidFill>
                  <a:srgbClr val="FAF8F5"/>
                </a:solidFill>
                <a:latin typeface="Tahoma"/>
                <a:cs typeface="Tahoma"/>
              </a:rPr>
              <a:t> </a:t>
            </a:r>
            <a:r>
              <a:rPr sz="800" dirty="0">
                <a:solidFill>
                  <a:srgbClr val="FAF8F5"/>
                </a:solidFill>
                <a:latin typeface="Tahoma"/>
                <a:cs typeface="Tahoma"/>
              </a:rPr>
              <a:t>Rev</a:t>
            </a:r>
            <a:r>
              <a:rPr sz="800" spc="-60" dirty="0">
                <a:solidFill>
                  <a:srgbClr val="FAF8F5"/>
                </a:solidFill>
                <a:latin typeface="Tahoma"/>
                <a:cs typeface="Tahoma"/>
              </a:rPr>
              <a:t> </a:t>
            </a:r>
            <a:r>
              <a:rPr sz="800" spc="-10" dirty="0">
                <a:solidFill>
                  <a:srgbClr val="FAF8F5"/>
                </a:solidFill>
                <a:latin typeface="Tahoma"/>
                <a:cs typeface="Tahoma"/>
              </a:rPr>
              <a:t>Cardiol.</a:t>
            </a:r>
            <a:r>
              <a:rPr sz="800" spc="-25" dirty="0">
                <a:solidFill>
                  <a:srgbClr val="FAF8F5"/>
                </a:solidFill>
                <a:latin typeface="Tahoma"/>
                <a:cs typeface="Tahoma"/>
              </a:rPr>
              <a:t> </a:t>
            </a:r>
            <a:r>
              <a:rPr sz="800" dirty="0">
                <a:solidFill>
                  <a:srgbClr val="FAF8F5"/>
                </a:solidFill>
                <a:latin typeface="Tahoma"/>
                <a:cs typeface="Tahoma"/>
              </a:rPr>
              <a:t>2018</a:t>
            </a:r>
            <a:r>
              <a:rPr sz="800" spc="5" dirty="0">
                <a:solidFill>
                  <a:srgbClr val="FAF8F5"/>
                </a:solidFill>
                <a:latin typeface="Tahoma"/>
                <a:cs typeface="Tahoma"/>
              </a:rPr>
              <a:t> </a:t>
            </a:r>
            <a:r>
              <a:rPr sz="800" spc="-30" dirty="0">
                <a:solidFill>
                  <a:srgbClr val="FAF8F5"/>
                </a:solidFill>
                <a:latin typeface="Tahoma"/>
                <a:cs typeface="Tahoma"/>
              </a:rPr>
              <a:t>Sep;15(9):505-</a:t>
            </a:r>
            <a:r>
              <a:rPr sz="800" spc="-20" dirty="0">
                <a:solidFill>
                  <a:srgbClr val="FAF8F5"/>
                </a:solidFill>
                <a:latin typeface="Tahoma"/>
                <a:cs typeface="Tahoma"/>
              </a:rPr>
              <a:t>522.</a:t>
            </a:r>
            <a:endParaRPr sz="800" dirty="0">
              <a:latin typeface="Tahoma"/>
              <a:cs typeface="Tahoma"/>
            </a:endParaRPr>
          </a:p>
        </p:txBody>
      </p:sp>
      <p:sp>
        <p:nvSpPr>
          <p:cNvPr id="8" name="Rectangle 7">
            <a:extLst>
              <a:ext uri="{FF2B5EF4-FFF2-40B4-BE49-F238E27FC236}">
                <a16:creationId xmlns:a16="http://schemas.microsoft.com/office/drawing/2014/main" id="{FEC8D853-56B3-BA49-99B5-9E279E8CF841}"/>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1DD20A0F-7D21-EEB6-C185-F7D0B70FA39A}"/>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17</a:t>
            </a:r>
          </a:p>
        </p:txBody>
      </p:sp>
      <p:pic>
        <p:nvPicPr>
          <p:cNvPr id="10" name="Picture 9">
            <a:extLst>
              <a:ext uri="{FF2B5EF4-FFF2-40B4-BE49-F238E27FC236}">
                <a16:creationId xmlns:a16="http://schemas.microsoft.com/office/drawing/2014/main" id="{6A746556-5B8A-44B0-EE9D-4D53066FAFAF}"/>
              </a:ext>
            </a:extLst>
          </p:cNvPr>
          <p:cNvPicPr>
            <a:picLocks noChangeAspect="1"/>
          </p:cNvPicPr>
          <p:nvPr/>
        </p:nvPicPr>
        <p:blipFill>
          <a:blip r:embed="rId3"/>
          <a:stretch>
            <a:fillRect/>
          </a:stretch>
        </p:blipFill>
        <p:spPr>
          <a:xfrm>
            <a:off x="8119844" y="4495386"/>
            <a:ext cx="706007" cy="706007"/>
          </a:xfrm>
          <a:prstGeom prst="rect">
            <a:avLst/>
          </a:prstGeom>
        </p:spPr>
      </p:pic>
      <p:cxnSp>
        <p:nvCxnSpPr>
          <p:cNvPr id="11" name="Straight Connector 10">
            <a:extLst>
              <a:ext uri="{FF2B5EF4-FFF2-40B4-BE49-F238E27FC236}">
                <a16:creationId xmlns:a16="http://schemas.microsoft.com/office/drawing/2014/main" id="{A6B333B2-8329-1439-F586-693514E71CC9}"/>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21177C56-4FDD-F69E-602C-FCDEF2700B98}"/>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276187"/>
          </a:solidFill>
        </p:spPr>
        <p:txBody>
          <a:bodyPr wrap="square" lIns="0" tIns="0" rIns="0" bIns="0" rtlCol="0"/>
          <a:lstStyle/>
          <a:p>
            <a:endParaRPr/>
          </a:p>
        </p:txBody>
      </p:sp>
      <p:grpSp>
        <p:nvGrpSpPr>
          <p:cNvPr id="3" name="object 3"/>
          <p:cNvGrpSpPr/>
          <p:nvPr/>
        </p:nvGrpSpPr>
        <p:grpSpPr>
          <a:xfrm>
            <a:off x="4572000" y="0"/>
            <a:ext cx="4572000" cy="5143500"/>
            <a:chOff x="4572000" y="0"/>
            <a:chExt cx="4572000" cy="5143500"/>
          </a:xfrm>
        </p:grpSpPr>
        <p:pic>
          <p:nvPicPr>
            <p:cNvPr id="4" name="object 4"/>
            <p:cNvPicPr/>
            <p:nvPr/>
          </p:nvPicPr>
          <p:blipFill>
            <a:blip r:embed="rId2" cstate="print"/>
            <a:stretch>
              <a:fillRect/>
            </a:stretch>
          </p:blipFill>
          <p:spPr>
            <a:xfrm>
              <a:off x="4572000" y="0"/>
              <a:ext cx="4572000" cy="5143498"/>
            </a:xfrm>
            <a:prstGeom prst="rect">
              <a:avLst/>
            </a:prstGeom>
          </p:spPr>
        </p:pic>
        <p:pic>
          <p:nvPicPr>
            <p:cNvPr id="5" name="object 5"/>
            <p:cNvPicPr/>
            <p:nvPr/>
          </p:nvPicPr>
          <p:blipFill>
            <a:blip r:embed="rId3" cstate="print"/>
            <a:stretch>
              <a:fillRect/>
            </a:stretch>
          </p:blipFill>
          <p:spPr>
            <a:xfrm>
              <a:off x="8705215" y="4892040"/>
              <a:ext cx="143344" cy="95250"/>
            </a:xfrm>
            <a:prstGeom prst="rect">
              <a:avLst/>
            </a:prstGeom>
          </p:spPr>
        </p:pic>
      </p:grpSp>
      <p:sp>
        <p:nvSpPr>
          <p:cNvPr id="7" name="object 7"/>
          <p:cNvSpPr txBox="1"/>
          <p:nvPr/>
        </p:nvSpPr>
        <p:spPr>
          <a:xfrm>
            <a:off x="346392" y="2114550"/>
            <a:ext cx="3119755" cy="1569660"/>
          </a:xfrm>
          <a:prstGeom prst="rect">
            <a:avLst/>
          </a:prstGeom>
        </p:spPr>
        <p:txBody>
          <a:bodyPr vert="horz" wrap="square" lIns="0" tIns="12700" rIns="0" bIns="0" rtlCol="0">
            <a:spAutoFit/>
          </a:bodyPr>
          <a:lstStyle/>
          <a:p>
            <a:pPr marL="12700">
              <a:lnSpc>
                <a:spcPct val="100000"/>
              </a:lnSpc>
              <a:spcBef>
                <a:spcPts val="100"/>
              </a:spcBef>
              <a:tabLst>
                <a:tab pos="1503680" algn="l"/>
              </a:tabLst>
            </a:pPr>
            <a:r>
              <a:rPr sz="1200" spc="-10" dirty="0">
                <a:solidFill>
                  <a:srgbClr val="FFFFFF"/>
                </a:solidFill>
                <a:latin typeface="Gotham Light" pitchFamily="2" charset="77"/>
                <a:cs typeface="Calibri"/>
              </a:rPr>
              <a:t>Potential</a:t>
            </a:r>
            <a:r>
              <a:rPr lang="en-US" sz="1200" dirty="0">
                <a:solidFill>
                  <a:srgbClr val="FFFFFF"/>
                </a:solidFill>
                <a:latin typeface="Gotham Light" pitchFamily="2" charset="77"/>
                <a:cs typeface="Calibri"/>
              </a:rPr>
              <a:t> mechanisms </a:t>
            </a:r>
            <a:r>
              <a:rPr sz="1200" dirty="0">
                <a:solidFill>
                  <a:srgbClr val="FFFFFF"/>
                </a:solidFill>
                <a:latin typeface="Gotham Light" pitchFamily="2" charset="77"/>
                <a:cs typeface="Calibri"/>
              </a:rPr>
              <a:t>of</a:t>
            </a:r>
            <a:r>
              <a:rPr sz="1200" spc="-45" dirty="0">
                <a:solidFill>
                  <a:srgbClr val="FFFFFF"/>
                </a:solidFill>
                <a:latin typeface="Gotham Light" pitchFamily="2" charset="77"/>
                <a:cs typeface="Calibri"/>
              </a:rPr>
              <a:t> </a:t>
            </a:r>
            <a:r>
              <a:rPr sz="1200" dirty="0">
                <a:solidFill>
                  <a:srgbClr val="FFFFFF"/>
                </a:solidFill>
                <a:latin typeface="Gotham Light" pitchFamily="2" charset="77"/>
                <a:cs typeface="Calibri"/>
              </a:rPr>
              <a:t>inflammageing</a:t>
            </a:r>
            <a:r>
              <a:rPr sz="1200" spc="-30" dirty="0">
                <a:solidFill>
                  <a:srgbClr val="FFFFFF"/>
                </a:solidFill>
                <a:latin typeface="Gotham Light" pitchFamily="2" charset="77"/>
                <a:cs typeface="Calibri"/>
              </a:rPr>
              <a:t> </a:t>
            </a:r>
            <a:r>
              <a:rPr sz="1200" spc="-10" dirty="0">
                <a:solidFill>
                  <a:srgbClr val="FFFFFF"/>
                </a:solidFill>
                <a:latin typeface="Gotham Light" pitchFamily="2" charset="77"/>
                <a:cs typeface="Calibri"/>
              </a:rPr>
              <a:t>include:</a:t>
            </a:r>
            <a:endParaRPr sz="1200" dirty="0">
              <a:latin typeface="Gotham Light" pitchFamily="2" charset="77"/>
              <a:cs typeface="Calibri"/>
            </a:endParaRPr>
          </a:p>
          <a:p>
            <a:pPr marL="185420" indent="-172720">
              <a:lnSpc>
                <a:spcPct val="100000"/>
              </a:lnSpc>
              <a:spcBef>
                <a:spcPts val="890"/>
              </a:spcBef>
              <a:buFont typeface="Arial"/>
              <a:buChar char="•"/>
              <a:tabLst>
                <a:tab pos="185420" algn="l"/>
              </a:tabLst>
            </a:pPr>
            <a:r>
              <a:rPr sz="1200" spc="-10" dirty="0">
                <a:solidFill>
                  <a:srgbClr val="FFFFFF"/>
                </a:solidFill>
                <a:latin typeface="Gotham Light" pitchFamily="2" charset="77"/>
                <a:cs typeface="Calibri"/>
              </a:rPr>
              <a:t>Central</a:t>
            </a:r>
            <a:r>
              <a:rPr sz="1200" spc="-20" dirty="0">
                <a:solidFill>
                  <a:srgbClr val="FFFFFF"/>
                </a:solidFill>
                <a:latin typeface="Gotham Light" pitchFamily="2" charset="77"/>
                <a:cs typeface="Calibri"/>
              </a:rPr>
              <a:t> </a:t>
            </a:r>
            <a:r>
              <a:rPr sz="1200" spc="-10" dirty="0">
                <a:solidFill>
                  <a:srgbClr val="FFFFFF"/>
                </a:solidFill>
                <a:latin typeface="Gotham Light" pitchFamily="2" charset="77"/>
                <a:cs typeface="Calibri"/>
              </a:rPr>
              <a:t>obesity</a:t>
            </a:r>
            <a:endParaRPr sz="1200" dirty="0">
              <a:latin typeface="Gotham Light" pitchFamily="2" charset="77"/>
              <a:cs typeface="Calibri"/>
            </a:endParaRPr>
          </a:p>
          <a:p>
            <a:pPr marL="185420" indent="-172720">
              <a:lnSpc>
                <a:spcPct val="100000"/>
              </a:lnSpc>
              <a:spcBef>
                <a:spcPts val="815"/>
              </a:spcBef>
              <a:buFont typeface="Arial"/>
              <a:buChar char="•"/>
              <a:tabLst>
                <a:tab pos="185420" algn="l"/>
              </a:tabLst>
            </a:pPr>
            <a:r>
              <a:rPr sz="1200" dirty="0">
                <a:solidFill>
                  <a:srgbClr val="FFFFFF"/>
                </a:solidFill>
                <a:latin typeface="Gotham Light" pitchFamily="2" charset="77"/>
                <a:cs typeface="Calibri"/>
              </a:rPr>
              <a:t>Genetic</a:t>
            </a:r>
            <a:r>
              <a:rPr sz="1200" spc="-40" dirty="0">
                <a:solidFill>
                  <a:srgbClr val="FFFFFF"/>
                </a:solidFill>
                <a:latin typeface="Gotham Light" pitchFamily="2" charset="77"/>
                <a:cs typeface="Calibri"/>
              </a:rPr>
              <a:t> </a:t>
            </a:r>
            <a:r>
              <a:rPr sz="1200" spc="-10" dirty="0">
                <a:solidFill>
                  <a:srgbClr val="FFFFFF"/>
                </a:solidFill>
                <a:latin typeface="Gotham Light" pitchFamily="2" charset="77"/>
                <a:cs typeface="Calibri"/>
              </a:rPr>
              <a:t>susceptibility</a:t>
            </a:r>
            <a:endParaRPr sz="1200" dirty="0">
              <a:latin typeface="Gotham Light" pitchFamily="2" charset="77"/>
              <a:cs typeface="Calibri"/>
            </a:endParaRPr>
          </a:p>
          <a:p>
            <a:pPr marL="185420" indent="-172720">
              <a:lnSpc>
                <a:spcPct val="100000"/>
              </a:lnSpc>
              <a:spcBef>
                <a:spcPts val="890"/>
              </a:spcBef>
              <a:buFont typeface="Arial"/>
              <a:buChar char="•"/>
              <a:tabLst>
                <a:tab pos="185420" algn="l"/>
              </a:tabLst>
            </a:pPr>
            <a:r>
              <a:rPr sz="1200" spc="-10" dirty="0">
                <a:solidFill>
                  <a:srgbClr val="FFFFFF"/>
                </a:solidFill>
                <a:latin typeface="Gotham Light" pitchFamily="2" charset="77"/>
                <a:cs typeface="Calibri"/>
              </a:rPr>
              <a:t>Increased </a:t>
            </a:r>
            <a:r>
              <a:rPr sz="1200" dirty="0">
                <a:solidFill>
                  <a:srgbClr val="FFFFFF"/>
                </a:solidFill>
                <a:latin typeface="Gotham Light" pitchFamily="2" charset="77"/>
                <a:cs typeface="Calibri"/>
              </a:rPr>
              <a:t>gut</a:t>
            </a:r>
            <a:r>
              <a:rPr sz="1200" spc="-5" dirty="0">
                <a:solidFill>
                  <a:srgbClr val="FFFFFF"/>
                </a:solidFill>
                <a:latin typeface="Gotham Light" pitchFamily="2" charset="77"/>
                <a:cs typeface="Calibri"/>
              </a:rPr>
              <a:t> </a:t>
            </a:r>
            <a:r>
              <a:rPr sz="1200" spc="-10" dirty="0">
                <a:solidFill>
                  <a:srgbClr val="FFFFFF"/>
                </a:solidFill>
                <a:latin typeface="Gotham Light" pitchFamily="2" charset="77"/>
                <a:cs typeface="Calibri"/>
              </a:rPr>
              <a:t>permeability</a:t>
            </a:r>
            <a:endParaRPr sz="1200" dirty="0">
              <a:latin typeface="Gotham Light" pitchFamily="2" charset="77"/>
              <a:cs typeface="Calibri"/>
            </a:endParaRPr>
          </a:p>
          <a:p>
            <a:pPr marL="185420" indent="-172720">
              <a:lnSpc>
                <a:spcPct val="100000"/>
              </a:lnSpc>
              <a:spcBef>
                <a:spcPts val="890"/>
              </a:spcBef>
              <a:buFont typeface="Arial"/>
              <a:buChar char="•"/>
              <a:tabLst>
                <a:tab pos="185420" algn="l"/>
              </a:tabLst>
            </a:pPr>
            <a:r>
              <a:rPr sz="1200" dirty="0">
                <a:solidFill>
                  <a:srgbClr val="FFFFFF"/>
                </a:solidFill>
                <a:latin typeface="Gotham Light" pitchFamily="2" charset="77"/>
                <a:cs typeface="Calibri"/>
              </a:rPr>
              <a:t>Changes</a:t>
            </a:r>
            <a:r>
              <a:rPr sz="1200" spc="-40" dirty="0">
                <a:solidFill>
                  <a:srgbClr val="FFFFFF"/>
                </a:solidFill>
                <a:latin typeface="Gotham Light" pitchFamily="2" charset="77"/>
                <a:cs typeface="Calibri"/>
              </a:rPr>
              <a:t> </a:t>
            </a:r>
            <a:r>
              <a:rPr sz="1200" dirty="0">
                <a:solidFill>
                  <a:srgbClr val="FFFFFF"/>
                </a:solidFill>
                <a:latin typeface="Gotham Light" pitchFamily="2" charset="77"/>
                <a:cs typeface="Calibri"/>
              </a:rPr>
              <a:t>to</a:t>
            </a:r>
            <a:r>
              <a:rPr sz="1200" spc="15" dirty="0">
                <a:solidFill>
                  <a:srgbClr val="FFFFFF"/>
                </a:solidFill>
                <a:latin typeface="Gotham Light" pitchFamily="2" charset="77"/>
                <a:cs typeface="Calibri"/>
              </a:rPr>
              <a:t> </a:t>
            </a:r>
            <a:r>
              <a:rPr sz="1200" spc="-10" dirty="0">
                <a:solidFill>
                  <a:srgbClr val="FFFFFF"/>
                </a:solidFill>
                <a:latin typeface="Gotham Light" pitchFamily="2" charset="77"/>
                <a:cs typeface="Calibri"/>
              </a:rPr>
              <a:t>microbiota</a:t>
            </a:r>
            <a:r>
              <a:rPr sz="1200" spc="-5" dirty="0">
                <a:solidFill>
                  <a:srgbClr val="FFFFFF"/>
                </a:solidFill>
                <a:latin typeface="Gotham Light" pitchFamily="2" charset="77"/>
                <a:cs typeface="Calibri"/>
              </a:rPr>
              <a:t> </a:t>
            </a:r>
            <a:r>
              <a:rPr sz="1200" spc="-10" dirty="0">
                <a:solidFill>
                  <a:srgbClr val="FFFFFF"/>
                </a:solidFill>
                <a:latin typeface="Gotham Light" pitchFamily="2" charset="77"/>
                <a:cs typeface="Calibri"/>
              </a:rPr>
              <a:t>composition</a:t>
            </a:r>
            <a:endParaRPr sz="1200" dirty="0">
              <a:latin typeface="Gotham Light" pitchFamily="2" charset="77"/>
              <a:cs typeface="Calibri"/>
            </a:endParaRPr>
          </a:p>
        </p:txBody>
      </p:sp>
      <p:sp>
        <p:nvSpPr>
          <p:cNvPr id="8" name="object 8" descr="$PPTXTitle"/>
          <p:cNvSpPr txBox="1">
            <a:spLocks noGrp="1"/>
          </p:cNvSpPr>
          <p:nvPr>
            <p:ph type="title"/>
          </p:nvPr>
        </p:nvSpPr>
        <p:spPr>
          <a:xfrm>
            <a:off x="346392" y="1266189"/>
            <a:ext cx="3602354" cy="475130"/>
          </a:xfrm>
          <a:prstGeom prst="rect">
            <a:avLst/>
          </a:prstGeom>
        </p:spPr>
        <p:txBody>
          <a:bodyPr vert="horz" wrap="square" lIns="0" tIns="13335" rIns="0" bIns="0" rtlCol="0">
            <a:spAutoFit/>
          </a:bodyPr>
          <a:lstStyle/>
          <a:p>
            <a:pPr marL="12700">
              <a:lnSpc>
                <a:spcPct val="100000"/>
              </a:lnSpc>
              <a:spcBef>
                <a:spcPts val="105"/>
              </a:spcBef>
            </a:pPr>
            <a:r>
              <a:rPr sz="3000" dirty="0">
                <a:solidFill>
                  <a:srgbClr val="EFB41D"/>
                </a:solidFill>
                <a:latin typeface="CALVERTMT" panose="02020500000000000000" pitchFamily="18" charset="0"/>
              </a:rPr>
              <a:t>INFLAMMAGEING</a:t>
            </a:r>
          </a:p>
        </p:txBody>
      </p:sp>
      <p:sp>
        <p:nvSpPr>
          <p:cNvPr id="9" name="object 9"/>
          <p:cNvSpPr txBox="1"/>
          <p:nvPr/>
        </p:nvSpPr>
        <p:spPr>
          <a:xfrm>
            <a:off x="395921" y="3899292"/>
            <a:ext cx="3020695" cy="390525"/>
          </a:xfrm>
          <a:prstGeom prst="rect">
            <a:avLst/>
          </a:prstGeom>
        </p:spPr>
        <p:txBody>
          <a:bodyPr vert="horz" wrap="square" lIns="0" tIns="18415" rIns="0" bIns="0" rtlCol="0">
            <a:spAutoFit/>
          </a:bodyPr>
          <a:lstStyle/>
          <a:p>
            <a:pPr marL="12700" marR="5080">
              <a:lnSpc>
                <a:spcPct val="97800"/>
              </a:lnSpc>
              <a:spcBef>
                <a:spcPts val="145"/>
              </a:spcBef>
            </a:pPr>
            <a:r>
              <a:rPr sz="800" dirty="0">
                <a:solidFill>
                  <a:srgbClr val="FFFFFF"/>
                </a:solidFill>
                <a:latin typeface="Tahoma"/>
                <a:cs typeface="Tahoma"/>
              </a:rPr>
              <a:t>Ferrucci</a:t>
            </a:r>
            <a:r>
              <a:rPr sz="800" spc="-60" dirty="0">
                <a:solidFill>
                  <a:srgbClr val="FFFFFF"/>
                </a:solidFill>
                <a:latin typeface="Tahoma"/>
                <a:cs typeface="Tahoma"/>
              </a:rPr>
              <a:t> </a:t>
            </a:r>
            <a:r>
              <a:rPr sz="800" spc="-10" dirty="0">
                <a:solidFill>
                  <a:srgbClr val="FFFFFF"/>
                </a:solidFill>
                <a:latin typeface="Tahoma"/>
                <a:cs typeface="Tahoma"/>
              </a:rPr>
              <a:t>L,</a:t>
            </a:r>
            <a:r>
              <a:rPr sz="800" spc="-60" dirty="0">
                <a:solidFill>
                  <a:srgbClr val="FFFFFF"/>
                </a:solidFill>
                <a:latin typeface="Tahoma"/>
                <a:cs typeface="Tahoma"/>
              </a:rPr>
              <a:t> </a:t>
            </a:r>
            <a:r>
              <a:rPr sz="800" dirty="0">
                <a:solidFill>
                  <a:srgbClr val="FFFFFF"/>
                </a:solidFill>
                <a:latin typeface="Tahoma"/>
                <a:cs typeface="Tahoma"/>
              </a:rPr>
              <a:t>Fabbri</a:t>
            </a:r>
            <a:r>
              <a:rPr sz="800" spc="-20" dirty="0">
                <a:solidFill>
                  <a:srgbClr val="FFFFFF"/>
                </a:solidFill>
                <a:latin typeface="Tahoma"/>
                <a:cs typeface="Tahoma"/>
              </a:rPr>
              <a:t> </a:t>
            </a:r>
            <a:r>
              <a:rPr sz="800" spc="-25" dirty="0">
                <a:solidFill>
                  <a:srgbClr val="FFFFFF"/>
                </a:solidFill>
                <a:latin typeface="Tahoma"/>
                <a:cs typeface="Tahoma"/>
              </a:rPr>
              <a:t>E.</a:t>
            </a:r>
            <a:r>
              <a:rPr sz="800" spc="-15" dirty="0">
                <a:solidFill>
                  <a:srgbClr val="FFFFFF"/>
                </a:solidFill>
                <a:latin typeface="Tahoma"/>
                <a:cs typeface="Tahoma"/>
              </a:rPr>
              <a:t> </a:t>
            </a:r>
            <a:r>
              <a:rPr sz="800" spc="-30" dirty="0">
                <a:solidFill>
                  <a:srgbClr val="FFFFFF"/>
                </a:solidFill>
                <a:latin typeface="Tahoma"/>
                <a:cs typeface="Tahoma"/>
              </a:rPr>
              <a:t>Inflammageing:</a:t>
            </a:r>
            <a:r>
              <a:rPr sz="800" spc="-55" dirty="0">
                <a:solidFill>
                  <a:srgbClr val="FFFFFF"/>
                </a:solidFill>
                <a:latin typeface="Tahoma"/>
                <a:cs typeface="Tahoma"/>
              </a:rPr>
              <a:t> </a:t>
            </a:r>
            <a:r>
              <a:rPr sz="800" dirty="0">
                <a:solidFill>
                  <a:srgbClr val="FFFFFF"/>
                </a:solidFill>
                <a:latin typeface="Tahoma"/>
                <a:cs typeface="Tahoma"/>
              </a:rPr>
              <a:t>chronic</a:t>
            </a:r>
            <a:r>
              <a:rPr sz="800" spc="-15" dirty="0">
                <a:solidFill>
                  <a:srgbClr val="FFFFFF"/>
                </a:solidFill>
                <a:latin typeface="Tahoma"/>
                <a:cs typeface="Tahoma"/>
              </a:rPr>
              <a:t> </a:t>
            </a:r>
            <a:r>
              <a:rPr sz="800" spc="-10" dirty="0">
                <a:solidFill>
                  <a:srgbClr val="FFFFFF"/>
                </a:solidFill>
                <a:latin typeface="Tahoma"/>
                <a:cs typeface="Tahoma"/>
              </a:rPr>
              <a:t>inflammation</a:t>
            </a:r>
            <a:r>
              <a:rPr sz="800" spc="-5" dirty="0">
                <a:solidFill>
                  <a:srgbClr val="FFFFFF"/>
                </a:solidFill>
                <a:latin typeface="Tahoma"/>
                <a:cs typeface="Tahoma"/>
              </a:rPr>
              <a:t> </a:t>
            </a:r>
            <a:r>
              <a:rPr sz="800" spc="-10" dirty="0">
                <a:solidFill>
                  <a:srgbClr val="FFFFFF"/>
                </a:solidFill>
                <a:latin typeface="Tahoma"/>
                <a:cs typeface="Tahoma"/>
              </a:rPr>
              <a:t>in</a:t>
            </a:r>
            <a:r>
              <a:rPr sz="800" spc="-5" dirty="0">
                <a:solidFill>
                  <a:srgbClr val="FFFFFF"/>
                </a:solidFill>
                <a:latin typeface="Tahoma"/>
                <a:cs typeface="Tahoma"/>
              </a:rPr>
              <a:t> </a:t>
            </a:r>
            <a:r>
              <a:rPr sz="800" spc="-10" dirty="0">
                <a:solidFill>
                  <a:srgbClr val="FFFFFF"/>
                </a:solidFill>
                <a:latin typeface="Tahoma"/>
                <a:cs typeface="Tahoma"/>
              </a:rPr>
              <a:t>ageing, cardiovascular</a:t>
            </a:r>
            <a:r>
              <a:rPr sz="800" spc="25" dirty="0">
                <a:solidFill>
                  <a:srgbClr val="FFFFFF"/>
                </a:solidFill>
                <a:latin typeface="Tahoma"/>
                <a:cs typeface="Tahoma"/>
              </a:rPr>
              <a:t> </a:t>
            </a:r>
            <a:r>
              <a:rPr sz="800" spc="-20" dirty="0">
                <a:solidFill>
                  <a:srgbClr val="FFFFFF"/>
                </a:solidFill>
                <a:latin typeface="Tahoma"/>
                <a:cs typeface="Tahoma"/>
              </a:rPr>
              <a:t>disease,</a:t>
            </a:r>
            <a:r>
              <a:rPr sz="800" spc="75" dirty="0">
                <a:solidFill>
                  <a:srgbClr val="FFFFFF"/>
                </a:solidFill>
                <a:latin typeface="Tahoma"/>
                <a:cs typeface="Tahoma"/>
              </a:rPr>
              <a:t> </a:t>
            </a:r>
            <a:r>
              <a:rPr sz="800" spc="-20" dirty="0">
                <a:solidFill>
                  <a:srgbClr val="FFFFFF"/>
                </a:solidFill>
                <a:latin typeface="Tahoma"/>
                <a:cs typeface="Tahoma"/>
              </a:rPr>
              <a:t>and</a:t>
            </a:r>
            <a:r>
              <a:rPr sz="800" spc="-15" dirty="0">
                <a:solidFill>
                  <a:srgbClr val="FFFFFF"/>
                </a:solidFill>
                <a:latin typeface="Tahoma"/>
                <a:cs typeface="Tahoma"/>
              </a:rPr>
              <a:t> </a:t>
            </a:r>
            <a:r>
              <a:rPr sz="800" spc="-10" dirty="0">
                <a:solidFill>
                  <a:srgbClr val="FFFFFF"/>
                </a:solidFill>
                <a:latin typeface="Tahoma"/>
                <a:cs typeface="Tahoma"/>
              </a:rPr>
              <a:t>frailty.</a:t>
            </a:r>
            <a:r>
              <a:rPr sz="800" spc="-30" dirty="0">
                <a:solidFill>
                  <a:srgbClr val="FFFFFF"/>
                </a:solidFill>
                <a:latin typeface="Tahoma"/>
                <a:cs typeface="Tahoma"/>
              </a:rPr>
              <a:t> </a:t>
            </a:r>
            <a:r>
              <a:rPr sz="800" dirty="0">
                <a:solidFill>
                  <a:srgbClr val="FFFFFF"/>
                </a:solidFill>
                <a:latin typeface="Tahoma"/>
                <a:cs typeface="Tahoma"/>
              </a:rPr>
              <a:t>Nat</a:t>
            </a:r>
            <a:r>
              <a:rPr sz="800" spc="-60" dirty="0">
                <a:solidFill>
                  <a:srgbClr val="FFFFFF"/>
                </a:solidFill>
                <a:latin typeface="Tahoma"/>
                <a:cs typeface="Tahoma"/>
              </a:rPr>
              <a:t> </a:t>
            </a:r>
            <a:r>
              <a:rPr sz="800" dirty="0">
                <a:solidFill>
                  <a:srgbClr val="FFFFFF"/>
                </a:solidFill>
                <a:latin typeface="Tahoma"/>
                <a:cs typeface="Tahoma"/>
              </a:rPr>
              <a:t>Rev</a:t>
            </a:r>
            <a:r>
              <a:rPr sz="800" spc="-40" dirty="0">
                <a:solidFill>
                  <a:srgbClr val="FFFFFF"/>
                </a:solidFill>
                <a:latin typeface="Tahoma"/>
                <a:cs typeface="Tahoma"/>
              </a:rPr>
              <a:t> </a:t>
            </a:r>
            <a:r>
              <a:rPr sz="800" spc="-10" dirty="0">
                <a:solidFill>
                  <a:srgbClr val="FFFFFF"/>
                </a:solidFill>
                <a:latin typeface="Tahoma"/>
                <a:cs typeface="Tahoma"/>
              </a:rPr>
              <a:t>Cardiol.</a:t>
            </a:r>
            <a:r>
              <a:rPr sz="800" spc="-25" dirty="0">
                <a:solidFill>
                  <a:srgbClr val="FFFFFF"/>
                </a:solidFill>
                <a:latin typeface="Tahoma"/>
                <a:cs typeface="Tahoma"/>
              </a:rPr>
              <a:t> </a:t>
            </a:r>
            <a:r>
              <a:rPr sz="800" spc="-20" dirty="0">
                <a:solidFill>
                  <a:srgbClr val="FFFFFF"/>
                </a:solidFill>
                <a:latin typeface="Tahoma"/>
                <a:cs typeface="Tahoma"/>
              </a:rPr>
              <a:t>2018 </a:t>
            </a:r>
            <a:r>
              <a:rPr sz="800" spc="-25" dirty="0">
                <a:solidFill>
                  <a:srgbClr val="FFFFFF"/>
                </a:solidFill>
                <a:latin typeface="Tahoma"/>
                <a:cs typeface="Tahoma"/>
              </a:rPr>
              <a:t>Sep;15(9):505-</a:t>
            </a:r>
            <a:r>
              <a:rPr sz="800" spc="-20" dirty="0">
                <a:solidFill>
                  <a:srgbClr val="FFFFFF"/>
                </a:solidFill>
                <a:latin typeface="Tahoma"/>
                <a:cs typeface="Tahoma"/>
              </a:rPr>
              <a:t>522.</a:t>
            </a:r>
            <a:endParaRPr sz="800" dirty="0">
              <a:latin typeface="Tahoma"/>
              <a:cs typeface="Tahoma"/>
            </a:endParaRPr>
          </a:p>
        </p:txBody>
      </p:sp>
      <p:sp>
        <p:nvSpPr>
          <p:cNvPr id="10" name="Rectangle 9">
            <a:extLst>
              <a:ext uri="{FF2B5EF4-FFF2-40B4-BE49-F238E27FC236}">
                <a16:creationId xmlns:a16="http://schemas.microsoft.com/office/drawing/2014/main" id="{1503937E-CC8C-DFFE-F87F-064A73781411}"/>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44DE32ED-5904-E810-B469-20A4A42DC9CA}"/>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18</a:t>
            </a:r>
          </a:p>
        </p:txBody>
      </p:sp>
      <p:pic>
        <p:nvPicPr>
          <p:cNvPr id="12" name="Picture 11">
            <a:extLst>
              <a:ext uri="{FF2B5EF4-FFF2-40B4-BE49-F238E27FC236}">
                <a16:creationId xmlns:a16="http://schemas.microsoft.com/office/drawing/2014/main" id="{D91CBD39-9CCC-E651-4983-4FCD00DBB038}"/>
              </a:ext>
            </a:extLst>
          </p:cNvPr>
          <p:cNvPicPr>
            <a:picLocks noChangeAspect="1"/>
          </p:cNvPicPr>
          <p:nvPr/>
        </p:nvPicPr>
        <p:blipFill>
          <a:blip r:embed="rId4"/>
          <a:stretch>
            <a:fillRect/>
          </a:stretch>
        </p:blipFill>
        <p:spPr>
          <a:xfrm>
            <a:off x="8119844" y="4495386"/>
            <a:ext cx="706007" cy="706007"/>
          </a:xfrm>
          <a:prstGeom prst="rect">
            <a:avLst/>
          </a:prstGeom>
        </p:spPr>
      </p:pic>
      <p:cxnSp>
        <p:nvCxnSpPr>
          <p:cNvPr id="13" name="Straight Connector 12">
            <a:extLst>
              <a:ext uri="{FF2B5EF4-FFF2-40B4-BE49-F238E27FC236}">
                <a16:creationId xmlns:a16="http://schemas.microsoft.com/office/drawing/2014/main" id="{212929ED-4CF3-E3F7-B920-D79E924ECE15}"/>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5212CF14-44E5-8A35-CAEB-69DEBDE9666A}"/>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5EB86955-5F34-4589-E28A-70510645DA97}"/>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276187"/>
          </a:solidFill>
        </p:spPr>
        <p:txBody>
          <a:bodyPr wrap="square" lIns="0" tIns="0" rIns="0" bIns="0" rtlCol="0"/>
          <a:lstStyle/>
          <a:p>
            <a:endParaRPr dirty="0"/>
          </a:p>
        </p:txBody>
      </p:sp>
      <p:pic>
        <p:nvPicPr>
          <p:cNvPr id="2" name="object 2"/>
          <p:cNvPicPr/>
          <p:nvPr/>
        </p:nvPicPr>
        <p:blipFill>
          <a:blip r:embed="rId2" cstate="print"/>
          <a:stretch>
            <a:fillRect/>
          </a:stretch>
        </p:blipFill>
        <p:spPr>
          <a:xfrm>
            <a:off x="8730553" y="4910475"/>
            <a:ext cx="63385" cy="52233"/>
          </a:xfrm>
          <a:prstGeom prst="rect">
            <a:avLst/>
          </a:prstGeom>
        </p:spPr>
      </p:pic>
      <p:sp>
        <p:nvSpPr>
          <p:cNvPr id="3" name="object 3" descr="$PPTXTitle"/>
          <p:cNvSpPr txBox="1">
            <a:spLocks noGrp="1"/>
          </p:cNvSpPr>
          <p:nvPr>
            <p:ph type="title"/>
          </p:nvPr>
        </p:nvSpPr>
        <p:spPr>
          <a:xfrm>
            <a:off x="926782" y="281844"/>
            <a:ext cx="7290434" cy="439864"/>
          </a:xfrm>
          <a:prstGeom prst="rect">
            <a:avLst/>
          </a:prstGeom>
        </p:spPr>
        <p:txBody>
          <a:bodyPr vert="horz" wrap="square" lIns="0" tIns="16510" rIns="0" bIns="0" rtlCol="0">
            <a:spAutoFit/>
          </a:bodyPr>
          <a:lstStyle/>
          <a:p>
            <a:pPr marL="12700" algn="ctr">
              <a:lnSpc>
                <a:spcPct val="100000"/>
              </a:lnSpc>
              <a:spcBef>
                <a:spcPts val="130"/>
              </a:spcBef>
              <a:tabLst>
                <a:tab pos="2821305" algn="l"/>
                <a:tab pos="3507104" algn="l"/>
                <a:tab pos="5630545" algn="l"/>
              </a:tabLst>
            </a:pPr>
            <a:r>
              <a:rPr sz="2750" dirty="0">
                <a:solidFill>
                  <a:srgbClr val="EFB41D"/>
                </a:solidFill>
                <a:latin typeface="CALVERTMT" panose="02020500000000000000" pitchFamily="18" charset="0"/>
              </a:rPr>
              <a:t>PREVENTION</a:t>
            </a:r>
            <a:r>
              <a:rPr lang="en-US" sz="2750" dirty="0">
                <a:solidFill>
                  <a:srgbClr val="EFB41D"/>
                </a:solidFill>
                <a:latin typeface="CALVERTMT" panose="02020500000000000000" pitchFamily="18" charset="0"/>
              </a:rPr>
              <a:t> </a:t>
            </a:r>
            <a:r>
              <a:rPr sz="2750" dirty="0">
                <a:solidFill>
                  <a:srgbClr val="EFB41D"/>
                </a:solidFill>
                <a:latin typeface="CALVERTMT" panose="02020500000000000000" pitchFamily="18" charset="0"/>
              </a:rPr>
              <a:t>OF</a:t>
            </a:r>
            <a:r>
              <a:rPr lang="en-US" sz="2750" dirty="0">
                <a:solidFill>
                  <a:srgbClr val="EFB41D"/>
                </a:solidFill>
                <a:latin typeface="CALVERTMT" panose="02020500000000000000" pitchFamily="18" charset="0"/>
              </a:rPr>
              <a:t> </a:t>
            </a:r>
            <a:r>
              <a:rPr sz="2750" dirty="0">
                <a:solidFill>
                  <a:srgbClr val="EFB41D"/>
                </a:solidFill>
                <a:latin typeface="CALVERTMT" panose="02020500000000000000" pitchFamily="18" charset="0"/>
              </a:rPr>
              <a:t>CHRONIC</a:t>
            </a:r>
            <a:r>
              <a:rPr lang="en-US" sz="2750" dirty="0">
                <a:solidFill>
                  <a:srgbClr val="EFB41D"/>
                </a:solidFill>
                <a:latin typeface="CALVERTMT" panose="02020500000000000000" pitchFamily="18" charset="0"/>
              </a:rPr>
              <a:t> </a:t>
            </a:r>
            <a:r>
              <a:rPr sz="2750" dirty="0">
                <a:solidFill>
                  <a:srgbClr val="EFB41D"/>
                </a:solidFill>
                <a:latin typeface="CALVERTMT" panose="02020500000000000000" pitchFamily="18" charset="0"/>
              </a:rPr>
              <a:t>DISEASE</a:t>
            </a:r>
          </a:p>
        </p:txBody>
      </p:sp>
      <p:graphicFrame>
        <p:nvGraphicFramePr>
          <p:cNvPr id="4" name="object 4"/>
          <p:cNvGraphicFramePr>
            <a:graphicFrameLocks noGrp="1"/>
          </p:cNvGraphicFramePr>
          <p:nvPr>
            <p:extLst>
              <p:ext uri="{D42A27DB-BD31-4B8C-83A1-F6EECF244321}">
                <p14:modId xmlns:p14="http://schemas.microsoft.com/office/powerpoint/2010/main" val="4114789703"/>
              </p:ext>
            </p:extLst>
          </p:nvPr>
        </p:nvGraphicFramePr>
        <p:xfrm>
          <a:off x="1938338" y="817776"/>
          <a:ext cx="5267323" cy="3688080"/>
        </p:xfrm>
        <a:graphic>
          <a:graphicData uri="http://schemas.openxmlformats.org/drawingml/2006/table">
            <a:tbl>
              <a:tblPr firstRow="1" bandRow="1">
                <a:tableStyleId>{2D5ABB26-0587-4C30-8999-92F81FD0307C}</a:tableStyleId>
              </a:tblPr>
              <a:tblGrid>
                <a:gridCol w="1162050">
                  <a:extLst>
                    <a:ext uri="{9D8B030D-6E8A-4147-A177-3AD203B41FA5}">
                      <a16:colId xmlns:a16="http://schemas.microsoft.com/office/drawing/2014/main" val="20000"/>
                    </a:ext>
                  </a:extLst>
                </a:gridCol>
                <a:gridCol w="866139">
                  <a:extLst>
                    <a:ext uri="{9D8B030D-6E8A-4147-A177-3AD203B41FA5}">
                      <a16:colId xmlns:a16="http://schemas.microsoft.com/office/drawing/2014/main" val="20001"/>
                    </a:ext>
                  </a:extLst>
                </a:gridCol>
                <a:gridCol w="921385">
                  <a:extLst>
                    <a:ext uri="{9D8B030D-6E8A-4147-A177-3AD203B41FA5}">
                      <a16:colId xmlns:a16="http://schemas.microsoft.com/office/drawing/2014/main" val="20002"/>
                    </a:ext>
                  </a:extLst>
                </a:gridCol>
                <a:gridCol w="845820">
                  <a:extLst>
                    <a:ext uri="{9D8B030D-6E8A-4147-A177-3AD203B41FA5}">
                      <a16:colId xmlns:a16="http://schemas.microsoft.com/office/drawing/2014/main" val="20003"/>
                    </a:ext>
                  </a:extLst>
                </a:gridCol>
                <a:gridCol w="784225">
                  <a:extLst>
                    <a:ext uri="{9D8B030D-6E8A-4147-A177-3AD203B41FA5}">
                      <a16:colId xmlns:a16="http://schemas.microsoft.com/office/drawing/2014/main" val="20004"/>
                    </a:ext>
                  </a:extLst>
                </a:gridCol>
                <a:gridCol w="687704">
                  <a:extLst>
                    <a:ext uri="{9D8B030D-6E8A-4147-A177-3AD203B41FA5}">
                      <a16:colId xmlns:a16="http://schemas.microsoft.com/office/drawing/2014/main" val="20005"/>
                    </a:ext>
                  </a:extLst>
                </a:gridCol>
              </a:tblGrid>
              <a:tr h="457200">
                <a:tc>
                  <a:txBody>
                    <a:bodyPr/>
                    <a:lstStyle/>
                    <a:p>
                      <a:pPr>
                        <a:lnSpc>
                          <a:spcPct val="100000"/>
                        </a:lnSpc>
                      </a:pPr>
                      <a:endParaRPr sz="1300" dirty="0">
                        <a:latin typeface="Times New Roman"/>
                        <a:cs typeface="Times New Roman"/>
                      </a:endParaRPr>
                    </a:p>
                  </a:txBody>
                  <a:tcPr marL="0" marR="0" marT="0" marB="0">
                    <a:lnL w="12700">
                      <a:solidFill>
                        <a:srgbClr val="FAF8F5"/>
                      </a:solidFill>
                      <a:prstDash val="solid"/>
                    </a:lnL>
                    <a:lnR w="12700">
                      <a:solidFill>
                        <a:srgbClr val="FAF8F5"/>
                      </a:solidFill>
                      <a:prstDash val="solid"/>
                    </a:lnR>
                    <a:lnT w="12700">
                      <a:solidFill>
                        <a:srgbClr val="FAF8F5"/>
                      </a:solidFill>
                      <a:prstDash val="solid"/>
                    </a:lnT>
                    <a:lnB w="38100">
                      <a:solidFill>
                        <a:srgbClr val="FAF8F5"/>
                      </a:solidFill>
                      <a:prstDash val="solid"/>
                    </a:lnB>
                    <a:solidFill>
                      <a:srgbClr val="0F3152"/>
                    </a:solidFill>
                  </a:tcPr>
                </a:tc>
                <a:tc>
                  <a:txBody>
                    <a:bodyPr/>
                    <a:lstStyle/>
                    <a:p>
                      <a:pPr marL="93980" algn="ctr">
                        <a:lnSpc>
                          <a:spcPts val="1435"/>
                        </a:lnSpc>
                        <a:spcBef>
                          <a:spcPts val="295"/>
                        </a:spcBef>
                      </a:pPr>
                      <a:r>
                        <a:rPr sz="1200" b="1" spc="-10" dirty="0">
                          <a:solidFill>
                            <a:srgbClr val="FAF8F5"/>
                          </a:solidFill>
                          <a:latin typeface="Gotham Light" pitchFamily="2" charset="77"/>
                          <a:cs typeface="Garamond"/>
                        </a:rPr>
                        <a:t>Heart</a:t>
                      </a:r>
                    </a:p>
                    <a:p>
                      <a:pPr marL="93980" algn="ctr">
                        <a:lnSpc>
                          <a:spcPts val="1435"/>
                        </a:lnSpc>
                      </a:pPr>
                      <a:r>
                        <a:rPr sz="1200" b="1" spc="-10" dirty="0">
                          <a:solidFill>
                            <a:srgbClr val="FAF8F5"/>
                          </a:solidFill>
                          <a:latin typeface="Gotham Light" pitchFamily="2" charset="77"/>
                          <a:cs typeface="Garamond"/>
                        </a:rPr>
                        <a:t>(CAD)</a:t>
                      </a:r>
                      <a:endParaRPr sz="1200" dirty="0">
                        <a:latin typeface="Gotham Light" pitchFamily="2" charset="77"/>
                        <a:cs typeface="Garamond"/>
                      </a:endParaRPr>
                    </a:p>
                  </a:txBody>
                  <a:tcPr marL="0" marR="0" marT="37465" marB="0" anchor="ctr">
                    <a:lnL w="12700">
                      <a:solidFill>
                        <a:srgbClr val="FAF8F5"/>
                      </a:solidFill>
                      <a:prstDash val="solid"/>
                    </a:lnL>
                    <a:lnR w="12700">
                      <a:solidFill>
                        <a:srgbClr val="FAF8F5"/>
                      </a:solidFill>
                      <a:prstDash val="solid"/>
                    </a:lnR>
                    <a:lnT w="12700">
                      <a:solidFill>
                        <a:srgbClr val="FAF8F5"/>
                      </a:solidFill>
                      <a:prstDash val="solid"/>
                    </a:lnT>
                    <a:lnB w="38100">
                      <a:solidFill>
                        <a:srgbClr val="FAF8F5"/>
                      </a:solidFill>
                      <a:prstDash val="solid"/>
                    </a:lnB>
                    <a:solidFill>
                      <a:srgbClr val="0F3152"/>
                    </a:solidFill>
                  </a:tcPr>
                </a:tc>
                <a:tc>
                  <a:txBody>
                    <a:bodyPr/>
                    <a:lstStyle/>
                    <a:p>
                      <a:pPr marL="5080" algn="ctr">
                        <a:lnSpc>
                          <a:spcPct val="100000"/>
                        </a:lnSpc>
                        <a:spcBef>
                          <a:spcPts val="295"/>
                        </a:spcBef>
                      </a:pPr>
                      <a:r>
                        <a:rPr sz="1200" b="1" spc="-10" dirty="0">
                          <a:solidFill>
                            <a:srgbClr val="FAF8F5"/>
                          </a:solidFill>
                          <a:latin typeface="Gotham Light" pitchFamily="2" charset="77"/>
                          <a:cs typeface="Garamond"/>
                        </a:rPr>
                        <a:t>Dementia</a:t>
                      </a:r>
                      <a:endParaRPr sz="1200" dirty="0">
                        <a:latin typeface="Gotham Light" pitchFamily="2" charset="77"/>
                        <a:cs typeface="Garamond"/>
                      </a:endParaRPr>
                    </a:p>
                  </a:txBody>
                  <a:tcPr marL="0" marR="0" marT="37465" marB="0" anchor="ctr">
                    <a:lnL w="12700">
                      <a:solidFill>
                        <a:srgbClr val="FAF8F5"/>
                      </a:solidFill>
                      <a:prstDash val="solid"/>
                    </a:lnL>
                    <a:lnR w="12700">
                      <a:solidFill>
                        <a:srgbClr val="FAF8F5"/>
                      </a:solidFill>
                      <a:prstDash val="solid"/>
                    </a:lnR>
                    <a:lnT w="12700">
                      <a:solidFill>
                        <a:srgbClr val="FAF8F5"/>
                      </a:solidFill>
                      <a:prstDash val="solid"/>
                    </a:lnT>
                    <a:lnB w="38100">
                      <a:solidFill>
                        <a:srgbClr val="FAF8F5"/>
                      </a:solidFill>
                      <a:prstDash val="solid"/>
                    </a:lnB>
                    <a:solidFill>
                      <a:srgbClr val="0F3152"/>
                    </a:solidFill>
                  </a:tcPr>
                </a:tc>
                <a:tc>
                  <a:txBody>
                    <a:bodyPr/>
                    <a:lstStyle/>
                    <a:p>
                      <a:pPr marL="95885">
                        <a:lnSpc>
                          <a:spcPct val="100000"/>
                        </a:lnSpc>
                        <a:spcBef>
                          <a:spcPts val="295"/>
                        </a:spcBef>
                      </a:pPr>
                      <a:r>
                        <a:rPr sz="1200" b="1" spc="-10" dirty="0">
                          <a:solidFill>
                            <a:srgbClr val="FAF8F5"/>
                          </a:solidFill>
                          <a:latin typeface="Gotham Light" pitchFamily="2" charset="77"/>
                          <a:cs typeface="Garamond"/>
                        </a:rPr>
                        <a:t>Cancer</a:t>
                      </a:r>
                      <a:endParaRPr sz="1200" dirty="0">
                        <a:latin typeface="Gotham Light" pitchFamily="2" charset="77"/>
                        <a:cs typeface="Garamond"/>
                      </a:endParaRPr>
                    </a:p>
                  </a:txBody>
                  <a:tcPr marL="0" marR="0" marT="37465" marB="0" anchor="ctr">
                    <a:lnL w="12700">
                      <a:solidFill>
                        <a:srgbClr val="FAF8F5"/>
                      </a:solidFill>
                      <a:prstDash val="solid"/>
                    </a:lnL>
                    <a:lnR w="12700">
                      <a:solidFill>
                        <a:srgbClr val="FAF8F5"/>
                      </a:solidFill>
                      <a:prstDash val="solid"/>
                    </a:lnR>
                    <a:lnT w="12700">
                      <a:solidFill>
                        <a:srgbClr val="FAF8F5"/>
                      </a:solidFill>
                      <a:prstDash val="solid"/>
                    </a:lnT>
                    <a:lnB w="38100">
                      <a:solidFill>
                        <a:srgbClr val="FAF8F5"/>
                      </a:solidFill>
                      <a:prstDash val="solid"/>
                    </a:lnB>
                    <a:solidFill>
                      <a:srgbClr val="0F3152"/>
                    </a:solidFill>
                  </a:tcPr>
                </a:tc>
                <a:tc>
                  <a:txBody>
                    <a:bodyPr/>
                    <a:lstStyle/>
                    <a:p>
                      <a:pPr marR="13335" algn="ctr">
                        <a:lnSpc>
                          <a:spcPct val="100000"/>
                        </a:lnSpc>
                        <a:spcBef>
                          <a:spcPts val="295"/>
                        </a:spcBef>
                      </a:pPr>
                      <a:r>
                        <a:rPr sz="1200" b="1" spc="-10" dirty="0">
                          <a:solidFill>
                            <a:srgbClr val="FAF8F5"/>
                          </a:solidFill>
                          <a:latin typeface="Gotham Light" pitchFamily="2" charset="77"/>
                          <a:cs typeface="Garamond"/>
                        </a:rPr>
                        <a:t>Diabetes</a:t>
                      </a:r>
                      <a:endParaRPr sz="1200" dirty="0">
                        <a:latin typeface="Gotham Light" pitchFamily="2" charset="77"/>
                        <a:cs typeface="Garamond"/>
                      </a:endParaRPr>
                    </a:p>
                  </a:txBody>
                  <a:tcPr marL="0" marR="0" marT="37465" marB="0" anchor="ctr">
                    <a:lnL w="12700">
                      <a:solidFill>
                        <a:srgbClr val="FAF8F5"/>
                      </a:solidFill>
                      <a:prstDash val="solid"/>
                    </a:lnL>
                    <a:lnR w="12700">
                      <a:solidFill>
                        <a:srgbClr val="FAF8F5"/>
                      </a:solidFill>
                      <a:prstDash val="solid"/>
                    </a:lnR>
                    <a:lnT w="12700">
                      <a:solidFill>
                        <a:srgbClr val="FAF8F5"/>
                      </a:solidFill>
                      <a:prstDash val="solid"/>
                    </a:lnT>
                    <a:lnB w="38100">
                      <a:solidFill>
                        <a:srgbClr val="FAF8F5"/>
                      </a:solidFill>
                      <a:prstDash val="solid"/>
                    </a:lnB>
                    <a:solidFill>
                      <a:srgbClr val="0F3152"/>
                    </a:solidFill>
                  </a:tcPr>
                </a:tc>
                <a:tc>
                  <a:txBody>
                    <a:bodyPr/>
                    <a:lstStyle/>
                    <a:p>
                      <a:pPr marL="9525" algn="ctr">
                        <a:lnSpc>
                          <a:spcPct val="100000"/>
                        </a:lnSpc>
                        <a:spcBef>
                          <a:spcPts val="295"/>
                        </a:spcBef>
                      </a:pPr>
                      <a:r>
                        <a:rPr sz="1200" b="1" spc="-10" dirty="0">
                          <a:solidFill>
                            <a:srgbClr val="FAF8F5"/>
                          </a:solidFill>
                          <a:latin typeface="Gotham Light" pitchFamily="2" charset="77"/>
                          <a:cs typeface="Garamond"/>
                        </a:rPr>
                        <a:t>Stroke</a:t>
                      </a:r>
                      <a:endParaRPr sz="1200" dirty="0">
                        <a:latin typeface="Gotham Light" pitchFamily="2" charset="77"/>
                        <a:cs typeface="Garamond"/>
                      </a:endParaRPr>
                    </a:p>
                  </a:txBody>
                  <a:tcPr marL="0" marR="0" marT="37465" marB="0" anchor="ctr">
                    <a:lnL w="12700">
                      <a:solidFill>
                        <a:srgbClr val="FAF8F5"/>
                      </a:solidFill>
                      <a:prstDash val="solid"/>
                    </a:lnL>
                    <a:lnR w="12700">
                      <a:solidFill>
                        <a:srgbClr val="FAF8F5"/>
                      </a:solidFill>
                      <a:prstDash val="solid"/>
                    </a:lnR>
                    <a:lnT w="12700">
                      <a:solidFill>
                        <a:srgbClr val="FAF8F5"/>
                      </a:solidFill>
                      <a:prstDash val="solid"/>
                    </a:lnT>
                    <a:lnB w="38100">
                      <a:solidFill>
                        <a:srgbClr val="FAF8F5"/>
                      </a:solidFill>
                      <a:prstDash val="solid"/>
                    </a:lnB>
                    <a:solidFill>
                      <a:srgbClr val="0F3152"/>
                    </a:solidFill>
                  </a:tcPr>
                </a:tc>
                <a:extLst>
                  <a:ext uri="{0D108BD9-81ED-4DB2-BD59-A6C34878D82A}">
                    <a16:rowId xmlns:a16="http://schemas.microsoft.com/office/drawing/2014/main" val="10000"/>
                  </a:ext>
                </a:extLst>
              </a:tr>
              <a:tr h="336550">
                <a:tc>
                  <a:txBody>
                    <a:bodyPr/>
                    <a:lstStyle/>
                    <a:p>
                      <a:pPr marL="11430" algn="ctr">
                        <a:lnSpc>
                          <a:spcPct val="100000"/>
                        </a:lnSpc>
                        <a:spcBef>
                          <a:spcPts val="254"/>
                        </a:spcBef>
                      </a:pPr>
                      <a:r>
                        <a:rPr sz="1000" spc="-10" dirty="0">
                          <a:solidFill>
                            <a:srgbClr val="353535"/>
                          </a:solidFill>
                          <a:latin typeface="Gotham Light" pitchFamily="2" charset="77"/>
                          <a:cs typeface="Garamond"/>
                        </a:rPr>
                        <a:t>Smoking</a:t>
                      </a:r>
                      <a:endParaRPr sz="1000" dirty="0">
                        <a:latin typeface="Gotham Light" pitchFamily="2" charset="77"/>
                        <a:cs typeface="Garamond"/>
                      </a:endParaRPr>
                    </a:p>
                  </a:txBody>
                  <a:tcPr marL="0" marR="0" marT="32384" marB="0" anchor="ctr">
                    <a:lnL w="12700">
                      <a:solidFill>
                        <a:srgbClr val="FAF8F5"/>
                      </a:solidFill>
                      <a:prstDash val="solid"/>
                    </a:lnL>
                    <a:lnR w="12700">
                      <a:solidFill>
                        <a:srgbClr val="FAF8F5"/>
                      </a:solidFill>
                      <a:prstDash val="solid"/>
                    </a:lnR>
                    <a:lnT w="38100">
                      <a:solidFill>
                        <a:srgbClr val="FAF8F5"/>
                      </a:solidFill>
                      <a:prstDash val="solid"/>
                    </a:lnT>
                    <a:lnB w="12700">
                      <a:solidFill>
                        <a:srgbClr val="FAF8F5"/>
                      </a:solidFill>
                      <a:prstDash val="solid"/>
                    </a:lnB>
                    <a:solidFill>
                      <a:srgbClr val="CCCCCF"/>
                    </a:solidFill>
                  </a:tcPr>
                </a:tc>
                <a:tc>
                  <a:txBody>
                    <a:bodyPr/>
                    <a:lstStyle/>
                    <a:p>
                      <a:pPr marL="5080" algn="ctr">
                        <a:lnSpc>
                          <a:spcPct val="100000"/>
                        </a:lnSpc>
                        <a:spcBef>
                          <a:spcPts val="330"/>
                        </a:spcBef>
                      </a:pPr>
                      <a:r>
                        <a:rPr sz="1250" spc="-50" dirty="0">
                          <a:solidFill>
                            <a:srgbClr val="353535"/>
                          </a:solidFill>
                          <a:latin typeface="Garamond"/>
                          <a:cs typeface="Garamond"/>
                        </a:rPr>
                        <a:t>×</a:t>
                      </a:r>
                      <a:endParaRPr sz="1250">
                        <a:latin typeface="Garamond"/>
                        <a:cs typeface="Garamond"/>
                      </a:endParaRPr>
                    </a:p>
                  </a:txBody>
                  <a:tcPr marL="0" marR="0" marT="41910" marB="0">
                    <a:lnL w="12700">
                      <a:solidFill>
                        <a:srgbClr val="FAF8F5"/>
                      </a:solidFill>
                      <a:prstDash val="solid"/>
                    </a:lnL>
                    <a:lnR w="12700">
                      <a:solidFill>
                        <a:srgbClr val="FAF8F5"/>
                      </a:solidFill>
                      <a:prstDash val="solid"/>
                    </a:lnR>
                    <a:lnT w="38100">
                      <a:solidFill>
                        <a:srgbClr val="FAF8F5"/>
                      </a:solidFill>
                      <a:prstDash val="solid"/>
                    </a:lnT>
                    <a:lnB w="12700">
                      <a:solidFill>
                        <a:srgbClr val="FAF8F5"/>
                      </a:solidFill>
                      <a:prstDash val="solid"/>
                    </a:lnB>
                    <a:solidFill>
                      <a:srgbClr val="CCCCCF"/>
                    </a:solidFill>
                  </a:tcPr>
                </a:tc>
                <a:tc>
                  <a:txBody>
                    <a:bodyPr/>
                    <a:lstStyle/>
                    <a:p>
                      <a:pPr marL="6985" algn="ctr">
                        <a:lnSpc>
                          <a:spcPct val="100000"/>
                        </a:lnSpc>
                        <a:spcBef>
                          <a:spcPts val="330"/>
                        </a:spcBef>
                      </a:pPr>
                      <a:r>
                        <a:rPr sz="1250" spc="-50" dirty="0">
                          <a:solidFill>
                            <a:srgbClr val="353535"/>
                          </a:solidFill>
                          <a:latin typeface="Garamond"/>
                          <a:cs typeface="Garamond"/>
                        </a:rPr>
                        <a:t>×</a:t>
                      </a:r>
                      <a:endParaRPr sz="1250">
                        <a:latin typeface="Garamond"/>
                        <a:cs typeface="Garamond"/>
                      </a:endParaRPr>
                    </a:p>
                  </a:txBody>
                  <a:tcPr marL="0" marR="0" marT="41910" marB="0">
                    <a:lnL w="12700">
                      <a:solidFill>
                        <a:srgbClr val="FAF8F5"/>
                      </a:solidFill>
                      <a:prstDash val="solid"/>
                    </a:lnL>
                    <a:lnR w="12700">
                      <a:solidFill>
                        <a:srgbClr val="FAF8F5"/>
                      </a:solidFill>
                      <a:prstDash val="solid"/>
                    </a:lnR>
                    <a:lnT w="38100">
                      <a:solidFill>
                        <a:srgbClr val="FAF8F5"/>
                      </a:solidFill>
                      <a:prstDash val="solid"/>
                    </a:lnT>
                    <a:lnB w="12700">
                      <a:solidFill>
                        <a:srgbClr val="FAF8F5"/>
                      </a:solidFill>
                      <a:prstDash val="solid"/>
                    </a:lnB>
                    <a:solidFill>
                      <a:srgbClr val="CCCCCF"/>
                    </a:solidFill>
                  </a:tcPr>
                </a:tc>
                <a:tc>
                  <a:txBody>
                    <a:bodyPr/>
                    <a:lstStyle/>
                    <a:p>
                      <a:pPr marL="8255" algn="ctr">
                        <a:lnSpc>
                          <a:spcPct val="100000"/>
                        </a:lnSpc>
                        <a:spcBef>
                          <a:spcPts val="330"/>
                        </a:spcBef>
                      </a:pPr>
                      <a:r>
                        <a:rPr sz="1250" spc="-50" dirty="0">
                          <a:solidFill>
                            <a:srgbClr val="353535"/>
                          </a:solidFill>
                          <a:latin typeface="Garamond"/>
                          <a:cs typeface="Garamond"/>
                        </a:rPr>
                        <a:t>×</a:t>
                      </a:r>
                      <a:endParaRPr sz="1250">
                        <a:latin typeface="Garamond"/>
                        <a:cs typeface="Garamond"/>
                      </a:endParaRPr>
                    </a:p>
                  </a:txBody>
                  <a:tcPr marL="0" marR="0" marT="41910" marB="0">
                    <a:lnL w="12700">
                      <a:solidFill>
                        <a:srgbClr val="FAF8F5"/>
                      </a:solidFill>
                      <a:prstDash val="solid"/>
                    </a:lnL>
                    <a:lnR w="12700">
                      <a:solidFill>
                        <a:srgbClr val="FAF8F5"/>
                      </a:solidFill>
                      <a:prstDash val="solid"/>
                    </a:lnR>
                    <a:lnT w="38100">
                      <a:solidFill>
                        <a:srgbClr val="FAF8F5"/>
                      </a:solidFill>
                      <a:prstDash val="solid"/>
                    </a:lnT>
                    <a:lnB w="12700">
                      <a:solidFill>
                        <a:srgbClr val="FAF8F5"/>
                      </a:solidFill>
                      <a:prstDash val="solid"/>
                    </a:lnB>
                    <a:solidFill>
                      <a:srgbClr val="CCCCCF"/>
                    </a:solidFill>
                  </a:tcPr>
                </a:tc>
                <a:tc>
                  <a:txBody>
                    <a:bodyPr/>
                    <a:lstStyle/>
                    <a:p>
                      <a:pPr>
                        <a:lnSpc>
                          <a:spcPct val="100000"/>
                        </a:lnSpc>
                      </a:pPr>
                      <a:endParaRPr sz="1300">
                        <a:latin typeface="Times New Roman"/>
                        <a:cs typeface="Times New Roman"/>
                      </a:endParaRPr>
                    </a:p>
                  </a:txBody>
                  <a:tcPr marL="0" marR="0" marT="0" marB="0">
                    <a:lnL w="12700">
                      <a:solidFill>
                        <a:srgbClr val="FAF8F5"/>
                      </a:solidFill>
                      <a:prstDash val="solid"/>
                    </a:lnL>
                    <a:lnR w="12700">
                      <a:solidFill>
                        <a:srgbClr val="FAF8F5"/>
                      </a:solidFill>
                      <a:prstDash val="solid"/>
                    </a:lnR>
                    <a:lnT w="38100">
                      <a:solidFill>
                        <a:srgbClr val="FAF8F5"/>
                      </a:solidFill>
                      <a:prstDash val="solid"/>
                    </a:lnT>
                    <a:lnB w="12700">
                      <a:solidFill>
                        <a:srgbClr val="FAF8F5"/>
                      </a:solidFill>
                      <a:prstDash val="solid"/>
                    </a:lnB>
                    <a:solidFill>
                      <a:srgbClr val="CCCCCF"/>
                    </a:solidFill>
                  </a:tcPr>
                </a:tc>
                <a:tc>
                  <a:txBody>
                    <a:bodyPr/>
                    <a:lstStyle/>
                    <a:p>
                      <a:pPr marL="12065" algn="ctr">
                        <a:lnSpc>
                          <a:spcPct val="100000"/>
                        </a:lnSpc>
                        <a:spcBef>
                          <a:spcPts val="330"/>
                        </a:spcBef>
                      </a:pPr>
                      <a:r>
                        <a:rPr sz="1250" spc="-50" dirty="0">
                          <a:solidFill>
                            <a:srgbClr val="353535"/>
                          </a:solidFill>
                          <a:latin typeface="Garamond"/>
                          <a:cs typeface="Garamond"/>
                        </a:rPr>
                        <a:t>×</a:t>
                      </a:r>
                      <a:endParaRPr sz="1250">
                        <a:latin typeface="Garamond"/>
                        <a:cs typeface="Garamond"/>
                      </a:endParaRPr>
                    </a:p>
                  </a:txBody>
                  <a:tcPr marL="0" marR="0" marT="41910" marB="0">
                    <a:lnL w="12700">
                      <a:solidFill>
                        <a:srgbClr val="FAF8F5"/>
                      </a:solidFill>
                      <a:prstDash val="solid"/>
                    </a:lnL>
                    <a:lnR w="12700">
                      <a:solidFill>
                        <a:srgbClr val="FAF8F5"/>
                      </a:solidFill>
                      <a:prstDash val="solid"/>
                    </a:lnR>
                    <a:lnT w="38100">
                      <a:solidFill>
                        <a:srgbClr val="FAF8F5"/>
                      </a:solidFill>
                      <a:prstDash val="solid"/>
                    </a:lnT>
                    <a:lnB w="12700">
                      <a:solidFill>
                        <a:srgbClr val="FAF8F5"/>
                      </a:solidFill>
                      <a:prstDash val="solid"/>
                    </a:lnB>
                    <a:solidFill>
                      <a:srgbClr val="CCCCCF"/>
                    </a:solidFill>
                  </a:tcPr>
                </a:tc>
                <a:extLst>
                  <a:ext uri="{0D108BD9-81ED-4DB2-BD59-A6C34878D82A}">
                    <a16:rowId xmlns:a16="http://schemas.microsoft.com/office/drawing/2014/main" val="10001"/>
                  </a:ext>
                </a:extLst>
              </a:tr>
              <a:tr h="335915">
                <a:tc>
                  <a:txBody>
                    <a:bodyPr/>
                    <a:lstStyle/>
                    <a:p>
                      <a:pPr marL="9525" algn="ctr">
                        <a:lnSpc>
                          <a:spcPct val="100000"/>
                        </a:lnSpc>
                        <a:spcBef>
                          <a:spcPts val="260"/>
                        </a:spcBef>
                      </a:pPr>
                      <a:r>
                        <a:rPr sz="1000" spc="-10" dirty="0">
                          <a:solidFill>
                            <a:srgbClr val="353535"/>
                          </a:solidFill>
                          <a:latin typeface="Gotham Light" pitchFamily="2" charset="77"/>
                          <a:cs typeface="Garamond"/>
                        </a:rPr>
                        <a:t>Inflammation</a:t>
                      </a:r>
                      <a:endParaRPr sz="1000" dirty="0">
                        <a:latin typeface="Gotham Light" pitchFamily="2" charset="77"/>
                        <a:cs typeface="Garamond"/>
                      </a:endParaRPr>
                    </a:p>
                  </a:txBody>
                  <a:tcPr marL="0" marR="0" marT="33020" marB="0" anchor="ctr">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5080" algn="ctr">
                        <a:lnSpc>
                          <a:spcPct val="100000"/>
                        </a:lnSpc>
                        <a:spcBef>
                          <a:spcPts val="335"/>
                        </a:spcBef>
                      </a:pPr>
                      <a:r>
                        <a:rPr sz="1250" spc="-50" dirty="0">
                          <a:solidFill>
                            <a:srgbClr val="353535"/>
                          </a:solidFill>
                          <a:latin typeface="Garamond"/>
                          <a:cs typeface="Garamond"/>
                        </a:rPr>
                        <a:t>×</a:t>
                      </a:r>
                      <a:endParaRPr sz="1250">
                        <a:latin typeface="Garamond"/>
                        <a:cs typeface="Garamond"/>
                      </a:endParaRPr>
                    </a:p>
                  </a:txBody>
                  <a:tcPr marL="0" marR="0" marT="4254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6985" algn="ctr">
                        <a:lnSpc>
                          <a:spcPct val="100000"/>
                        </a:lnSpc>
                        <a:spcBef>
                          <a:spcPts val="335"/>
                        </a:spcBef>
                      </a:pPr>
                      <a:r>
                        <a:rPr sz="1250" spc="-50" dirty="0">
                          <a:solidFill>
                            <a:srgbClr val="353535"/>
                          </a:solidFill>
                          <a:latin typeface="Garamond"/>
                          <a:cs typeface="Garamond"/>
                        </a:rPr>
                        <a:t>×</a:t>
                      </a:r>
                      <a:endParaRPr sz="1250">
                        <a:latin typeface="Garamond"/>
                        <a:cs typeface="Garamond"/>
                      </a:endParaRPr>
                    </a:p>
                  </a:txBody>
                  <a:tcPr marL="0" marR="0" marT="4254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8255" algn="ctr">
                        <a:lnSpc>
                          <a:spcPct val="100000"/>
                        </a:lnSpc>
                        <a:spcBef>
                          <a:spcPts val="335"/>
                        </a:spcBef>
                      </a:pPr>
                      <a:r>
                        <a:rPr sz="1250" spc="-50" dirty="0">
                          <a:solidFill>
                            <a:srgbClr val="353535"/>
                          </a:solidFill>
                          <a:latin typeface="Garamond"/>
                          <a:cs typeface="Garamond"/>
                        </a:rPr>
                        <a:t>×</a:t>
                      </a:r>
                      <a:endParaRPr sz="1250">
                        <a:latin typeface="Garamond"/>
                        <a:cs typeface="Garamond"/>
                      </a:endParaRPr>
                    </a:p>
                  </a:txBody>
                  <a:tcPr marL="0" marR="0" marT="4254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10795" algn="ctr">
                        <a:lnSpc>
                          <a:spcPct val="100000"/>
                        </a:lnSpc>
                        <a:spcBef>
                          <a:spcPts val="335"/>
                        </a:spcBef>
                      </a:pPr>
                      <a:r>
                        <a:rPr sz="1250" spc="-50" dirty="0">
                          <a:solidFill>
                            <a:srgbClr val="353535"/>
                          </a:solidFill>
                          <a:latin typeface="Garamond"/>
                          <a:cs typeface="Garamond"/>
                        </a:rPr>
                        <a:t>×</a:t>
                      </a:r>
                      <a:endParaRPr sz="1250">
                        <a:latin typeface="Garamond"/>
                        <a:cs typeface="Garamond"/>
                      </a:endParaRPr>
                    </a:p>
                  </a:txBody>
                  <a:tcPr marL="0" marR="0" marT="4254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12065" algn="ctr">
                        <a:lnSpc>
                          <a:spcPct val="100000"/>
                        </a:lnSpc>
                        <a:spcBef>
                          <a:spcPts val="335"/>
                        </a:spcBef>
                      </a:pPr>
                      <a:r>
                        <a:rPr sz="1250" spc="-50" dirty="0">
                          <a:solidFill>
                            <a:srgbClr val="353535"/>
                          </a:solidFill>
                          <a:latin typeface="Garamond"/>
                          <a:cs typeface="Garamond"/>
                        </a:rPr>
                        <a:t>×</a:t>
                      </a:r>
                      <a:endParaRPr sz="1250">
                        <a:latin typeface="Garamond"/>
                        <a:cs typeface="Garamond"/>
                      </a:endParaRPr>
                    </a:p>
                  </a:txBody>
                  <a:tcPr marL="0" marR="0" marT="4254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extLst>
                  <a:ext uri="{0D108BD9-81ED-4DB2-BD59-A6C34878D82A}">
                    <a16:rowId xmlns:a16="http://schemas.microsoft.com/office/drawing/2014/main" val="10002"/>
                  </a:ext>
                </a:extLst>
              </a:tr>
              <a:tr h="336550">
                <a:tc>
                  <a:txBody>
                    <a:bodyPr/>
                    <a:lstStyle/>
                    <a:p>
                      <a:pPr marL="8890" algn="ctr">
                        <a:lnSpc>
                          <a:spcPct val="100000"/>
                        </a:lnSpc>
                        <a:spcBef>
                          <a:spcPts val="265"/>
                        </a:spcBef>
                      </a:pPr>
                      <a:r>
                        <a:rPr sz="1000" spc="-10" dirty="0">
                          <a:solidFill>
                            <a:srgbClr val="353535"/>
                          </a:solidFill>
                          <a:latin typeface="Gotham Light" pitchFamily="2" charset="77"/>
                          <a:cs typeface="Garamond"/>
                        </a:rPr>
                        <a:t>Stress</a:t>
                      </a:r>
                      <a:endParaRPr sz="1000" dirty="0">
                        <a:latin typeface="Gotham Light" pitchFamily="2" charset="77"/>
                        <a:cs typeface="Garamond"/>
                      </a:endParaRPr>
                    </a:p>
                  </a:txBody>
                  <a:tcPr marL="0" marR="0" marT="33655" marB="0" anchor="ctr">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5080" algn="ctr">
                        <a:lnSpc>
                          <a:spcPct val="100000"/>
                        </a:lnSpc>
                        <a:spcBef>
                          <a:spcPts val="340"/>
                        </a:spcBef>
                      </a:pPr>
                      <a:r>
                        <a:rPr sz="1250" spc="-50" dirty="0">
                          <a:solidFill>
                            <a:srgbClr val="353535"/>
                          </a:solidFill>
                          <a:latin typeface="Garamond"/>
                          <a:cs typeface="Garamond"/>
                        </a:rPr>
                        <a:t>×</a:t>
                      </a:r>
                      <a:endParaRPr sz="1250">
                        <a:latin typeface="Garamond"/>
                        <a:cs typeface="Garamond"/>
                      </a:endParaRPr>
                    </a:p>
                  </a:txBody>
                  <a:tcPr marL="0" marR="0" marT="4318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a:lnSpc>
                          <a:spcPct val="100000"/>
                        </a:lnSpc>
                      </a:pPr>
                      <a:endParaRPr sz="1300" dirty="0">
                        <a:latin typeface="Times New Roman"/>
                        <a:cs typeface="Times New Roman"/>
                      </a:endParaRPr>
                    </a:p>
                  </a:txBody>
                  <a:tcPr marL="0" marR="0" marT="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8255" algn="ctr">
                        <a:lnSpc>
                          <a:spcPct val="100000"/>
                        </a:lnSpc>
                        <a:spcBef>
                          <a:spcPts val="340"/>
                        </a:spcBef>
                      </a:pPr>
                      <a:r>
                        <a:rPr sz="1250" spc="-50" dirty="0">
                          <a:solidFill>
                            <a:srgbClr val="353535"/>
                          </a:solidFill>
                          <a:latin typeface="Garamond"/>
                          <a:cs typeface="Garamond"/>
                        </a:rPr>
                        <a:t>×</a:t>
                      </a:r>
                      <a:endParaRPr sz="1250">
                        <a:latin typeface="Garamond"/>
                        <a:cs typeface="Garamond"/>
                      </a:endParaRPr>
                    </a:p>
                  </a:txBody>
                  <a:tcPr marL="0" marR="0" marT="4318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10795" algn="ctr">
                        <a:lnSpc>
                          <a:spcPct val="100000"/>
                        </a:lnSpc>
                        <a:spcBef>
                          <a:spcPts val="340"/>
                        </a:spcBef>
                      </a:pPr>
                      <a:r>
                        <a:rPr sz="1250" spc="-50" dirty="0">
                          <a:solidFill>
                            <a:srgbClr val="353535"/>
                          </a:solidFill>
                          <a:latin typeface="Garamond"/>
                          <a:cs typeface="Garamond"/>
                        </a:rPr>
                        <a:t>×</a:t>
                      </a:r>
                      <a:endParaRPr sz="1250">
                        <a:latin typeface="Garamond"/>
                        <a:cs typeface="Garamond"/>
                      </a:endParaRPr>
                    </a:p>
                  </a:txBody>
                  <a:tcPr marL="0" marR="0" marT="4318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12065" algn="ctr">
                        <a:lnSpc>
                          <a:spcPct val="100000"/>
                        </a:lnSpc>
                        <a:spcBef>
                          <a:spcPts val="340"/>
                        </a:spcBef>
                      </a:pPr>
                      <a:r>
                        <a:rPr sz="1250" spc="-50" dirty="0">
                          <a:solidFill>
                            <a:srgbClr val="353535"/>
                          </a:solidFill>
                          <a:latin typeface="Garamond"/>
                          <a:cs typeface="Garamond"/>
                        </a:rPr>
                        <a:t>×</a:t>
                      </a:r>
                      <a:endParaRPr sz="1250">
                        <a:latin typeface="Garamond"/>
                        <a:cs typeface="Garamond"/>
                      </a:endParaRPr>
                    </a:p>
                  </a:txBody>
                  <a:tcPr marL="0" marR="0" marT="4318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extLst>
                  <a:ext uri="{0D108BD9-81ED-4DB2-BD59-A6C34878D82A}">
                    <a16:rowId xmlns:a16="http://schemas.microsoft.com/office/drawing/2014/main" val="10003"/>
                  </a:ext>
                </a:extLst>
              </a:tr>
              <a:tr h="438150">
                <a:tc>
                  <a:txBody>
                    <a:bodyPr/>
                    <a:lstStyle/>
                    <a:p>
                      <a:pPr marL="6350" algn="ctr">
                        <a:lnSpc>
                          <a:spcPct val="100000"/>
                        </a:lnSpc>
                        <a:spcBef>
                          <a:spcPts val="270"/>
                        </a:spcBef>
                      </a:pPr>
                      <a:r>
                        <a:rPr sz="1000" dirty="0">
                          <a:solidFill>
                            <a:srgbClr val="353535"/>
                          </a:solidFill>
                          <a:latin typeface="Gotham Light" pitchFamily="2" charset="77"/>
                          <a:cs typeface="Garamond"/>
                        </a:rPr>
                        <a:t>Obesity</a:t>
                      </a:r>
                      <a:r>
                        <a:rPr sz="1000" spc="-30" dirty="0">
                          <a:solidFill>
                            <a:srgbClr val="353535"/>
                          </a:solidFill>
                          <a:latin typeface="Gotham Light" pitchFamily="2" charset="77"/>
                          <a:cs typeface="Garamond"/>
                        </a:rPr>
                        <a:t> </a:t>
                      </a:r>
                      <a:r>
                        <a:rPr sz="1000" spc="-10" dirty="0">
                          <a:solidFill>
                            <a:srgbClr val="353535"/>
                          </a:solidFill>
                          <a:latin typeface="Gotham Light" pitchFamily="2" charset="77"/>
                          <a:cs typeface="Garamond"/>
                        </a:rPr>
                        <a:t>(central)</a:t>
                      </a:r>
                      <a:endParaRPr sz="1000" dirty="0">
                        <a:latin typeface="Gotham Light" pitchFamily="2" charset="77"/>
                        <a:cs typeface="Garamond"/>
                      </a:endParaRPr>
                    </a:p>
                  </a:txBody>
                  <a:tcPr marL="0" marR="0" marT="34290" marB="0" anchor="ctr">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5080" algn="ctr">
                        <a:lnSpc>
                          <a:spcPct val="100000"/>
                        </a:lnSpc>
                        <a:spcBef>
                          <a:spcPts val="345"/>
                        </a:spcBef>
                      </a:pPr>
                      <a:r>
                        <a:rPr sz="1250" spc="-50" dirty="0">
                          <a:solidFill>
                            <a:srgbClr val="353535"/>
                          </a:solidFill>
                          <a:latin typeface="Garamond"/>
                          <a:cs typeface="Garamond"/>
                        </a:rPr>
                        <a:t>×</a:t>
                      </a:r>
                      <a:endParaRPr sz="1250">
                        <a:latin typeface="Garamond"/>
                        <a:cs typeface="Garamond"/>
                      </a:endParaRPr>
                    </a:p>
                  </a:txBody>
                  <a:tcPr marL="0" marR="0" marT="4381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6985" algn="ctr">
                        <a:lnSpc>
                          <a:spcPct val="100000"/>
                        </a:lnSpc>
                        <a:spcBef>
                          <a:spcPts val="345"/>
                        </a:spcBef>
                      </a:pPr>
                      <a:r>
                        <a:rPr sz="1250" spc="-50" dirty="0">
                          <a:solidFill>
                            <a:srgbClr val="353535"/>
                          </a:solidFill>
                          <a:latin typeface="Garamond"/>
                          <a:cs typeface="Garamond"/>
                        </a:rPr>
                        <a:t>×</a:t>
                      </a:r>
                      <a:endParaRPr sz="1250">
                        <a:latin typeface="Garamond"/>
                        <a:cs typeface="Garamond"/>
                      </a:endParaRPr>
                    </a:p>
                  </a:txBody>
                  <a:tcPr marL="0" marR="0" marT="4381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8255" algn="ctr">
                        <a:lnSpc>
                          <a:spcPct val="100000"/>
                        </a:lnSpc>
                        <a:spcBef>
                          <a:spcPts val="345"/>
                        </a:spcBef>
                      </a:pPr>
                      <a:r>
                        <a:rPr sz="1250" spc="-50" dirty="0">
                          <a:solidFill>
                            <a:srgbClr val="353535"/>
                          </a:solidFill>
                          <a:latin typeface="Garamond"/>
                          <a:cs typeface="Garamond"/>
                        </a:rPr>
                        <a:t>×</a:t>
                      </a:r>
                      <a:endParaRPr sz="1250">
                        <a:latin typeface="Garamond"/>
                        <a:cs typeface="Garamond"/>
                      </a:endParaRPr>
                    </a:p>
                  </a:txBody>
                  <a:tcPr marL="0" marR="0" marT="4381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10795" algn="ctr">
                        <a:lnSpc>
                          <a:spcPct val="100000"/>
                        </a:lnSpc>
                        <a:spcBef>
                          <a:spcPts val="345"/>
                        </a:spcBef>
                      </a:pPr>
                      <a:r>
                        <a:rPr sz="1250" spc="-50" dirty="0">
                          <a:solidFill>
                            <a:srgbClr val="353535"/>
                          </a:solidFill>
                          <a:latin typeface="Garamond"/>
                          <a:cs typeface="Garamond"/>
                        </a:rPr>
                        <a:t>×</a:t>
                      </a:r>
                      <a:endParaRPr sz="1250">
                        <a:latin typeface="Garamond"/>
                        <a:cs typeface="Garamond"/>
                      </a:endParaRPr>
                    </a:p>
                  </a:txBody>
                  <a:tcPr marL="0" marR="0" marT="4381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12065" algn="ctr">
                        <a:lnSpc>
                          <a:spcPct val="100000"/>
                        </a:lnSpc>
                        <a:spcBef>
                          <a:spcPts val="345"/>
                        </a:spcBef>
                      </a:pPr>
                      <a:r>
                        <a:rPr sz="1250" spc="-50" dirty="0">
                          <a:solidFill>
                            <a:srgbClr val="353535"/>
                          </a:solidFill>
                          <a:latin typeface="Garamond"/>
                          <a:cs typeface="Garamond"/>
                        </a:rPr>
                        <a:t>×</a:t>
                      </a:r>
                      <a:endParaRPr sz="1250">
                        <a:latin typeface="Garamond"/>
                        <a:cs typeface="Garamond"/>
                      </a:endParaRPr>
                    </a:p>
                  </a:txBody>
                  <a:tcPr marL="0" marR="0" marT="4381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extLst>
                  <a:ext uri="{0D108BD9-81ED-4DB2-BD59-A6C34878D82A}">
                    <a16:rowId xmlns:a16="http://schemas.microsoft.com/office/drawing/2014/main" val="10004"/>
                  </a:ext>
                </a:extLst>
              </a:tr>
              <a:tr h="336550">
                <a:tc>
                  <a:txBody>
                    <a:bodyPr/>
                    <a:lstStyle/>
                    <a:p>
                      <a:pPr marL="4445" algn="ctr">
                        <a:lnSpc>
                          <a:spcPct val="100000"/>
                        </a:lnSpc>
                        <a:spcBef>
                          <a:spcPts val="275"/>
                        </a:spcBef>
                      </a:pPr>
                      <a:r>
                        <a:rPr sz="1000" spc="-10" dirty="0">
                          <a:solidFill>
                            <a:srgbClr val="353535"/>
                          </a:solidFill>
                          <a:latin typeface="Gotham Light" pitchFamily="2" charset="77"/>
                          <a:cs typeface="Garamond"/>
                        </a:rPr>
                        <a:t>Inactivity</a:t>
                      </a:r>
                      <a:endParaRPr sz="1000" dirty="0">
                        <a:latin typeface="Gotham Light" pitchFamily="2" charset="77"/>
                        <a:cs typeface="Garamond"/>
                      </a:endParaRPr>
                    </a:p>
                  </a:txBody>
                  <a:tcPr marL="0" marR="0" marT="34925" marB="0" anchor="ctr">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5080" algn="ctr">
                        <a:lnSpc>
                          <a:spcPct val="100000"/>
                        </a:lnSpc>
                        <a:spcBef>
                          <a:spcPts val="355"/>
                        </a:spcBef>
                      </a:pPr>
                      <a:r>
                        <a:rPr sz="1250" spc="-50" dirty="0">
                          <a:solidFill>
                            <a:srgbClr val="353535"/>
                          </a:solidFill>
                          <a:latin typeface="Garamond"/>
                          <a:cs typeface="Garamond"/>
                        </a:rPr>
                        <a:t>×</a:t>
                      </a:r>
                      <a:endParaRPr sz="1250" dirty="0">
                        <a:latin typeface="Garamond"/>
                        <a:cs typeface="Garamond"/>
                      </a:endParaRPr>
                    </a:p>
                  </a:txBody>
                  <a:tcPr marL="0" marR="0" marT="4508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6985" algn="ctr">
                        <a:lnSpc>
                          <a:spcPct val="100000"/>
                        </a:lnSpc>
                        <a:spcBef>
                          <a:spcPts val="355"/>
                        </a:spcBef>
                      </a:pPr>
                      <a:r>
                        <a:rPr sz="1250" spc="-50" dirty="0">
                          <a:solidFill>
                            <a:srgbClr val="353535"/>
                          </a:solidFill>
                          <a:latin typeface="Garamond"/>
                          <a:cs typeface="Garamond"/>
                        </a:rPr>
                        <a:t>×</a:t>
                      </a:r>
                      <a:endParaRPr sz="1250">
                        <a:latin typeface="Garamond"/>
                        <a:cs typeface="Garamond"/>
                      </a:endParaRPr>
                    </a:p>
                  </a:txBody>
                  <a:tcPr marL="0" marR="0" marT="4508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8255" algn="ctr">
                        <a:lnSpc>
                          <a:spcPct val="100000"/>
                        </a:lnSpc>
                        <a:spcBef>
                          <a:spcPts val="355"/>
                        </a:spcBef>
                      </a:pPr>
                      <a:r>
                        <a:rPr sz="1250" spc="-50" dirty="0">
                          <a:solidFill>
                            <a:srgbClr val="353535"/>
                          </a:solidFill>
                          <a:latin typeface="Garamond"/>
                          <a:cs typeface="Garamond"/>
                        </a:rPr>
                        <a:t>×</a:t>
                      </a:r>
                      <a:endParaRPr sz="1250">
                        <a:latin typeface="Garamond"/>
                        <a:cs typeface="Garamond"/>
                      </a:endParaRPr>
                    </a:p>
                  </a:txBody>
                  <a:tcPr marL="0" marR="0" marT="4508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10160" algn="ctr">
                        <a:lnSpc>
                          <a:spcPct val="100000"/>
                        </a:lnSpc>
                        <a:spcBef>
                          <a:spcPts val="355"/>
                        </a:spcBef>
                      </a:pPr>
                      <a:r>
                        <a:rPr sz="1250" spc="-50" dirty="0">
                          <a:solidFill>
                            <a:srgbClr val="353535"/>
                          </a:solidFill>
                          <a:latin typeface="Garamond"/>
                          <a:cs typeface="Garamond"/>
                        </a:rPr>
                        <a:t>×</a:t>
                      </a:r>
                      <a:endParaRPr sz="1250">
                        <a:latin typeface="Garamond"/>
                        <a:cs typeface="Garamond"/>
                      </a:endParaRPr>
                    </a:p>
                  </a:txBody>
                  <a:tcPr marL="0" marR="0" marT="4508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11430" algn="ctr">
                        <a:lnSpc>
                          <a:spcPct val="100000"/>
                        </a:lnSpc>
                        <a:spcBef>
                          <a:spcPts val="355"/>
                        </a:spcBef>
                      </a:pPr>
                      <a:r>
                        <a:rPr sz="1250" spc="-50" dirty="0">
                          <a:solidFill>
                            <a:srgbClr val="353535"/>
                          </a:solidFill>
                          <a:latin typeface="Garamond"/>
                          <a:cs typeface="Garamond"/>
                        </a:rPr>
                        <a:t>×</a:t>
                      </a:r>
                      <a:endParaRPr sz="1250">
                        <a:latin typeface="Garamond"/>
                        <a:cs typeface="Garamond"/>
                      </a:endParaRPr>
                    </a:p>
                  </a:txBody>
                  <a:tcPr marL="0" marR="0" marT="4508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extLst>
                  <a:ext uri="{0D108BD9-81ED-4DB2-BD59-A6C34878D82A}">
                    <a16:rowId xmlns:a16="http://schemas.microsoft.com/office/drawing/2014/main" val="10005"/>
                  </a:ext>
                </a:extLst>
              </a:tr>
              <a:tr h="336550">
                <a:tc>
                  <a:txBody>
                    <a:bodyPr/>
                    <a:lstStyle/>
                    <a:p>
                      <a:pPr marL="4445" algn="ctr">
                        <a:lnSpc>
                          <a:spcPct val="100000"/>
                        </a:lnSpc>
                        <a:spcBef>
                          <a:spcPts val="280"/>
                        </a:spcBef>
                      </a:pPr>
                      <a:r>
                        <a:rPr sz="1000" spc="-10" dirty="0">
                          <a:solidFill>
                            <a:srgbClr val="353535"/>
                          </a:solidFill>
                          <a:latin typeface="Gotham Light" pitchFamily="2" charset="77"/>
                          <a:cs typeface="Garamond"/>
                        </a:rPr>
                        <a:t>Cholesterol</a:t>
                      </a:r>
                      <a:endParaRPr sz="1000" dirty="0">
                        <a:latin typeface="Gotham Light" pitchFamily="2" charset="77"/>
                        <a:cs typeface="Garamond"/>
                      </a:endParaRPr>
                    </a:p>
                  </a:txBody>
                  <a:tcPr marL="0" marR="0" marT="35560" marB="0" anchor="ctr">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5080" algn="ctr">
                        <a:lnSpc>
                          <a:spcPct val="100000"/>
                        </a:lnSpc>
                        <a:spcBef>
                          <a:spcPts val="359"/>
                        </a:spcBef>
                      </a:pPr>
                      <a:r>
                        <a:rPr sz="1250" spc="-50" dirty="0">
                          <a:solidFill>
                            <a:srgbClr val="353535"/>
                          </a:solidFill>
                          <a:latin typeface="Garamond"/>
                          <a:cs typeface="Garamond"/>
                        </a:rPr>
                        <a:t>×</a:t>
                      </a:r>
                      <a:endParaRPr sz="1250">
                        <a:latin typeface="Garamond"/>
                        <a:cs typeface="Garamond"/>
                      </a:endParaRPr>
                    </a:p>
                  </a:txBody>
                  <a:tcPr marL="0" marR="0" marT="45719"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6985" algn="ctr">
                        <a:lnSpc>
                          <a:spcPct val="100000"/>
                        </a:lnSpc>
                        <a:spcBef>
                          <a:spcPts val="359"/>
                        </a:spcBef>
                      </a:pPr>
                      <a:r>
                        <a:rPr sz="1250" spc="-50" dirty="0">
                          <a:solidFill>
                            <a:srgbClr val="353535"/>
                          </a:solidFill>
                          <a:latin typeface="Garamond"/>
                          <a:cs typeface="Garamond"/>
                        </a:rPr>
                        <a:t>×</a:t>
                      </a:r>
                      <a:endParaRPr sz="1250">
                        <a:latin typeface="Garamond"/>
                        <a:cs typeface="Garamond"/>
                      </a:endParaRPr>
                    </a:p>
                  </a:txBody>
                  <a:tcPr marL="0" marR="0" marT="45719"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a:lnSpc>
                          <a:spcPct val="100000"/>
                        </a:lnSpc>
                      </a:pPr>
                      <a:endParaRPr sz="1300">
                        <a:latin typeface="Times New Roman"/>
                        <a:cs typeface="Times New Roman"/>
                      </a:endParaRPr>
                    </a:p>
                  </a:txBody>
                  <a:tcPr marL="0" marR="0" marT="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a:lnSpc>
                          <a:spcPct val="100000"/>
                        </a:lnSpc>
                      </a:pPr>
                      <a:endParaRPr sz="1300">
                        <a:latin typeface="Times New Roman"/>
                        <a:cs typeface="Times New Roman"/>
                      </a:endParaRPr>
                    </a:p>
                  </a:txBody>
                  <a:tcPr marL="0" marR="0" marT="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12065" algn="ctr">
                        <a:lnSpc>
                          <a:spcPct val="100000"/>
                        </a:lnSpc>
                        <a:spcBef>
                          <a:spcPts val="359"/>
                        </a:spcBef>
                      </a:pPr>
                      <a:r>
                        <a:rPr sz="1250" spc="-50" dirty="0">
                          <a:solidFill>
                            <a:srgbClr val="353535"/>
                          </a:solidFill>
                          <a:latin typeface="Garamond"/>
                          <a:cs typeface="Garamond"/>
                        </a:rPr>
                        <a:t>×</a:t>
                      </a:r>
                      <a:endParaRPr sz="1250">
                        <a:latin typeface="Garamond"/>
                        <a:cs typeface="Garamond"/>
                      </a:endParaRPr>
                    </a:p>
                  </a:txBody>
                  <a:tcPr marL="0" marR="0" marT="45719"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extLst>
                  <a:ext uri="{0D108BD9-81ED-4DB2-BD59-A6C34878D82A}">
                    <a16:rowId xmlns:a16="http://schemas.microsoft.com/office/drawing/2014/main" val="10006"/>
                  </a:ext>
                </a:extLst>
              </a:tr>
              <a:tr h="336550">
                <a:tc>
                  <a:txBody>
                    <a:bodyPr/>
                    <a:lstStyle/>
                    <a:p>
                      <a:pPr marL="8890" algn="ctr">
                        <a:lnSpc>
                          <a:spcPct val="100000"/>
                        </a:lnSpc>
                        <a:spcBef>
                          <a:spcPts val="285"/>
                        </a:spcBef>
                      </a:pPr>
                      <a:r>
                        <a:rPr sz="1000" spc="-10" dirty="0">
                          <a:solidFill>
                            <a:srgbClr val="353535"/>
                          </a:solidFill>
                          <a:latin typeface="Gotham Light" pitchFamily="2" charset="77"/>
                          <a:cs typeface="Garamond"/>
                        </a:rPr>
                        <a:t>Sleep</a:t>
                      </a:r>
                      <a:endParaRPr sz="1000" dirty="0">
                        <a:latin typeface="Gotham Light" pitchFamily="2" charset="77"/>
                        <a:cs typeface="Garamond"/>
                      </a:endParaRPr>
                    </a:p>
                  </a:txBody>
                  <a:tcPr marL="0" marR="0" marT="36195" marB="0" anchor="ctr">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5080" algn="ctr">
                        <a:lnSpc>
                          <a:spcPct val="100000"/>
                        </a:lnSpc>
                        <a:spcBef>
                          <a:spcPts val="365"/>
                        </a:spcBef>
                      </a:pPr>
                      <a:r>
                        <a:rPr sz="1250" spc="-50" dirty="0">
                          <a:solidFill>
                            <a:srgbClr val="353535"/>
                          </a:solidFill>
                          <a:latin typeface="Garamond"/>
                          <a:cs typeface="Garamond"/>
                        </a:rPr>
                        <a:t>×</a:t>
                      </a:r>
                      <a:endParaRPr sz="1250">
                        <a:latin typeface="Garamond"/>
                        <a:cs typeface="Garamond"/>
                      </a:endParaRPr>
                    </a:p>
                  </a:txBody>
                  <a:tcPr marL="0" marR="0" marT="4635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6985" algn="ctr">
                        <a:lnSpc>
                          <a:spcPct val="100000"/>
                        </a:lnSpc>
                        <a:spcBef>
                          <a:spcPts val="365"/>
                        </a:spcBef>
                      </a:pPr>
                      <a:r>
                        <a:rPr sz="1250" spc="-50" dirty="0">
                          <a:solidFill>
                            <a:srgbClr val="353535"/>
                          </a:solidFill>
                          <a:latin typeface="Garamond"/>
                          <a:cs typeface="Garamond"/>
                        </a:rPr>
                        <a:t>×</a:t>
                      </a:r>
                      <a:endParaRPr sz="1250">
                        <a:latin typeface="Garamond"/>
                        <a:cs typeface="Garamond"/>
                      </a:endParaRPr>
                    </a:p>
                  </a:txBody>
                  <a:tcPr marL="0" marR="0" marT="4635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8255" algn="ctr">
                        <a:lnSpc>
                          <a:spcPct val="100000"/>
                        </a:lnSpc>
                        <a:spcBef>
                          <a:spcPts val="365"/>
                        </a:spcBef>
                      </a:pPr>
                      <a:r>
                        <a:rPr sz="1250" spc="-50" dirty="0">
                          <a:solidFill>
                            <a:srgbClr val="353535"/>
                          </a:solidFill>
                          <a:latin typeface="Garamond"/>
                          <a:cs typeface="Garamond"/>
                        </a:rPr>
                        <a:t>×</a:t>
                      </a:r>
                      <a:endParaRPr sz="1250">
                        <a:latin typeface="Garamond"/>
                        <a:cs typeface="Garamond"/>
                      </a:endParaRPr>
                    </a:p>
                  </a:txBody>
                  <a:tcPr marL="0" marR="0" marT="4635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10795" algn="ctr">
                        <a:lnSpc>
                          <a:spcPct val="100000"/>
                        </a:lnSpc>
                        <a:spcBef>
                          <a:spcPts val="365"/>
                        </a:spcBef>
                      </a:pPr>
                      <a:r>
                        <a:rPr sz="1250" spc="-50" dirty="0">
                          <a:solidFill>
                            <a:srgbClr val="353535"/>
                          </a:solidFill>
                          <a:latin typeface="Garamond"/>
                          <a:cs typeface="Garamond"/>
                        </a:rPr>
                        <a:t>×</a:t>
                      </a:r>
                      <a:endParaRPr sz="1250">
                        <a:latin typeface="Garamond"/>
                        <a:cs typeface="Garamond"/>
                      </a:endParaRPr>
                    </a:p>
                  </a:txBody>
                  <a:tcPr marL="0" marR="0" marT="4635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12065" algn="ctr">
                        <a:lnSpc>
                          <a:spcPct val="100000"/>
                        </a:lnSpc>
                        <a:spcBef>
                          <a:spcPts val="365"/>
                        </a:spcBef>
                      </a:pPr>
                      <a:r>
                        <a:rPr sz="1250" spc="-50" dirty="0">
                          <a:solidFill>
                            <a:srgbClr val="353535"/>
                          </a:solidFill>
                          <a:latin typeface="Garamond"/>
                          <a:cs typeface="Garamond"/>
                        </a:rPr>
                        <a:t>×</a:t>
                      </a:r>
                      <a:endParaRPr sz="1250">
                        <a:latin typeface="Garamond"/>
                        <a:cs typeface="Garamond"/>
                      </a:endParaRPr>
                    </a:p>
                  </a:txBody>
                  <a:tcPr marL="0" marR="0" marT="4635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extLst>
                  <a:ext uri="{0D108BD9-81ED-4DB2-BD59-A6C34878D82A}">
                    <a16:rowId xmlns:a16="http://schemas.microsoft.com/office/drawing/2014/main" val="10007"/>
                  </a:ext>
                </a:extLst>
              </a:tr>
              <a:tr h="335915">
                <a:tc>
                  <a:txBody>
                    <a:bodyPr/>
                    <a:lstStyle/>
                    <a:p>
                      <a:pPr marL="4445" algn="ctr">
                        <a:lnSpc>
                          <a:spcPct val="100000"/>
                        </a:lnSpc>
                        <a:spcBef>
                          <a:spcPts val="290"/>
                        </a:spcBef>
                      </a:pPr>
                      <a:r>
                        <a:rPr sz="1000" spc="-25" dirty="0">
                          <a:solidFill>
                            <a:srgbClr val="353535"/>
                          </a:solidFill>
                          <a:latin typeface="Gotham Light" pitchFamily="2" charset="77"/>
                          <a:cs typeface="Garamond"/>
                        </a:rPr>
                        <a:t>HTN</a:t>
                      </a:r>
                      <a:endParaRPr sz="1000" dirty="0">
                        <a:latin typeface="Gotham Light" pitchFamily="2" charset="77"/>
                        <a:cs typeface="Garamond"/>
                      </a:endParaRPr>
                    </a:p>
                  </a:txBody>
                  <a:tcPr marL="0" marR="0" marT="36830" marB="0" anchor="ctr">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5080" algn="ctr">
                        <a:lnSpc>
                          <a:spcPct val="100000"/>
                        </a:lnSpc>
                        <a:spcBef>
                          <a:spcPts val="365"/>
                        </a:spcBef>
                      </a:pPr>
                      <a:r>
                        <a:rPr sz="1250" spc="-50" dirty="0">
                          <a:solidFill>
                            <a:srgbClr val="353535"/>
                          </a:solidFill>
                          <a:latin typeface="Garamond"/>
                          <a:cs typeface="Garamond"/>
                        </a:rPr>
                        <a:t>×</a:t>
                      </a:r>
                      <a:endParaRPr sz="1250" dirty="0">
                        <a:latin typeface="Garamond"/>
                        <a:cs typeface="Garamond"/>
                      </a:endParaRPr>
                    </a:p>
                  </a:txBody>
                  <a:tcPr marL="0" marR="0" marT="4635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6985" algn="ctr">
                        <a:lnSpc>
                          <a:spcPct val="100000"/>
                        </a:lnSpc>
                        <a:spcBef>
                          <a:spcPts val="365"/>
                        </a:spcBef>
                      </a:pPr>
                      <a:r>
                        <a:rPr sz="1250" spc="-50" dirty="0">
                          <a:solidFill>
                            <a:srgbClr val="353535"/>
                          </a:solidFill>
                          <a:latin typeface="Garamond"/>
                          <a:cs typeface="Garamond"/>
                        </a:rPr>
                        <a:t>×</a:t>
                      </a:r>
                      <a:endParaRPr sz="1250">
                        <a:latin typeface="Garamond"/>
                        <a:cs typeface="Garamond"/>
                      </a:endParaRPr>
                    </a:p>
                  </a:txBody>
                  <a:tcPr marL="0" marR="0" marT="4635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a:lnSpc>
                          <a:spcPct val="100000"/>
                        </a:lnSpc>
                      </a:pPr>
                      <a:endParaRPr sz="1300">
                        <a:latin typeface="Times New Roman"/>
                        <a:cs typeface="Times New Roman"/>
                      </a:endParaRPr>
                    </a:p>
                  </a:txBody>
                  <a:tcPr marL="0" marR="0" marT="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a:lnSpc>
                          <a:spcPct val="100000"/>
                        </a:lnSpc>
                      </a:pPr>
                      <a:endParaRPr sz="1300">
                        <a:latin typeface="Times New Roman"/>
                        <a:cs typeface="Times New Roman"/>
                      </a:endParaRPr>
                    </a:p>
                  </a:txBody>
                  <a:tcPr marL="0" marR="0" marT="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tc>
                  <a:txBody>
                    <a:bodyPr/>
                    <a:lstStyle/>
                    <a:p>
                      <a:pPr marL="12065" algn="ctr">
                        <a:lnSpc>
                          <a:spcPct val="100000"/>
                        </a:lnSpc>
                        <a:spcBef>
                          <a:spcPts val="365"/>
                        </a:spcBef>
                      </a:pPr>
                      <a:r>
                        <a:rPr sz="1250" spc="-50" dirty="0">
                          <a:solidFill>
                            <a:srgbClr val="353535"/>
                          </a:solidFill>
                          <a:latin typeface="Garamond"/>
                          <a:cs typeface="Garamond"/>
                        </a:rPr>
                        <a:t>×</a:t>
                      </a:r>
                      <a:endParaRPr sz="1250">
                        <a:latin typeface="Garamond"/>
                        <a:cs typeface="Garamond"/>
                      </a:endParaRPr>
                    </a:p>
                  </a:txBody>
                  <a:tcPr marL="0" marR="0" marT="46355"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E8E8E9"/>
                    </a:solidFill>
                  </a:tcPr>
                </a:tc>
                <a:extLst>
                  <a:ext uri="{0D108BD9-81ED-4DB2-BD59-A6C34878D82A}">
                    <a16:rowId xmlns:a16="http://schemas.microsoft.com/office/drawing/2014/main" val="10008"/>
                  </a:ext>
                </a:extLst>
              </a:tr>
              <a:tr h="438150">
                <a:tc>
                  <a:txBody>
                    <a:bodyPr/>
                    <a:lstStyle/>
                    <a:p>
                      <a:pPr algn="ctr">
                        <a:lnSpc>
                          <a:spcPct val="100000"/>
                        </a:lnSpc>
                        <a:spcBef>
                          <a:spcPts val="295"/>
                        </a:spcBef>
                      </a:pPr>
                      <a:r>
                        <a:rPr sz="1000" dirty="0">
                          <a:solidFill>
                            <a:srgbClr val="353535"/>
                          </a:solidFill>
                          <a:latin typeface="Gotham Light" pitchFamily="2" charset="77"/>
                          <a:cs typeface="Garamond"/>
                        </a:rPr>
                        <a:t>Insulin</a:t>
                      </a:r>
                      <a:r>
                        <a:rPr sz="1000" spc="-35" dirty="0">
                          <a:solidFill>
                            <a:srgbClr val="353535"/>
                          </a:solidFill>
                          <a:latin typeface="Gotham Light" pitchFamily="2" charset="77"/>
                          <a:cs typeface="Garamond"/>
                        </a:rPr>
                        <a:t> </a:t>
                      </a:r>
                      <a:r>
                        <a:rPr sz="1000" spc="-10" dirty="0">
                          <a:solidFill>
                            <a:srgbClr val="353535"/>
                          </a:solidFill>
                          <a:latin typeface="Gotham Light" pitchFamily="2" charset="77"/>
                          <a:cs typeface="Garamond"/>
                        </a:rPr>
                        <a:t>Resistance</a:t>
                      </a:r>
                      <a:endParaRPr sz="1000" dirty="0">
                        <a:latin typeface="Gotham Light" pitchFamily="2" charset="77"/>
                        <a:cs typeface="Garamond"/>
                      </a:endParaRPr>
                    </a:p>
                  </a:txBody>
                  <a:tcPr marL="0" marR="0" marT="37465" marB="0" anchor="ctr">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5080" algn="ctr">
                        <a:lnSpc>
                          <a:spcPct val="100000"/>
                        </a:lnSpc>
                        <a:spcBef>
                          <a:spcPts val="370"/>
                        </a:spcBef>
                      </a:pPr>
                      <a:r>
                        <a:rPr sz="1250" spc="-50" dirty="0">
                          <a:solidFill>
                            <a:srgbClr val="353535"/>
                          </a:solidFill>
                          <a:latin typeface="Garamond"/>
                          <a:cs typeface="Garamond"/>
                        </a:rPr>
                        <a:t>×</a:t>
                      </a:r>
                      <a:endParaRPr sz="1250" dirty="0">
                        <a:latin typeface="Garamond"/>
                        <a:cs typeface="Garamond"/>
                      </a:endParaRPr>
                    </a:p>
                  </a:txBody>
                  <a:tcPr marL="0" marR="0" marT="4699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6985" algn="ctr">
                        <a:lnSpc>
                          <a:spcPct val="100000"/>
                        </a:lnSpc>
                        <a:spcBef>
                          <a:spcPts val="370"/>
                        </a:spcBef>
                      </a:pPr>
                      <a:r>
                        <a:rPr sz="1250" spc="-50" dirty="0">
                          <a:solidFill>
                            <a:srgbClr val="353535"/>
                          </a:solidFill>
                          <a:latin typeface="Garamond"/>
                          <a:cs typeface="Garamond"/>
                        </a:rPr>
                        <a:t>×</a:t>
                      </a:r>
                      <a:endParaRPr sz="1250">
                        <a:latin typeface="Garamond"/>
                        <a:cs typeface="Garamond"/>
                      </a:endParaRPr>
                    </a:p>
                  </a:txBody>
                  <a:tcPr marL="0" marR="0" marT="4699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8255" algn="ctr">
                        <a:lnSpc>
                          <a:spcPct val="100000"/>
                        </a:lnSpc>
                        <a:spcBef>
                          <a:spcPts val="370"/>
                        </a:spcBef>
                      </a:pPr>
                      <a:r>
                        <a:rPr sz="1250" spc="-50" dirty="0">
                          <a:solidFill>
                            <a:srgbClr val="353535"/>
                          </a:solidFill>
                          <a:latin typeface="Garamond"/>
                          <a:cs typeface="Garamond"/>
                        </a:rPr>
                        <a:t>×</a:t>
                      </a:r>
                      <a:endParaRPr sz="1250">
                        <a:latin typeface="Garamond"/>
                        <a:cs typeface="Garamond"/>
                      </a:endParaRPr>
                    </a:p>
                  </a:txBody>
                  <a:tcPr marL="0" marR="0" marT="4699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10795" algn="ctr">
                        <a:lnSpc>
                          <a:spcPct val="100000"/>
                        </a:lnSpc>
                        <a:spcBef>
                          <a:spcPts val="370"/>
                        </a:spcBef>
                      </a:pPr>
                      <a:r>
                        <a:rPr sz="1250" spc="-50" dirty="0">
                          <a:solidFill>
                            <a:srgbClr val="353535"/>
                          </a:solidFill>
                          <a:latin typeface="Garamond"/>
                          <a:cs typeface="Garamond"/>
                        </a:rPr>
                        <a:t>×</a:t>
                      </a:r>
                      <a:endParaRPr sz="1250">
                        <a:latin typeface="Garamond"/>
                        <a:cs typeface="Garamond"/>
                      </a:endParaRPr>
                    </a:p>
                  </a:txBody>
                  <a:tcPr marL="0" marR="0" marT="4699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tc>
                  <a:txBody>
                    <a:bodyPr/>
                    <a:lstStyle/>
                    <a:p>
                      <a:pPr marL="12065" algn="ctr">
                        <a:lnSpc>
                          <a:spcPct val="100000"/>
                        </a:lnSpc>
                        <a:spcBef>
                          <a:spcPts val="370"/>
                        </a:spcBef>
                      </a:pPr>
                      <a:r>
                        <a:rPr sz="1250" spc="-50" dirty="0">
                          <a:solidFill>
                            <a:srgbClr val="353535"/>
                          </a:solidFill>
                          <a:latin typeface="Garamond"/>
                          <a:cs typeface="Garamond"/>
                        </a:rPr>
                        <a:t>×</a:t>
                      </a:r>
                      <a:endParaRPr sz="1250" dirty="0">
                        <a:latin typeface="Garamond"/>
                        <a:cs typeface="Garamond"/>
                      </a:endParaRPr>
                    </a:p>
                  </a:txBody>
                  <a:tcPr marL="0" marR="0" marT="46990" marB="0">
                    <a:lnL w="12700">
                      <a:solidFill>
                        <a:srgbClr val="FAF8F5"/>
                      </a:solidFill>
                      <a:prstDash val="solid"/>
                    </a:lnL>
                    <a:lnR w="12700">
                      <a:solidFill>
                        <a:srgbClr val="FAF8F5"/>
                      </a:solidFill>
                      <a:prstDash val="solid"/>
                    </a:lnR>
                    <a:lnT w="12700">
                      <a:solidFill>
                        <a:srgbClr val="FAF8F5"/>
                      </a:solidFill>
                      <a:prstDash val="solid"/>
                    </a:lnT>
                    <a:lnB w="12700">
                      <a:solidFill>
                        <a:srgbClr val="FAF8F5"/>
                      </a:solidFill>
                      <a:prstDash val="solid"/>
                    </a:lnB>
                    <a:solidFill>
                      <a:srgbClr val="CCCCCF"/>
                    </a:solidFill>
                  </a:tcPr>
                </a:tc>
                <a:extLst>
                  <a:ext uri="{0D108BD9-81ED-4DB2-BD59-A6C34878D82A}">
                    <a16:rowId xmlns:a16="http://schemas.microsoft.com/office/drawing/2014/main" val="10009"/>
                  </a:ext>
                </a:extLst>
              </a:tr>
            </a:tbl>
          </a:graphicData>
        </a:graphic>
      </p:graphicFrame>
      <p:sp>
        <p:nvSpPr>
          <p:cNvPr id="6" name="Rectangle 5">
            <a:extLst>
              <a:ext uri="{FF2B5EF4-FFF2-40B4-BE49-F238E27FC236}">
                <a16:creationId xmlns:a16="http://schemas.microsoft.com/office/drawing/2014/main" id="{9AB6152C-9CE8-4780-DACA-D18E9BBACB70}"/>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85E214D2-433D-B975-541E-2B0F20FA03AF}"/>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19</a:t>
            </a:r>
          </a:p>
        </p:txBody>
      </p:sp>
      <p:pic>
        <p:nvPicPr>
          <p:cNvPr id="8" name="Picture 7">
            <a:extLst>
              <a:ext uri="{FF2B5EF4-FFF2-40B4-BE49-F238E27FC236}">
                <a16:creationId xmlns:a16="http://schemas.microsoft.com/office/drawing/2014/main" id="{80B8CA1E-875A-824A-09EE-0C7EFD451DB5}"/>
              </a:ext>
            </a:extLst>
          </p:cNvPr>
          <p:cNvPicPr>
            <a:picLocks noChangeAspect="1"/>
          </p:cNvPicPr>
          <p:nvPr/>
        </p:nvPicPr>
        <p:blipFill>
          <a:blip r:embed="rId3"/>
          <a:stretch>
            <a:fillRect/>
          </a:stretch>
        </p:blipFill>
        <p:spPr>
          <a:xfrm>
            <a:off x="8119844" y="4495386"/>
            <a:ext cx="706007" cy="706007"/>
          </a:xfrm>
          <a:prstGeom prst="rect">
            <a:avLst/>
          </a:prstGeom>
        </p:spPr>
      </p:pic>
      <p:cxnSp>
        <p:nvCxnSpPr>
          <p:cNvPr id="9" name="Straight Connector 8">
            <a:extLst>
              <a:ext uri="{FF2B5EF4-FFF2-40B4-BE49-F238E27FC236}">
                <a16:creationId xmlns:a16="http://schemas.microsoft.com/office/drawing/2014/main" id="{7FBB63CF-EDAA-54B6-0928-B5B2B74F9F59}"/>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BF5638BB-52E7-2811-45E4-DA46FEC18C38}"/>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74E9824-3082-ABB0-8FA4-59E13713787B}"/>
              </a:ext>
            </a:extLst>
          </p:cNvPr>
          <p:cNvSpPr/>
          <p:nvPr/>
        </p:nvSpPr>
        <p:spPr>
          <a:xfrm>
            <a:off x="-1" y="-1"/>
            <a:ext cx="9144000" cy="5314951"/>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object 5"/>
          <p:cNvPicPr/>
          <p:nvPr/>
        </p:nvPicPr>
        <p:blipFill>
          <a:blip r:embed="rId2" cstate="print"/>
          <a:stretch>
            <a:fillRect/>
          </a:stretch>
        </p:blipFill>
        <p:spPr>
          <a:xfrm>
            <a:off x="5540294" y="23414"/>
            <a:ext cx="3603706" cy="4536134"/>
          </a:xfrm>
          <a:prstGeom prst="rect">
            <a:avLst/>
          </a:prstGeom>
        </p:spPr>
      </p:pic>
      <p:sp>
        <p:nvSpPr>
          <p:cNvPr id="6" name="object 6" descr="$PPTXTitle"/>
          <p:cNvSpPr txBox="1">
            <a:spLocks noGrp="1"/>
          </p:cNvSpPr>
          <p:nvPr>
            <p:ph type="title"/>
          </p:nvPr>
        </p:nvSpPr>
        <p:spPr>
          <a:xfrm>
            <a:off x="762000" y="1827636"/>
            <a:ext cx="3061337" cy="1488228"/>
          </a:xfrm>
          <a:prstGeom prst="rect">
            <a:avLst/>
          </a:prstGeom>
        </p:spPr>
        <p:txBody>
          <a:bodyPr vert="horz" wrap="square" lIns="0" tIns="10795" rIns="0" bIns="0" rtlCol="0">
            <a:spAutoFit/>
          </a:bodyPr>
          <a:lstStyle/>
          <a:p>
            <a:pPr marL="12700" marR="5080">
              <a:lnSpc>
                <a:spcPct val="100400"/>
              </a:lnSpc>
              <a:spcBef>
                <a:spcPts val="85"/>
              </a:spcBef>
            </a:pPr>
            <a:r>
              <a:rPr sz="4800" spc="-150" dirty="0">
                <a:solidFill>
                  <a:srgbClr val="EFB41D"/>
                </a:solidFill>
                <a:latin typeface="CALVERTMT" panose="02020500000000000000" pitchFamily="18" charset="0"/>
                <a:cs typeface="Tahoma"/>
              </a:rPr>
              <a:t>Integrative </a:t>
            </a:r>
            <a:r>
              <a:rPr sz="4800" spc="-10" dirty="0">
                <a:solidFill>
                  <a:srgbClr val="EFB41D"/>
                </a:solidFill>
                <a:latin typeface="CALVERTMT" panose="02020500000000000000" pitchFamily="18" charset="0"/>
                <a:cs typeface="Tahoma"/>
              </a:rPr>
              <a:t>Medicine</a:t>
            </a:r>
            <a:endParaRPr sz="4800" dirty="0">
              <a:solidFill>
                <a:srgbClr val="EFB41D"/>
              </a:solidFill>
              <a:latin typeface="CALVERTMT" panose="02020500000000000000" pitchFamily="18" charset="0"/>
              <a:cs typeface="Tahoma"/>
            </a:endParaRPr>
          </a:p>
        </p:txBody>
      </p:sp>
      <p:sp>
        <p:nvSpPr>
          <p:cNvPr id="8" name="object 4">
            <a:extLst>
              <a:ext uri="{FF2B5EF4-FFF2-40B4-BE49-F238E27FC236}">
                <a16:creationId xmlns:a16="http://schemas.microsoft.com/office/drawing/2014/main" id="{82091D85-B29D-1A41-AF46-9A9AC11DCB3E}"/>
              </a:ext>
            </a:extLst>
          </p:cNvPr>
          <p:cNvSpPr txBox="1">
            <a:spLocks noGrp="1"/>
          </p:cNvSpPr>
          <p:nvPr>
            <p:ph type="sldNum" sz="quarter" idx="7"/>
          </p:nvPr>
        </p:nvSpPr>
        <p:spPr>
          <a:xfrm>
            <a:off x="8774683" y="4848390"/>
            <a:ext cx="184784" cy="128904"/>
          </a:xfrm>
          <a:prstGeom prst="rect">
            <a:avLst/>
          </a:prstGeom>
        </p:spPr>
        <p:txBody>
          <a:bodyPr vert="horz" wrap="square" lIns="0" tIns="14604" rIns="0" bIns="0" rtlCol="0">
            <a:spAutoFit/>
          </a:bodyPr>
          <a:lstStyle/>
          <a:p>
            <a:pPr marL="38100">
              <a:lnSpc>
                <a:spcPct val="100000"/>
              </a:lnSpc>
              <a:spcBef>
                <a:spcPts val="114"/>
              </a:spcBef>
            </a:pPr>
            <a:fld id="{81D60167-4931-47E6-BA6A-407CBD079E47}" type="slidenum">
              <a:rPr spc="-25" dirty="0"/>
              <a:t>2</a:t>
            </a:fld>
            <a:endParaRPr spc="-25" dirty="0"/>
          </a:p>
        </p:txBody>
      </p:sp>
      <p:sp>
        <p:nvSpPr>
          <p:cNvPr id="9" name="Rectangle 8">
            <a:extLst>
              <a:ext uri="{FF2B5EF4-FFF2-40B4-BE49-F238E27FC236}">
                <a16:creationId xmlns:a16="http://schemas.microsoft.com/office/drawing/2014/main" id="{3CDD26EC-28FF-ED6B-1D26-92801AE5F6B5}"/>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CF052F5D-FF11-F604-2FA0-7BC2023460C7}"/>
              </a:ext>
            </a:extLst>
          </p:cNvPr>
          <p:cNvSpPr txBox="1"/>
          <p:nvPr/>
        </p:nvSpPr>
        <p:spPr>
          <a:xfrm>
            <a:off x="319934" y="4684833"/>
            <a:ext cx="379263"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2</a:t>
            </a:r>
          </a:p>
        </p:txBody>
      </p:sp>
      <p:pic>
        <p:nvPicPr>
          <p:cNvPr id="11" name="Picture 10">
            <a:extLst>
              <a:ext uri="{FF2B5EF4-FFF2-40B4-BE49-F238E27FC236}">
                <a16:creationId xmlns:a16="http://schemas.microsoft.com/office/drawing/2014/main" id="{E20623D7-379B-889E-A1A8-0E934199B603}"/>
              </a:ext>
            </a:extLst>
          </p:cNvPr>
          <p:cNvPicPr>
            <a:picLocks noChangeAspect="1"/>
          </p:cNvPicPr>
          <p:nvPr/>
        </p:nvPicPr>
        <p:blipFill>
          <a:blip r:embed="rId3"/>
          <a:stretch>
            <a:fillRect/>
          </a:stretch>
        </p:blipFill>
        <p:spPr>
          <a:xfrm>
            <a:off x="8119844" y="4495386"/>
            <a:ext cx="706007" cy="706007"/>
          </a:xfrm>
          <a:prstGeom prst="rect">
            <a:avLst/>
          </a:prstGeom>
        </p:spPr>
      </p:pic>
      <p:cxnSp>
        <p:nvCxnSpPr>
          <p:cNvPr id="12" name="Straight Connector 11">
            <a:extLst>
              <a:ext uri="{FF2B5EF4-FFF2-40B4-BE49-F238E27FC236}">
                <a16:creationId xmlns:a16="http://schemas.microsoft.com/office/drawing/2014/main" id="{0BDF1B04-C331-E970-0608-4174AC1CA473}"/>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32D32D75-B2D0-6B94-9829-F0B5E70A6A80}"/>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5143500"/>
            <a:chOff x="0" y="0"/>
            <a:chExt cx="9144000" cy="5143500"/>
          </a:xfrm>
        </p:grpSpPr>
        <p:pic>
          <p:nvPicPr>
            <p:cNvPr id="3" name="object 3"/>
            <p:cNvPicPr/>
            <p:nvPr/>
          </p:nvPicPr>
          <p:blipFill>
            <a:blip r:embed="rId2" cstate="print"/>
            <a:stretch>
              <a:fillRect/>
            </a:stretch>
          </p:blipFill>
          <p:spPr>
            <a:xfrm>
              <a:off x="0" y="0"/>
              <a:ext cx="9144000" cy="5143500"/>
            </a:xfrm>
            <a:prstGeom prst="rect">
              <a:avLst/>
            </a:prstGeom>
          </p:spPr>
        </p:pic>
        <p:pic>
          <p:nvPicPr>
            <p:cNvPr id="4" name="object 4"/>
            <p:cNvPicPr/>
            <p:nvPr/>
          </p:nvPicPr>
          <p:blipFill>
            <a:blip r:embed="rId3" cstate="print"/>
            <a:stretch>
              <a:fillRect/>
            </a:stretch>
          </p:blipFill>
          <p:spPr>
            <a:xfrm>
              <a:off x="7552943" y="4617681"/>
              <a:ext cx="1104900" cy="142875"/>
            </a:xfrm>
            <a:prstGeom prst="rect">
              <a:avLst/>
            </a:prstGeom>
          </p:spPr>
        </p:pic>
      </p:grpSp>
      <p:sp>
        <p:nvSpPr>
          <p:cNvPr id="5" name="object 5" descr="$PPTXTitle"/>
          <p:cNvSpPr txBox="1">
            <a:spLocks noGrp="1"/>
          </p:cNvSpPr>
          <p:nvPr>
            <p:ph type="title"/>
          </p:nvPr>
        </p:nvSpPr>
        <p:spPr>
          <a:xfrm>
            <a:off x="585786" y="1693163"/>
            <a:ext cx="5434013" cy="567463"/>
          </a:xfrm>
          <a:prstGeom prst="rect">
            <a:avLst/>
          </a:prstGeom>
        </p:spPr>
        <p:txBody>
          <a:bodyPr vert="horz" wrap="square" lIns="0" tIns="13335" rIns="0" bIns="0" rtlCol="0">
            <a:spAutoFit/>
          </a:bodyPr>
          <a:lstStyle/>
          <a:p>
            <a:pPr marL="12700">
              <a:lnSpc>
                <a:spcPct val="100000"/>
              </a:lnSpc>
              <a:spcBef>
                <a:spcPts val="105"/>
              </a:spcBef>
            </a:pPr>
            <a:r>
              <a:rPr sz="3600" spc="95" dirty="0">
                <a:solidFill>
                  <a:srgbClr val="EFB41D"/>
                </a:solidFill>
                <a:latin typeface="CALVERTMT" panose="02020500000000000000" pitchFamily="18" charset="0"/>
                <a:cs typeface="Cambria"/>
              </a:rPr>
              <a:t>APPLYING</a:t>
            </a:r>
            <a:r>
              <a:rPr sz="3600" spc="80" dirty="0">
                <a:solidFill>
                  <a:srgbClr val="EFB41D"/>
                </a:solidFill>
                <a:latin typeface="CALVERTMT" panose="02020500000000000000" pitchFamily="18" charset="0"/>
                <a:cs typeface="Cambria"/>
              </a:rPr>
              <a:t> </a:t>
            </a:r>
            <a:r>
              <a:rPr sz="3600" spc="225" dirty="0">
                <a:solidFill>
                  <a:srgbClr val="EFB41D"/>
                </a:solidFill>
                <a:latin typeface="CALVERTMT" panose="02020500000000000000" pitchFamily="18" charset="0"/>
                <a:cs typeface="Cambria"/>
              </a:rPr>
              <a:t>YOUR</a:t>
            </a:r>
            <a:r>
              <a:rPr sz="3600" spc="65" dirty="0">
                <a:solidFill>
                  <a:srgbClr val="EFB41D"/>
                </a:solidFill>
                <a:latin typeface="CALVERTMT" panose="02020500000000000000" pitchFamily="18" charset="0"/>
                <a:cs typeface="Cambria"/>
              </a:rPr>
              <a:t> </a:t>
            </a:r>
            <a:r>
              <a:rPr sz="3600" spc="254" dirty="0">
                <a:solidFill>
                  <a:srgbClr val="EFB41D"/>
                </a:solidFill>
                <a:latin typeface="CALVERTMT" panose="02020500000000000000" pitchFamily="18" charset="0"/>
                <a:cs typeface="Cambria"/>
              </a:rPr>
              <a:t>CGM</a:t>
            </a:r>
            <a:endParaRPr sz="3600" dirty="0">
              <a:solidFill>
                <a:srgbClr val="EFB41D"/>
              </a:solidFill>
              <a:latin typeface="CALVERTMT" panose="02020500000000000000" pitchFamily="18" charset="0"/>
              <a:cs typeface="Cambria"/>
            </a:endParaRPr>
          </a:p>
        </p:txBody>
      </p:sp>
      <p:sp>
        <p:nvSpPr>
          <p:cNvPr id="6" name="Rectangle 5">
            <a:extLst>
              <a:ext uri="{FF2B5EF4-FFF2-40B4-BE49-F238E27FC236}">
                <a16:creationId xmlns:a16="http://schemas.microsoft.com/office/drawing/2014/main" id="{44EC8721-7621-C2CD-1A71-E172F3089924}"/>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899C3D5D-9538-2554-9AB5-7F15B650CC8E}"/>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20</a:t>
            </a:r>
          </a:p>
        </p:txBody>
      </p:sp>
      <p:pic>
        <p:nvPicPr>
          <p:cNvPr id="8" name="Picture 7">
            <a:extLst>
              <a:ext uri="{FF2B5EF4-FFF2-40B4-BE49-F238E27FC236}">
                <a16:creationId xmlns:a16="http://schemas.microsoft.com/office/drawing/2014/main" id="{CF326953-8ADC-C578-6508-1C8A256E47ED}"/>
              </a:ext>
            </a:extLst>
          </p:cNvPr>
          <p:cNvPicPr>
            <a:picLocks noChangeAspect="1"/>
          </p:cNvPicPr>
          <p:nvPr/>
        </p:nvPicPr>
        <p:blipFill>
          <a:blip r:embed="rId4"/>
          <a:stretch>
            <a:fillRect/>
          </a:stretch>
        </p:blipFill>
        <p:spPr>
          <a:xfrm>
            <a:off x="8119844" y="4495386"/>
            <a:ext cx="706007" cy="706007"/>
          </a:xfrm>
          <a:prstGeom prst="rect">
            <a:avLst/>
          </a:prstGeom>
        </p:spPr>
      </p:pic>
      <p:cxnSp>
        <p:nvCxnSpPr>
          <p:cNvPr id="9" name="Straight Connector 8">
            <a:extLst>
              <a:ext uri="{FF2B5EF4-FFF2-40B4-BE49-F238E27FC236}">
                <a16:creationId xmlns:a16="http://schemas.microsoft.com/office/drawing/2014/main" id="{B935195A-715E-D68B-128F-41C315EF17D0}"/>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38E2DB6D-775A-319C-D0D3-DD474EB98DB5}"/>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D42F5C69-90A8-C4B2-1D30-1C8BBEF8CAA1}"/>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dirty="0"/>
          </a:p>
        </p:txBody>
      </p:sp>
      <p:sp>
        <p:nvSpPr>
          <p:cNvPr id="2" name="object 2"/>
          <p:cNvSpPr/>
          <p:nvPr/>
        </p:nvSpPr>
        <p:spPr>
          <a:xfrm>
            <a:off x="5238750" y="0"/>
            <a:ext cx="3905250" cy="5143500"/>
          </a:xfrm>
          <a:custGeom>
            <a:avLst/>
            <a:gdLst/>
            <a:ahLst/>
            <a:cxnLst/>
            <a:rect l="l" t="t" r="r" b="b"/>
            <a:pathLst>
              <a:path w="3905250" h="5143500">
                <a:moveTo>
                  <a:pt x="0" y="0"/>
                </a:moveTo>
                <a:lnTo>
                  <a:pt x="0" y="5143500"/>
                </a:lnTo>
                <a:lnTo>
                  <a:pt x="3905250" y="5143500"/>
                </a:lnTo>
                <a:lnTo>
                  <a:pt x="3905250" y="0"/>
                </a:lnTo>
                <a:lnTo>
                  <a:pt x="0" y="0"/>
                </a:lnTo>
                <a:close/>
              </a:path>
            </a:pathLst>
          </a:custGeom>
          <a:solidFill>
            <a:srgbClr val="276187"/>
          </a:solidFill>
        </p:spPr>
        <p:txBody>
          <a:bodyPr wrap="square" lIns="0" tIns="0" rIns="0" bIns="0" rtlCol="0"/>
          <a:lstStyle/>
          <a:p>
            <a:endParaRPr/>
          </a:p>
        </p:txBody>
      </p:sp>
      <p:sp>
        <p:nvSpPr>
          <p:cNvPr id="4" name="object 4" descr="$PPTXTitle"/>
          <p:cNvSpPr txBox="1">
            <a:spLocks noGrp="1"/>
          </p:cNvSpPr>
          <p:nvPr>
            <p:ph type="title"/>
          </p:nvPr>
        </p:nvSpPr>
        <p:spPr>
          <a:xfrm>
            <a:off x="609600" y="1733550"/>
            <a:ext cx="3731260" cy="1453987"/>
          </a:xfrm>
          <a:prstGeom prst="rect">
            <a:avLst/>
          </a:prstGeom>
        </p:spPr>
        <p:txBody>
          <a:bodyPr vert="horz" wrap="square" lIns="0" tIns="123189" rIns="0" bIns="0" rtlCol="0">
            <a:spAutoFit/>
          </a:bodyPr>
          <a:lstStyle/>
          <a:p>
            <a:pPr marL="12700" marR="5080" algn="l">
              <a:lnSpc>
                <a:spcPct val="80000"/>
              </a:lnSpc>
              <a:spcBef>
                <a:spcPts val="969"/>
              </a:spcBef>
            </a:pPr>
            <a:r>
              <a:rPr sz="3600" dirty="0">
                <a:solidFill>
                  <a:srgbClr val="EFB41D"/>
                </a:solidFill>
                <a:latin typeface="CALVERTMT" panose="02020500000000000000" pitchFamily="18" charset="0"/>
                <a:cs typeface="Cambria"/>
              </a:rPr>
              <a:t>DOWNLOAD APP</a:t>
            </a:r>
            <a:r>
              <a:rPr lang="en-US" sz="3600" dirty="0">
                <a:solidFill>
                  <a:srgbClr val="EFB41D"/>
                </a:solidFill>
                <a:latin typeface="CALVERTMT" panose="02020500000000000000" pitchFamily="18" charset="0"/>
                <a:cs typeface="Cambria"/>
              </a:rPr>
              <a:t> </a:t>
            </a:r>
            <a:r>
              <a:rPr sz="3600" dirty="0">
                <a:solidFill>
                  <a:srgbClr val="EFB41D"/>
                </a:solidFill>
                <a:latin typeface="CALVERTMT" panose="02020500000000000000" pitchFamily="18" charset="0"/>
                <a:cs typeface="Cambria"/>
              </a:rPr>
              <a:t>ON YOUR SMART PHONE</a:t>
            </a:r>
          </a:p>
        </p:txBody>
      </p:sp>
      <p:pic>
        <p:nvPicPr>
          <p:cNvPr id="5" name="object 5"/>
          <p:cNvPicPr/>
          <p:nvPr/>
        </p:nvPicPr>
        <p:blipFill>
          <a:blip r:embed="rId2" cstate="print"/>
          <a:stretch>
            <a:fillRect/>
          </a:stretch>
        </p:blipFill>
        <p:spPr>
          <a:xfrm>
            <a:off x="5957887" y="1430249"/>
            <a:ext cx="2466975" cy="2428875"/>
          </a:xfrm>
          <a:prstGeom prst="rect">
            <a:avLst/>
          </a:prstGeom>
        </p:spPr>
      </p:pic>
      <p:sp>
        <p:nvSpPr>
          <p:cNvPr id="7" name="Rectangle 6">
            <a:extLst>
              <a:ext uri="{FF2B5EF4-FFF2-40B4-BE49-F238E27FC236}">
                <a16:creationId xmlns:a16="http://schemas.microsoft.com/office/drawing/2014/main" id="{F10438EC-F859-877A-619F-AD0EBEF4A328}"/>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8856E57-1AF8-A32A-8EEC-40122514BC3A}"/>
              </a:ext>
            </a:extLst>
          </p:cNvPr>
          <p:cNvSpPr txBox="1"/>
          <p:nvPr/>
        </p:nvSpPr>
        <p:spPr>
          <a:xfrm>
            <a:off x="319934" y="4684833"/>
            <a:ext cx="477305"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21</a:t>
            </a:r>
          </a:p>
        </p:txBody>
      </p:sp>
      <p:pic>
        <p:nvPicPr>
          <p:cNvPr id="9" name="Picture 8">
            <a:extLst>
              <a:ext uri="{FF2B5EF4-FFF2-40B4-BE49-F238E27FC236}">
                <a16:creationId xmlns:a16="http://schemas.microsoft.com/office/drawing/2014/main" id="{60145A0C-6EAD-DCF0-C8C0-EE26A651B03A}"/>
              </a:ext>
            </a:extLst>
          </p:cNvPr>
          <p:cNvPicPr>
            <a:picLocks noChangeAspect="1"/>
          </p:cNvPicPr>
          <p:nvPr/>
        </p:nvPicPr>
        <p:blipFill>
          <a:blip r:embed="rId3"/>
          <a:stretch>
            <a:fillRect/>
          </a:stretch>
        </p:blipFill>
        <p:spPr>
          <a:xfrm>
            <a:off x="8119844" y="4495386"/>
            <a:ext cx="706007" cy="706007"/>
          </a:xfrm>
          <a:prstGeom prst="rect">
            <a:avLst/>
          </a:prstGeom>
        </p:spPr>
      </p:pic>
      <p:cxnSp>
        <p:nvCxnSpPr>
          <p:cNvPr id="10" name="Straight Connector 9">
            <a:extLst>
              <a:ext uri="{FF2B5EF4-FFF2-40B4-BE49-F238E27FC236}">
                <a16:creationId xmlns:a16="http://schemas.microsoft.com/office/drawing/2014/main" id="{E4926522-1F5A-DACF-BBB7-AE48BD914AFC}"/>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B5F5E5C3-BFBA-ED47-4B4A-FFB8A7CE131E}"/>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A87238FD-BB2B-125C-0425-4EF482CCA197}"/>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dirty="0"/>
          </a:p>
        </p:txBody>
      </p:sp>
      <p:sp>
        <p:nvSpPr>
          <p:cNvPr id="2" name="object 2"/>
          <p:cNvSpPr txBox="1"/>
          <p:nvPr/>
        </p:nvSpPr>
        <p:spPr>
          <a:xfrm>
            <a:off x="422909" y="412178"/>
            <a:ext cx="8441055" cy="4558665"/>
          </a:xfrm>
          <a:prstGeom prst="rect">
            <a:avLst/>
          </a:prstGeom>
        </p:spPr>
        <p:txBody>
          <a:bodyPr vert="horz" wrap="square" lIns="0" tIns="15875" rIns="0" bIns="0" rtlCol="0">
            <a:spAutoFit/>
          </a:bodyPr>
          <a:lstStyle/>
          <a:p>
            <a:pPr marL="12700">
              <a:lnSpc>
                <a:spcPct val="100000"/>
              </a:lnSpc>
              <a:spcBef>
                <a:spcPts val="125"/>
              </a:spcBef>
            </a:pPr>
            <a:r>
              <a:rPr sz="950" spc="35" dirty="0">
                <a:solidFill>
                  <a:schemeClr val="bg1"/>
                </a:solidFill>
                <a:latin typeface="Tahoma"/>
                <a:cs typeface="Tahoma"/>
              </a:rPr>
              <a:t>REFERENCES</a:t>
            </a:r>
            <a:endParaRPr sz="950" dirty="0">
              <a:solidFill>
                <a:schemeClr val="bg1"/>
              </a:solidFill>
              <a:latin typeface="Tahoma"/>
              <a:cs typeface="Tahoma"/>
            </a:endParaRPr>
          </a:p>
          <a:p>
            <a:pPr marL="12700">
              <a:lnSpc>
                <a:spcPts val="930"/>
              </a:lnSpc>
              <a:spcBef>
                <a:spcPts val="805"/>
              </a:spcBef>
            </a:pPr>
            <a:r>
              <a:rPr sz="800" dirty="0">
                <a:solidFill>
                  <a:schemeClr val="bg1"/>
                </a:solidFill>
                <a:latin typeface="Tahoma"/>
                <a:cs typeface="Tahoma"/>
              </a:rPr>
              <a:t>Vogels</a:t>
            </a:r>
            <a:r>
              <a:rPr sz="800" spc="-60" dirty="0">
                <a:solidFill>
                  <a:schemeClr val="bg1"/>
                </a:solidFill>
                <a:latin typeface="Tahoma"/>
                <a:cs typeface="Tahoma"/>
              </a:rPr>
              <a:t> </a:t>
            </a:r>
            <a:r>
              <a:rPr sz="800" dirty="0">
                <a:solidFill>
                  <a:schemeClr val="bg1"/>
                </a:solidFill>
                <a:latin typeface="Tahoma"/>
                <a:cs typeface="Tahoma"/>
              </a:rPr>
              <a:t>N,</a:t>
            </a:r>
            <a:r>
              <a:rPr sz="800" spc="55" dirty="0">
                <a:solidFill>
                  <a:schemeClr val="bg1"/>
                </a:solidFill>
                <a:latin typeface="Tahoma"/>
                <a:cs typeface="Tahoma"/>
              </a:rPr>
              <a:t> </a:t>
            </a:r>
            <a:r>
              <a:rPr sz="800" spc="-25" dirty="0">
                <a:solidFill>
                  <a:schemeClr val="bg1"/>
                </a:solidFill>
                <a:latin typeface="Tahoma"/>
                <a:cs typeface="Tahoma"/>
              </a:rPr>
              <a:t>Egger</a:t>
            </a:r>
            <a:r>
              <a:rPr sz="800" spc="5" dirty="0">
                <a:solidFill>
                  <a:schemeClr val="bg1"/>
                </a:solidFill>
                <a:latin typeface="Tahoma"/>
                <a:cs typeface="Tahoma"/>
              </a:rPr>
              <a:t> </a:t>
            </a:r>
            <a:r>
              <a:rPr sz="800" dirty="0">
                <a:solidFill>
                  <a:schemeClr val="bg1"/>
                </a:solidFill>
                <a:latin typeface="Tahoma"/>
                <a:cs typeface="Tahoma"/>
              </a:rPr>
              <a:t>G,</a:t>
            </a:r>
            <a:r>
              <a:rPr sz="800" spc="-35" dirty="0">
                <a:solidFill>
                  <a:schemeClr val="bg1"/>
                </a:solidFill>
                <a:latin typeface="Tahoma"/>
                <a:cs typeface="Tahoma"/>
              </a:rPr>
              <a:t> </a:t>
            </a:r>
            <a:r>
              <a:rPr sz="800" dirty="0">
                <a:solidFill>
                  <a:schemeClr val="bg1"/>
                </a:solidFill>
                <a:latin typeface="Tahoma"/>
                <a:cs typeface="Tahoma"/>
              </a:rPr>
              <a:t>Plasqui</a:t>
            </a:r>
            <a:r>
              <a:rPr sz="800" spc="-45" dirty="0">
                <a:solidFill>
                  <a:schemeClr val="bg1"/>
                </a:solidFill>
                <a:latin typeface="Tahoma"/>
                <a:cs typeface="Tahoma"/>
              </a:rPr>
              <a:t> </a:t>
            </a:r>
            <a:r>
              <a:rPr sz="800" dirty="0">
                <a:solidFill>
                  <a:schemeClr val="bg1"/>
                </a:solidFill>
                <a:latin typeface="Tahoma"/>
                <a:cs typeface="Tahoma"/>
              </a:rPr>
              <a:t>G,</a:t>
            </a:r>
            <a:r>
              <a:rPr sz="800" spc="-35" dirty="0">
                <a:solidFill>
                  <a:schemeClr val="bg1"/>
                </a:solidFill>
                <a:latin typeface="Tahoma"/>
                <a:cs typeface="Tahoma"/>
              </a:rPr>
              <a:t> </a:t>
            </a:r>
            <a:r>
              <a:rPr sz="800" dirty="0">
                <a:solidFill>
                  <a:schemeClr val="bg1"/>
                </a:solidFill>
                <a:latin typeface="Tahoma"/>
                <a:cs typeface="Tahoma"/>
              </a:rPr>
              <a:t>Westerterp</a:t>
            </a:r>
            <a:r>
              <a:rPr sz="800" spc="-50" dirty="0">
                <a:solidFill>
                  <a:schemeClr val="bg1"/>
                </a:solidFill>
                <a:latin typeface="Tahoma"/>
                <a:cs typeface="Tahoma"/>
              </a:rPr>
              <a:t> </a:t>
            </a:r>
            <a:r>
              <a:rPr sz="800" dirty="0">
                <a:solidFill>
                  <a:schemeClr val="bg1"/>
                </a:solidFill>
                <a:latin typeface="Tahoma"/>
                <a:cs typeface="Tahoma"/>
              </a:rPr>
              <a:t>KR.</a:t>
            </a:r>
            <a:r>
              <a:rPr sz="800" spc="-50" dirty="0">
                <a:solidFill>
                  <a:schemeClr val="bg1"/>
                </a:solidFill>
                <a:latin typeface="Tahoma"/>
                <a:cs typeface="Tahoma"/>
              </a:rPr>
              <a:t> </a:t>
            </a:r>
            <a:r>
              <a:rPr sz="800" spc="-10" dirty="0">
                <a:solidFill>
                  <a:schemeClr val="bg1"/>
                </a:solidFill>
                <a:latin typeface="Tahoma"/>
                <a:cs typeface="Tahoma"/>
              </a:rPr>
              <a:t>Estimating</a:t>
            </a:r>
            <a:r>
              <a:rPr sz="800" spc="-55" dirty="0">
                <a:solidFill>
                  <a:schemeClr val="bg1"/>
                </a:solidFill>
                <a:latin typeface="Tahoma"/>
                <a:cs typeface="Tahoma"/>
              </a:rPr>
              <a:t> </a:t>
            </a:r>
            <a:r>
              <a:rPr sz="800" spc="-20" dirty="0">
                <a:solidFill>
                  <a:schemeClr val="bg1"/>
                </a:solidFill>
                <a:latin typeface="Tahoma"/>
                <a:cs typeface="Tahoma"/>
              </a:rPr>
              <a:t>changes</a:t>
            </a:r>
            <a:r>
              <a:rPr sz="800" spc="30" dirty="0">
                <a:solidFill>
                  <a:schemeClr val="bg1"/>
                </a:solidFill>
                <a:latin typeface="Tahoma"/>
                <a:cs typeface="Tahoma"/>
              </a:rPr>
              <a:t> </a:t>
            </a:r>
            <a:r>
              <a:rPr sz="800" spc="-10" dirty="0">
                <a:solidFill>
                  <a:schemeClr val="bg1"/>
                </a:solidFill>
                <a:latin typeface="Tahoma"/>
                <a:cs typeface="Tahoma"/>
              </a:rPr>
              <a:t>in</a:t>
            </a:r>
            <a:r>
              <a:rPr sz="800" spc="-5" dirty="0">
                <a:solidFill>
                  <a:schemeClr val="bg1"/>
                </a:solidFill>
                <a:latin typeface="Tahoma"/>
                <a:cs typeface="Tahoma"/>
              </a:rPr>
              <a:t> </a:t>
            </a:r>
            <a:r>
              <a:rPr sz="800" spc="-10" dirty="0">
                <a:solidFill>
                  <a:schemeClr val="bg1"/>
                </a:solidFill>
                <a:latin typeface="Tahoma"/>
                <a:cs typeface="Tahoma"/>
              </a:rPr>
              <a:t>daily</a:t>
            </a:r>
            <a:r>
              <a:rPr sz="800" spc="-55" dirty="0">
                <a:solidFill>
                  <a:schemeClr val="bg1"/>
                </a:solidFill>
                <a:latin typeface="Tahoma"/>
                <a:cs typeface="Tahoma"/>
              </a:rPr>
              <a:t> </a:t>
            </a:r>
            <a:r>
              <a:rPr sz="800" dirty="0">
                <a:solidFill>
                  <a:schemeClr val="bg1"/>
                </a:solidFill>
                <a:latin typeface="Tahoma"/>
                <a:cs typeface="Tahoma"/>
              </a:rPr>
              <a:t>physical</a:t>
            </a:r>
            <a:r>
              <a:rPr sz="800" spc="-45" dirty="0">
                <a:solidFill>
                  <a:schemeClr val="bg1"/>
                </a:solidFill>
                <a:latin typeface="Tahoma"/>
                <a:cs typeface="Tahoma"/>
              </a:rPr>
              <a:t> </a:t>
            </a:r>
            <a:r>
              <a:rPr sz="800" dirty="0">
                <a:solidFill>
                  <a:schemeClr val="bg1"/>
                </a:solidFill>
                <a:latin typeface="Tahoma"/>
                <a:cs typeface="Tahoma"/>
              </a:rPr>
              <a:t>activity</a:t>
            </a:r>
            <a:r>
              <a:rPr sz="800" spc="35" dirty="0">
                <a:solidFill>
                  <a:schemeClr val="bg1"/>
                </a:solidFill>
                <a:latin typeface="Tahoma"/>
                <a:cs typeface="Tahoma"/>
              </a:rPr>
              <a:t> </a:t>
            </a:r>
            <a:r>
              <a:rPr sz="800" spc="-10" dirty="0">
                <a:solidFill>
                  <a:schemeClr val="bg1"/>
                </a:solidFill>
                <a:latin typeface="Tahoma"/>
                <a:cs typeface="Tahoma"/>
              </a:rPr>
              <a:t>levels</a:t>
            </a:r>
            <a:r>
              <a:rPr sz="800" spc="30" dirty="0">
                <a:solidFill>
                  <a:schemeClr val="bg1"/>
                </a:solidFill>
                <a:latin typeface="Tahoma"/>
                <a:cs typeface="Tahoma"/>
              </a:rPr>
              <a:t> </a:t>
            </a:r>
            <a:r>
              <a:rPr sz="800" dirty="0">
                <a:solidFill>
                  <a:schemeClr val="bg1"/>
                </a:solidFill>
                <a:latin typeface="Tahoma"/>
                <a:cs typeface="Tahoma"/>
              </a:rPr>
              <a:t>over</a:t>
            </a:r>
            <a:r>
              <a:rPr sz="800" spc="-80" dirty="0">
                <a:solidFill>
                  <a:schemeClr val="bg1"/>
                </a:solidFill>
                <a:latin typeface="Tahoma"/>
                <a:cs typeface="Tahoma"/>
              </a:rPr>
              <a:t> </a:t>
            </a:r>
            <a:r>
              <a:rPr sz="800" spc="-10" dirty="0">
                <a:solidFill>
                  <a:schemeClr val="bg1"/>
                </a:solidFill>
                <a:latin typeface="Tahoma"/>
                <a:cs typeface="Tahoma"/>
              </a:rPr>
              <a:t>time:</a:t>
            </a:r>
            <a:r>
              <a:rPr sz="800" spc="30" dirty="0">
                <a:solidFill>
                  <a:schemeClr val="bg1"/>
                </a:solidFill>
                <a:latin typeface="Tahoma"/>
                <a:cs typeface="Tahoma"/>
              </a:rPr>
              <a:t> </a:t>
            </a:r>
            <a:r>
              <a:rPr sz="800" spc="-10" dirty="0">
                <a:solidFill>
                  <a:schemeClr val="bg1"/>
                </a:solidFill>
                <a:latin typeface="Tahoma"/>
                <a:cs typeface="Tahoma"/>
              </a:rPr>
              <a:t>implication</a:t>
            </a:r>
            <a:r>
              <a:rPr sz="800" spc="-90" dirty="0">
                <a:solidFill>
                  <a:schemeClr val="bg1"/>
                </a:solidFill>
                <a:latin typeface="Tahoma"/>
                <a:cs typeface="Tahoma"/>
              </a:rPr>
              <a:t> </a:t>
            </a:r>
            <a:r>
              <a:rPr sz="800" dirty="0">
                <a:solidFill>
                  <a:schemeClr val="bg1"/>
                </a:solidFill>
                <a:latin typeface="Tahoma"/>
                <a:cs typeface="Tahoma"/>
              </a:rPr>
              <a:t>for</a:t>
            </a:r>
            <a:r>
              <a:rPr sz="800" spc="5" dirty="0">
                <a:solidFill>
                  <a:schemeClr val="bg1"/>
                </a:solidFill>
                <a:latin typeface="Tahoma"/>
                <a:cs typeface="Tahoma"/>
              </a:rPr>
              <a:t> </a:t>
            </a:r>
            <a:r>
              <a:rPr sz="800" spc="-10" dirty="0">
                <a:solidFill>
                  <a:schemeClr val="bg1"/>
                </a:solidFill>
                <a:latin typeface="Tahoma"/>
                <a:cs typeface="Tahoma"/>
              </a:rPr>
              <a:t>health</a:t>
            </a:r>
            <a:r>
              <a:rPr sz="800" spc="-5" dirty="0">
                <a:solidFill>
                  <a:schemeClr val="bg1"/>
                </a:solidFill>
                <a:latin typeface="Tahoma"/>
                <a:cs typeface="Tahoma"/>
              </a:rPr>
              <a:t> </a:t>
            </a:r>
            <a:r>
              <a:rPr sz="800" spc="-10" dirty="0">
                <a:solidFill>
                  <a:schemeClr val="bg1"/>
                </a:solidFill>
                <a:latin typeface="Tahoma"/>
                <a:cs typeface="Tahoma"/>
              </a:rPr>
              <a:t>interventions</a:t>
            </a:r>
            <a:r>
              <a:rPr sz="800" spc="-60" dirty="0">
                <a:solidFill>
                  <a:schemeClr val="bg1"/>
                </a:solidFill>
                <a:latin typeface="Tahoma"/>
                <a:cs typeface="Tahoma"/>
              </a:rPr>
              <a:t> </a:t>
            </a:r>
            <a:r>
              <a:rPr sz="800" dirty="0">
                <a:solidFill>
                  <a:schemeClr val="bg1"/>
                </a:solidFill>
                <a:latin typeface="Tahoma"/>
                <a:cs typeface="Tahoma"/>
              </a:rPr>
              <a:t>from</a:t>
            </a:r>
            <a:r>
              <a:rPr sz="800" spc="-85" dirty="0">
                <a:solidFill>
                  <a:schemeClr val="bg1"/>
                </a:solidFill>
                <a:latin typeface="Tahoma"/>
                <a:cs typeface="Tahoma"/>
              </a:rPr>
              <a:t> </a:t>
            </a:r>
            <a:r>
              <a:rPr sz="800" spc="-25" dirty="0">
                <a:solidFill>
                  <a:schemeClr val="bg1"/>
                </a:solidFill>
                <a:latin typeface="Tahoma"/>
                <a:cs typeface="Tahoma"/>
              </a:rPr>
              <a:t>a</a:t>
            </a:r>
            <a:r>
              <a:rPr sz="800" spc="-35" dirty="0">
                <a:solidFill>
                  <a:schemeClr val="bg1"/>
                </a:solidFill>
                <a:latin typeface="Tahoma"/>
                <a:cs typeface="Tahoma"/>
              </a:rPr>
              <a:t> </a:t>
            </a:r>
            <a:r>
              <a:rPr sz="800" dirty="0">
                <a:solidFill>
                  <a:schemeClr val="bg1"/>
                </a:solidFill>
                <a:latin typeface="Tahoma"/>
                <a:cs typeface="Tahoma"/>
              </a:rPr>
              <a:t>novel</a:t>
            </a:r>
            <a:r>
              <a:rPr sz="800" spc="40" dirty="0">
                <a:solidFill>
                  <a:schemeClr val="bg1"/>
                </a:solidFill>
                <a:latin typeface="Tahoma"/>
                <a:cs typeface="Tahoma"/>
              </a:rPr>
              <a:t> </a:t>
            </a:r>
            <a:r>
              <a:rPr sz="800" spc="-10" dirty="0">
                <a:solidFill>
                  <a:schemeClr val="bg1"/>
                </a:solidFill>
                <a:latin typeface="Tahoma"/>
                <a:cs typeface="Tahoma"/>
              </a:rPr>
              <a:t>approach.</a:t>
            </a:r>
            <a:r>
              <a:rPr sz="800" spc="-25" dirty="0">
                <a:solidFill>
                  <a:schemeClr val="bg1"/>
                </a:solidFill>
                <a:latin typeface="Tahoma"/>
                <a:cs typeface="Tahoma"/>
              </a:rPr>
              <a:t> Int</a:t>
            </a:r>
            <a:r>
              <a:rPr sz="800" spc="-30" dirty="0">
                <a:solidFill>
                  <a:schemeClr val="bg1"/>
                </a:solidFill>
                <a:latin typeface="Tahoma"/>
                <a:cs typeface="Tahoma"/>
              </a:rPr>
              <a:t> </a:t>
            </a:r>
            <a:r>
              <a:rPr sz="800" dirty="0">
                <a:solidFill>
                  <a:schemeClr val="bg1"/>
                </a:solidFill>
                <a:latin typeface="Tahoma"/>
                <a:cs typeface="Tahoma"/>
              </a:rPr>
              <a:t>J</a:t>
            </a:r>
            <a:r>
              <a:rPr sz="800" spc="-50" dirty="0">
                <a:solidFill>
                  <a:schemeClr val="bg1"/>
                </a:solidFill>
                <a:latin typeface="Tahoma"/>
                <a:cs typeface="Tahoma"/>
              </a:rPr>
              <a:t> </a:t>
            </a:r>
            <a:r>
              <a:rPr sz="800" dirty="0">
                <a:solidFill>
                  <a:schemeClr val="bg1"/>
                </a:solidFill>
                <a:latin typeface="Tahoma"/>
                <a:cs typeface="Tahoma"/>
              </a:rPr>
              <a:t>Sports</a:t>
            </a:r>
            <a:r>
              <a:rPr sz="800" spc="-60" dirty="0">
                <a:solidFill>
                  <a:schemeClr val="bg1"/>
                </a:solidFill>
                <a:latin typeface="Tahoma"/>
                <a:cs typeface="Tahoma"/>
              </a:rPr>
              <a:t> </a:t>
            </a:r>
            <a:r>
              <a:rPr sz="800" dirty="0">
                <a:solidFill>
                  <a:schemeClr val="bg1"/>
                </a:solidFill>
                <a:latin typeface="Tahoma"/>
                <a:cs typeface="Tahoma"/>
              </a:rPr>
              <a:t>Med.</a:t>
            </a:r>
            <a:r>
              <a:rPr sz="800" spc="-45" dirty="0">
                <a:solidFill>
                  <a:schemeClr val="bg1"/>
                </a:solidFill>
                <a:latin typeface="Tahoma"/>
                <a:cs typeface="Tahoma"/>
              </a:rPr>
              <a:t> </a:t>
            </a:r>
            <a:r>
              <a:rPr sz="800" spc="-20" dirty="0">
                <a:solidFill>
                  <a:schemeClr val="bg1"/>
                </a:solidFill>
                <a:latin typeface="Tahoma"/>
                <a:cs typeface="Tahoma"/>
              </a:rPr>
              <a:t>2004</a:t>
            </a:r>
            <a:endParaRPr sz="800" dirty="0">
              <a:solidFill>
                <a:schemeClr val="bg1"/>
              </a:solidFill>
              <a:latin typeface="Tahoma"/>
              <a:cs typeface="Tahoma"/>
            </a:endParaRPr>
          </a:p>
          <a:p>
            <a:pPr marL="12700">
              <a:lnSpc>
                <a:spcPts val="930"/>
              </a:lnSpc>
            </a:pPr>
            <a:r>
              <a:rPr sz="800" spc="-20" dirty="0">
                <a:solidFill>
                  <a:schemeClr val="bg1"/>
                </a:solidFill>
                <a:latin typeface="Tahoma"/>
                <a:cs typeface="Tahoma"/>
              </a:rPr>
              <a:t>Nov;25(8):607-</a:t>
            </a:r>
            <a:r>
              <a:rPr sz="800" dirty="0">
                <a:solidFill>
                  <a:schemeClr val="bg1"/>
                </a:solidFill>
                <a:latin typeface="Tahoma"/>
                <a:cs typeface="Tahoma"/>
              </a:rPr>
              <a:t>10.</a:t>
            </a:r>
            <a:r>
              <a:rPr sz="800" spc="135" dirty="0">
                <a:solidFill>
                  <a:schemeClr val="bg1"/>
                </a:solidFill>
                <a:latin typeface="Tahoma"/>
                <a:cs typeface="Tahoma"/>
              </a:rPr>
              <a:t> </a:t>
            </a:r>
            <a:r>
              <a:rPr sz="800" spc="-25" dirty="0">
                <a:solidFill>
                  <a:schemeClr val="bg1"/>
                </a:solidFill>
                <a:latin typeface="Tahoma"/>
                <a:cs typeface="Tahoma"/>
              </a:rPr>
              <a:t>doi:</a:t>
            </a:r>
            <a:r>
              <a:rPr sz="800" spc="45" dirty="0">
                <a:solidFill>
                  <a:schemeClr val="bg1"/>
                </a:solidFill>
                <a:latin typeface="Tahoma"/>
                <a:cs typeface="Tahoma"/>
              </a:rPr>
              <a:t> </a:t>
            </a:r>
            <a:r>
              <a:rPr sz="800" dirty="0">
                <a:solidFill>
                  <a:schemeClr val="bg1"/>
                </a:solidFill>
                <a:latin typeface="Tahoma"/>
                <a:cs typeface="Tahoma"/>
              </a:rPr>
              <a:t>10.1055/s-2004-820950.</a:t>
            </a:r>
            <a:r>
              <a:rPr sz="800" spc="65" dirty="0">
                <a:solidFill>
                  <a:schemeClr val="bg1"/>
                </a:solidFill>
                <a:latin typeface="Tahoma"/>
                <a:cs typeface="Tahoma"/>
              </a:rPr>
              <a:t> </a:t>
            </a:r>
            <a:r>
              <a:rPr sz="800" dirty="0">
                <a:solidFill>
                  <a:schemeClr val="bg1"/>
                </a:solidFill>
                <a:latin typeface="Tahoma"/>
                <a:cs typeface="Tahoma"/>
              </a:rPr>
              <a:t>PMID:</a:t>
            </a:r>
            <a:r>
              <a:rPr sz="800" spc="45" dirty="0">
                <a:solidFill>
                  <a:schemeClr val="bg1"/>
                </a:solidFill>
                <a:latin typeface="Tahoma"/>
                <a:cs typeface="Tahoma"/>
              </a:rPr>
              <a:t> </a:t>
            </a:r>
            <a:r>
              <a:rPr sz="800" spc="-10" dirty="0">
                <a:solidFill>
                  <a:schemeClr val="bg1"/>
                </a:solidFill>
                <a:latin typeface="Tahoma"/>
                <a:cs typeface="Tahoma"/>
              </a:rPr>
              <a:t>15532004.</a:t>
            </a:r>
            <a:endParaRPr sz="800" dirty="0">
              <a:solidFill>
                <a:schemeClr val="bg1"/>
              </a:solidFill>
              <a:latin typeface="Tahoma"/>
              <a:cs typeface="Tahoma"/>
            </a:endParaRPr>
          </a:p>
          <a:p>
            <a:pPr marL="12700">
              <a:lnSpc>
                <a:spcPct val="100000"/>
              </a:lnSpc>
              <a:spcBef>
                <a:spcPts val="615"/>
              </a:spcBef>
            </a:pPr>
            <a:r>
              <a:rPr sz="800" dirty="0">
                <a:solidFill>
                  <a:schemeClr val="bg1"/>
                </a:solidFill>
                <a:latin typeface="Tahoma"/>
                <a:cs typeface="Tahoma"/>
              </a:rPr>
              <a:t>Piercy</a:t>
            </a:r>
            <a:r>
              <a:rPr sz="800" spc="-25" dirty="0">
                <a:solidFill>
                  <a:schemeClr val="bg1"/>
                </a:solidFill>
                <a:latin typeface="Tahoma"/>
                <a:cs typeface="Tahoma"/>
              </a:rPr>
              <a:t> </a:t>
            </a:r>
            <a:r>
              <a:rPr sz="800" spc="-20" dirty="0">
                <a:solidFill>
                  <a:schemeClr val="bg1"/>
                </a:solidFill>
                <a:latin typeface="Tahoma"/>
                <a:cs typeface="Tahoma"/>
              </a:rPr>
              <a:t>KL,</a:t>
            </a:r>
            <a:r>
              <a:rPr sz="800" spc="-5" dirty="0">
                <a:solidFill>
                  <a:schemeClr val="bg1"/>
                </a:solidFill>
                <a:latin typeface="Tahoma"/>
                <a:cs typeface="Tahoma"/>
              </a:rPr>
              <a:t> </a:t>
            </a:r>
            <a:r>
              <a:rPr sz="800" dirty="0">
                <a:solidFill>
                  <a:schemeClr val="bg1"/>
                </a:solidFill>
                <a:latin typeface="Tahoma"/>
                <a:cs typeface="Tahoma"/>
              </a:rPr>
              <a:t>Troiano</a:t>
            </a:r>
            <a:r>
              <a:rPr sz="800" spc="20" dirty="0">
                <a:solidFill>
                  <a:schemeClr val="bg1"/>
                </a:solidFill>
                <a:latin typeface="Tahoma"/>
                <a:cs typeface="Tahoma"/>
              </a:rPr>
              <a:t> </a:t>
            </a:r>
            <a:r>
              <a:rPr sz="800" spc="-10" dirty="0">
                <a:solidFill>
                  <a:schemeClr val="bg1"/>
                </a:solidFill>
                <a:latin typeface="Tahoma"/>
                <a:cs typeface="Tahoma"/>
              </a:rPr>
              <a:t>RP,</a:t>
            </a:r>
            <a:r>
              <a:rPr sz="800" spc="-5" dirty="0">
                <a:solidFill>
                  <a:schemeClr val="bg1"/>
                </a:solidFill>
                <a:latin typeface="Tahoma"/>
                <a:cs typeface="Tahoma"/>
              </a:rPr>
              <a:t> </a:t>
            </a:r>
            <a:r>
              <a:rPr sz="800" dirty="0">
                <a:solidFill>
                  <a:schemeClr val="bg1"/>
                </a:solidFill>
                <a:latin typeface="Tahoma"/>
                <a:cs typeface="Tahoma"/>
              </a:rPr>
              <a:t>Ballard</a:t>
            </a:r>
            <a:r>
              <a:rPr sz="800" spc="-70" dirty="0">
                <a:solidFill>
                  <a:schemeClr val="bg1"/>
                </a:solidFill>
                <a:latin typeface="Tahoma"/>
                <a:cs typeface="Tahoma"/>
              </a:rPr>
              <a:t> </a:t>
            </a:r>
            <a:r>
              <a:rPr sz="800" dirty="0">
                <a:solidFill>
                  <a:schemeClr val="bg1"/>
                </a:solidFill>
                <a:latin typeface="Tahoma"/>
                <a:cs typeface="Tahoma"/>
              </a:rPr>
              <a:t>RM,</a:t>
            </a:r>
            <a:r>
              <a:rPr sz="800" spc="-5" dirty="0">
                <a:solidFill>
                  <a:schemeClr val="bg1"/>
                </a:solidFill>
                <a:latin typeface="Tahoma"/>
                <a:cs typeface="Tahoma"/>
              </a:rPr>
              <a:t> </a:t>
            </a:r>
            <a:r>
              <a:rPr sz="800" dirty="0">
                <a:solidFill>
                  <a:schemeClr val="bg1"/>
                </a:solidFill>
                <a:latin typeface="Tahoma"/>
                <a:cs typeface="Tahoma"/>
              </a:rPr>
              <a:t>et</a:t>
            </a:r>
            <a:r>
              <a:rPr sz="800" spc="-50" dirty="0">
                <a:solidFill>
                  <a:schemeClr val="bg1"/>
                </a:solidFill>
                <a:latin typeface="Tahoma"/>
                <a:cs typeface="Tahoma"/>
              </a:rPr>
              <a:t> </a:t>
            </a:r>
            <a:r>
              <a:rPr sz="800" spc="-30" dirty="0">
                <a:solidFill>
                  <a:schemeClr val="bg1"/>
                </a:solidFill>
                <a:latin typeface="Tahoma"/>
                <a:cs typeface="Tahoma"/>
              </a:rPr>
              <a:t>al.</a:t>
            </a:r>
            <a:r>
              <a:rPr sz="800" spc="-15" dirty="0">
                <a:solidFill>
                  <a:schemeClr val="bg1"/>
                </a:solidFill>
                <a:latin typeface="Tahoma"/>
                <a:cs typeface="Tahoma"/>
              </a:rPr>
              <a:t> </a:t>
            </a:r>
            <a:r>
              <a:rPr sz="800" dirty="0">
                <a:solidFill>
                  <a:schemeClr val="bg1"/>
                </a:solidFill>
                <a:latin typeface="Tahoma"/>
                <a:cs typeface="Tahoma"/>
              </a:rPr>
              <a:t>The</a:t>
            </a:r>
            <a:r>
              <a:rPr sz="800" spc="60" dirty="0">
                <a:solidFill>
                  <a:schemeClr val="bg1"/>
                </a:solidFill>
                <a:latin typeface="Tahoma"/>
                <a:cs typeface="Tahoma"/>
              </a:rPr>
              <a:t> </a:t>
            </a:r>
            <a:r>
              <a:rPr sz="800" spc="-10" dirty="0">
                <a:solidFill>
                  <a:schemeClr val="bg1"/>
                </a:solidFill>
                <a:latin typeface="Tahoma"/>
                <a:cs typeface="Tahoma"/>
              </a:rPr>
              <a:t>Physical</a:t>
            </a:r>
            <a:r>
              <a:rPr sz="800" spc="-20" dirty="0">
                <a:solidFill>
                  <a:schemeClr val="bg1"/>
                </a:solidFill>
                <a:latin typeface="Tahoma"/>
                <a:cs typeface="Tahoma"/>
              </a:rPr>
              <a:t> </a:t>
            </a:r>
            <a:r>
              <a:rPr sz="800" dirty="0">
                <a:solidFill>
                  <a:schemeClr val="bg1"/>
                </a:solidFill>
                <a:latin typeface="Tahoma"/>
                <a:cs typeface="Tahoma"/>
              </a:rPr>
              <a:t>Activity</a:t>
            </a:r>
            <a:r>
              <a:rPr sz="800" spc="-20" dirty="0">
                <a:solidFill>
                  <a:schemeClr val="bg1"/>
                </a:solidFill>
                <a:latin typeface="Tahoma"/>
                <a:cs typeface="Tahoma"/>
              </a:rPr>
              <a:t> </a:t>
            </a:r>
            <a:r>
              <a:rPr sz="800" dirty="0">
                <a:solidFill>
                  <a:schemeClr val="bg1"/>
                </a:solidFill>
                <a:latin typeface="Tahoma"/>
                <a:cs typeface="Tahoma"/>
              </a:rPr>
              <a:t>Guidelines</a:t>
            </a:r>
            <a:r>
              <a:rPr sz="800" spc="-35" dirty="0">
                <a:solidFill>
                  <a:schemeClr val="bg1"/>
                </a:solidFill>
                <a:latin typeface="Tahoma"/>
                <a:cs typeface="Tahoma"/>
              </a:rPr>
              <a:t> </a:t>
            </a:r>
            <a:r>
              <a:rPr sz="800" dirty="0">
                <a:solidFill>
                  <a:schemeClr val="bg1"/>
                </a:solidFill>
                <a:latin typeface="Tahoma"/>
                <a:cs typeface="Tahoma"/>
              </a:rPr>
              <a:t>for</a:t>
            </a:r>
            <a:r>
              <a:rPr sz="800" spc="-55" dirty="0">
                <a:solidFill>
                  <a:schemeClr val="bg1"/>
                </a:solidFill>
                <a:latin typeface="Tahoma"/>
                <a:cs typeface="Tahoma"/>
              </a:rPr>
              <a:t> </a:t>
            </a:r>
            <a:r>
              <a:rPr sz="800" dirty="0">
                <a:solidFill>
                  <a:schemeClr val="bg1"/>
                </a:solidFill>
                <a:latin typeface="Tahoma"/>
                <a:cs typeface="Tahoma"/>
              </a:rPr>
              <a:t>Americans.</a:t>
            </a:r>
            <a:r>
              <a:rPr sz="800" spc="114" dirty="0">
                <a:solidFill>
                  <a:schemeClr val="bg1"/>
                </a:solidFill>
                <a:latin typeface="Tahoma"/>
                <a:cs typeface="Tahoma"/>
              </a:rPr>
              <a:t> </a:t>
            </a:r>
            <a:r>
              <a:rPr sz="800" dirty="0">
                <a:solidFill>
                  <a:schemeClr val="bg1"/>
                </a:solidFill>
                <a:latin typeface="Tahoma"/>
                <a:cs typeface="Tahoma"/>
              </a:rPr>
              <a:t>JAMA.</a:t>
            </a:r>
            <a:r>
              <a:rPr sz="800" spc="-25" dirty="0">
                <a:solidFill>
                  <a:schemeClr val="bg1"/>
                </a:solidFill>
                <a:latin typeface="Tahoma"/>
                <a:cs typeface="Tahoma"/>
              </a:rPr>
              <a:t> </a:t>
            </a:r>
            <a:r>
              <a:rPr sz="800" spc="-10" dirty="0">
                <a:solidFill>
                  <a:schemeClr val="bg1"/>
                </a:solidFill>
                <a:latin typeface="Tahoma"/>
                <a:cs typeface="Tahoma"/>
              </a:rPr>
              <a:t>2018;320(19):2020–</a:t>
            </a:r>
            <a:r>
              <a:rPr sz="800" dirty="0">
                <a:solidFill>
                  <a:schemeClr val="bg1"/>
                </a:solidFill>
                <a:latin typeface="Tahoma"/>
                <a:cs typeface="Tahoma"/>
              </a:rPr>
              <a:t>2028.</a:t>
            </a:r>
            <a:r>
              <a:rPr sz="800" spc="-20" dirty="0">
                <a:solidFill>
                  <a:schemeClr val="bg1"/>
                </a:solidFill>
                <a:latin typeface="Tahoma"/>
                <a:cs typeface="Tahoma"/>
              </a:rPr>
              <a:t> </a:t>
            </a:r>
            <a:r>
              <a:rPr sz="800" spc="-10" dirty="0">
                <a:solidFill>
                  <a:schemeClr val="bg1"/>
                </a:solidFill>
                <a:latin typeface="Tahoma"/>
                <a:cs typeface="Tahoma"/>
              </a:rPr>
              <a:t>doi:10.1001/jama.2018.14854</a:t>
            </a:r>
            <a:endParaRPr sz="800" dirty="0">
              <a:solidFill>
                <a:schemeClr val="bg1"/>
              </a:solidFill>
              <a:latin typeface="Tahoma"/>
              <a:cs typeface="Tahoma"/>
            </a:endParaRPr>
          </a:p>
          <a:p>
            <a:pPr marL="12700">
              <a:lnSpc>
                <a:spcPct val="100000"/>
              </a:lnSpc>
              <a:spcBef>
                <a:spcPts val="620"/>
              </a:spcBef>
            </a:pPr>
            <a:r>
              <a:rPr sz="800" dirty="0">
                <a:solidFill>
                  <a:schemeClr val="bg1"/>
                </a:solidFill>
                <a:latin typeface="Tahoma"/>
                <a:cs typeface="Tahoma"/>
              </a:rPr>
              <a:t>Schmitz</a:t>
            </a:r>
            <a:r>
              <a:rPr sz="800" spc="30" dirty="0">
                <a:solidFill>
                  <a:schemeClr val="bg1"/>
                </a:solidFill>
                <a:latin typeface="Tahoma"/>
                <a:cs typeface="Tahoma"/>
              </a:rPr>
              <a:t> </a:t>
            </a:r>
            <a:r>
              <a:rPr sz="800" dirty="0">
                <a:solidFill>
                  <a:schemeClr val="bg1"/>
                </a:solidFill>
                <a:latin typeface="Tahoma"/>
                <a:cs typeface="Tahoma"/>
              </a:rPr>
              <a:t>KH,</a:t>
            </a:r>
            <a:r>
              <a:rPr sz="800" spc="-20" dirty="0">
                <a:solidFill>
                  <a:schemeClr val="bg1"/>
                </a:solidFill>
                <a:latin typeface="Tahoma"/>
                <a:cs typeface="Tahoma"/>
              </a:rPr>
              <a:t> </a:t>
            </a:r>
            <a:r>
              <a:rPr sz="800" dirty="0">
                <a:solidFill>
                  <a:schemeClr val="bg1"/>
                </a:solidFill>
                <a:latin typeface="Tahoma"/>
                <a:cs typeface="Tahoma"/>
              </a:rPr>
              <a:t>Stout</a:t>
            </a:r>
            <a:r>
              <a:rPr sz="800" spc="-60" dirty="0">
                <a:solidFill>
                  <a:schemeClr val="bg1"/>
                </a:solidFill>
                <a:latin typeface="Tahoma"/>
                <a:cs typeface="Tahoma"/>
              </a:rPr>
              <a:t> </a:t>
            </a:r>
            <a:r>
              <a:rPr sz="800" dirty="0">
                <a:solidFill>
                  <a:schemeClr val="bg1"/>
                </a:solidFill>
                <a:latin typeface="Tahoma"/>
                <a:cs typeface="Tahoma"/>
              </a:rPr>
              <a:t>NL,</a:t>
            </a:r>
            <a:r>
              <a:rPr sz="800" spc="-5" dirty="0">
                <a:solidFill>
                  <a:schemeClr val="bg1"/>
                </a:solidFill>
                <a:latin typeface="Tahoma"/>
                <a:cs typeface="Tahoma"/>
              </a:rPr>
              <a:t> </a:t>
            </a:r>
            <a:r>
              <a:rPr sz="800" dirty="0">
                <a:solidFill>
                  <a:schemeClr val="bg1"/>
                </a:solidFill>
                <a:latin typeface="Tahoma"/>
                <a:cs typeface="Tahoma"/>
              </a:rPr>
              <a:t>Maitin-Shepard</a:t>
            </a:r>
            <a:r>
              <a:rPr sz="800" spc="-90" dirty="0">
                <a:solidFill>
                  <a:schemeClr val="bg1"/>
                </a:solidFill>
                <a:latin typeface="Tahoma"/>
                <a:cs typeface="Tahoma"/>
              </a:rPr>
              <a:t> </a:t>
            </a:r>
            <a:r>
              <a:rPr sz="800" dirty="0">
                <a:solidFill>
                  <a:schemeClr val="bg1"/>
                </a:solidFill>
                <a:latin typeface="Tahoma"/>
                <a:cs typeface="Tahoma"/>
              </a:rPr>
              <a:t>M,</a:t>
            </a:r>
            <a:r>
              <a:rPr sz="800" spc="-15" dirty="0">
                <a:solidFill>
                  <a:schemeClr val="bg1"/>
                </a:solidFill>
                <a:latin typeface="Tahoma"/>
                <a:cs typeface="Tahoma"/>
              </a:rPr>
              <a:t> </a:t>
            </a:r>
            <a:r>
              <a:rPr sz="800" dirty="0">
                <a:solidFill>
                  <a:schemeClr val="bg1"/>
                </a:solidFill>
                <a:latin typeface="Tahoma"/>
                <a:cs typeface="Tahoma"/>
              </a:rPr>
              <a:t>Campbell</a:t>
            </a:r>
            <a:r>
              <a:rPr sz="800" spc="-30" dirty="0">
                <a:solidFill>
                  <a:schemeClr val="bg1"/>
                </a:solidFill>
                <a:latin typeface="Tahoma"/>
                <a:cs typeface="Tahoma"/>
              </a:rPr>
              <a:t> </a:t>
            </a:r>
            <a:r>
              <a:rPr sz="800" spc="-10" dirty="0">
                <a:solidFill>
                  <a:schemeClr val="bg1"/>
                </a:solidFill>
                <a:latin typeface="Tahoma"/>
                <a:cs typeface="Tahoma"/>
              </a:rPr>
              <a:t>A,</a:t>
            </a:r>
            <a:r>
              <a:rPr sz="800" spc="-20" dirty="0">
                <a:solidFill>
                  <a:schemeClr val="bg1"/>
                </a:solidFill>
                <a:latin typeface="Tahoma"/>
                <a:cs typeface="Tahoma"/>
              </a:rPr>
              <a:t> </a:t>
            </a:r>
            <a:r>
              <a:rPr sz="800" dirty="0">
                <a:solidFill>
                  <a:schemeClr val="bg1"/>
                </a:solidFill>
                <a:latin typeface="Tahoma"/>
                <a:cs typeface="Tahoma"/>
              </a:rPr>
              <a:t>Schwartz</a:t>
            </a:r>
            <a:r>
              <a:rPr sz="800" spc="-60" dirty="0">
                <a:solidFill>
                  <a:schemeClr val="bg1"/>
                </a:solidFill>
                <a:latin typeface="Tahoma"/>
                <a:cs typeface="Tahoma"/>
              </a:rPr>
              <a:t> </a:t>
            </a:r>
            <a:r>
              <a:rPr sz="800" dirty="0">
                <a:solidFill>
                  <a:schemeClr val="bg1"/>
                </a:solidFill>
                <a:latin typeface="Tahoma"/>
                <a:cs typeface="Tahoma"/>
              </a:rPr>
              <a:t>AL,</a:t>
            </a:r>
            <a:r>
              <a:rPr sz="800" spc="5" dirty="0">
                <a:solidFill>
                  <a:schemeClr val="bg1"/>
                </a:solidFill>
                <a:latin typeface="Tahoma"/>
                <a:cs typeface="Tahoma"/>
              </a:rPr>
              <a:t> </a:t>
            </a:r>
            <a:r>
              <a:rPr sz="800" dirty="0">
                <a:solidFill>
                  <a:schemeClr val="bg1"/>
                </a:solidFill>
                <a:latin typeface="Tahoma"/>
                <a:cs typeface="Tahoma"/>
              </a:rPr>
              <a:t>Grimmett</a:t>
            </a:r>
            <a:r>
              <a:rPr sz="800" spc="25" dirty="0">
                <a:solidFill>
                  <a:schemeClr val="bg1"/>
                </a:solidFill>
                <a:latin typeface="Tahoma"/>
                <a:cs typeface="Tahoma"/>
              </a:rPr>
              <a:t> </a:t>
            </a:r>
            <a:r>
              <a:rPr sz="800" dirty="0">
                <a:solidFill>
                  <a:schemeClr val="bg1"/>
                </a:solidFill>
                <a:latin typeface="Tahoma"/>
                <a:cs typeface="Tahoma"/>
              </a:rPr>
              <a:t>C,</a:t>
            </a:r>
            <a:r>
              <a:rPr sz="800" spc="15" dirty="0">
                <a:solidFill>
                  <a:schemeClr val="bg1"/>
                </a:solidFill>
                <a:latin typeface="Tahoma"/>
                <a:cs typeface="Tahoma"/>
              </a:rPr>
              <a:t> </a:t>
            </a:r>
            <a:r>
              <a:rPr sz="800" dirty="0">
                <a:solidFill>
                  <a:schemeClr val="bg1"/>
                </a:solidFill>
                <a:latin typeface="Tahoma"/>
                <a:cs typeface="Tahoma"/>
              </a:rPr>
              <a:t>Meyerhardt</a:t>
            </a:r>
            <a:r>
              <a:rPr sz="800" spc="-35" dirty="0">
                <a:solidFill>
                  <a:schemeClr val="bg1"/>
                </a:solidFill>
                <a:latin typeface="Tahoma"/>
                <a:cs typeface="Tahoma"/>
              </a:rPr>
              <a:t> </a:t>
            </a:r>
            <a:r>
              <a:rPr sz="800" dirty="0">
                <a:solidFill>
                  <a:schemeClr val="bg1"/>
                </a:solidFill>
                <a:latin typeface="Tahoma"/>
                <a:cs typeface="Tahoma"/>
              </a:rPr>
              <a:t>JA,</a:t>
            </a:r>
            <a:r>
              <a:rPr sz="800" spc="-35" dirty="0">
                <a:solidFill>
                  <a:schemeClr val="bg1"/>
                </a:solidFill>
                <a:latin typeface="Tahoma"/>
                <a:cs typeface="Tahoma"/>
              </a:rPr>
              <a:t> </a:t>
            </a:r>
            <a:r>
              <a:rPr sz="800" dirty="0">
                <a:solidFill>
                  <a:schemeClr val="bg1"/>
                </a:solidFill>
                <a:latin typeface="Tahoma"/>
                <a:cs typeface="Tahoma"/>
              </a:rPr>
              <a:t>Sokolof</a:t>
            </a:r>
            <a:r>
              <a:rPr sz="800" spc="-30" dirty="0">
                <a:solidFill>
                  <a:schemeClr val="bg1"/>
                </a:solidFill>
                <a:latin typeface="Tahoma"/>
                <a:cs typeface="Tahoma"/>
              </a:rPr>
              <a:t> </a:t>
            </a:r>
            <a:r>
              <a:rPr sz="800" dirty="0">
                <a:solidFill>
                  <a:schemeClr val="bg1"/>
                </a:solidFill>
                <a:latin typeface="Tahoma"/>
                <a:cs typeface="Tahoma"/>
              </a:rPr>
              <a:t>JM.</a:t>
            </a:r>
            <a:r>
              <a:rPr sz="800" spc="70" dirty="0">
                <a:solidFill>
                  <a:schemeClr val="bg1"/>
                </a:solidFill>
                <a:latin typeface="Tahoma"/>
                <a:cs typeface="Tahoma"/>
              </a:rPr>
              <a:t> </a:t>
            </a:r>
            <a:r>
              <a:rPr sz="800" dirty="0">
                <a:solidFill>
                  <a:schemeClr val="bg1"/>
                </a:solidFill>
                <a:latin typeface="Tahoma"/>
                <a:cs typeface="Tahoma"/>
              </a:rPr>
              <a:t>Moving</a:t>
            </a:r>
            <a:r>
              <a:rPr sz="800" spc="60" dirty="0">
                <a:solidFill>
                  <a:schemeClr val="bg1"/>
                </a:solidFill>
                <a:latin typeface="Tahoma"/>
                <a:cs typeface="Tahoma"/>
              </a:rPr>
              <a:t> </a:t>
            </a:r>
            <a:r>
              <a:rPr sz="800" dirty="0">
                <a:solidFill>
                  <a:schemeClr val="bg1"/>
                </a:solidFill>
                <a:latin typeface="Tahoma"/>
                <a:cs typeface="Tahoma"/>
              </a:rPr>
              <a:t>through</a:t>
            </a:r>
            <a:r>
              <a:rPr sz="800" spc="-75" dirty="0">
                <a:solidFill>
                  <a:schemeClr val="bg1"/>
                </a:solidFill>
                <a:latin typeface="Tahoma"/>
                <a:cs typeface="Tahoma"/>
              </a:rPr>
              <a:t> </a:t>
            </a:r>
            <a:r>
              <a:rPr sz="800" spc="-10" dirty="0">
                <a:solidFill>
                  <a:schemeClr val="bg1"/>
                </a:solidFill>
                <a:latin typeface="Tahoma"/>
                <a:cs typeface="Tahoma"/>
              </a:rPr>
              <a:t>cancer:</a:t>
            </a:r>
            <a:r>
              <a:rPr sz="800" spc="-40" dirty="0">
                <a:solidFill>
                  <a:schemeClr val="bg1"/>
                </a:solidFill>
                <a:latin typeface="Tahoma"/>
                <a:cs typeface="Tahoma"/>
              </a:rPr>
              <a:t> </a:t>
            </a:r>
            <a:r>
              <a:rPr sz="800" dirty="0">
                <a:solidFill>
                  <a:schemeClr val="bg1"/>
                </a:solidFill>
                <a:latin typeface="Tahoma"/>
                <a:cs typeface="Tahoma"/>
              </a:rPr>
              <a:t>Setting</a:t>
            </a:r>
            <a:r>
              <a:rPr sz="800" spc="-35" dirty="0">
                <a:solidFill>
                  <a:schemeClr val="bg1"/>
                </a:solidFill>
                <a:latin typeface="Tahoma"/>
                <a:cs typeface="Tahoma"/>
              </a:rPr>
              <a:t> </a:t>
            </a:r>
            <a:r>
              <a:rPr sz="800" dirty="0">
                <a:solidFill>
                  <a:schemeClr val="bg1"/>
                </a:solidFill>
                <a:latin typeface="Tahoma"/>
                <a:cs typeface="Tahoma"/>
              </a:rPr>
              <a:t>the</a:t>
            </a:r>
            <a:r>
              <a:rPr sz="800" spc="-45" dirty="0">
                <a:solidFill>
                  <a:schemeClr val="bg1"/>
                </a:solidFill>
                <a:latin typeface="Tahoma"/>
                <a:cs typeface="Tahoma"/>
              </a:rPr>
              <a:t> </a:t>
            </a:r>
            <a:r>
              <a:rPr sz="800" spc="-25" dirty="0">
                <a:solidFill>
                  <a:schemeClr val="bg1"/>
                </a:solidFill>
                <a:latin typeface="Tahoma"/>
                <a:cs typeface="Tahoma"/>
              </a:rPr>
              <a:t>agenda</a:t>
            </a:r>
            <a:r>
              <a:rPr sz="800" spc="-10" dirty="0">
                <a:solidFill>
                  <a:schemeClr val="bg1"/>
                </a:solidFill>
                <a:latin typeface="Tahoma"/>
                <a:cs typeface="Tahoma"/>
              </a:rPr>
              <a:t> </a:t>
            </a:r>
            <a:r>
              <a:rPr sz="800" dirty="0">
                <a:solidFill>
                  <a:schemeClr val="bg1"/>
                </a:solidFill>
                <a:latin typeface="Tahoma"/>
                <a:cs typeface="Tahoma"/>
              </a:rPr>
              <a:t>to</a:t>
            </a:r>
            <a:r>
              <a:rPr sz="800" spc="15" dirty="0">
                <a:solidFill>
                  <a:schemeClr val="bg1"/>
                </a:solidFill>
                <a:latin typeface="Tahoma"/>
                <a:cs typeface="Tahoma"/>
              </a:rPr>
              <a:t> </a:t>
            </a:r>
            <a:r>
              <a:rPr sz="800" dirty="0">
                <a:solidFill>
                  <a:schemeClr val="bg1"/>
                </a:solidFill>
                <a:latin typeface="Tahoma"/>
                <a:cs typeface="Tahoma"/>
              </a:rPr>
              <a:t>make</a:t>
            </a:r>
            <a:r>
              <a:rPr sz="800" spc="-45" dirty="0">
                <a:solidFill>
                  <a:schemeClr val="bg1"/>
                </a:solidFill>
                <a:latin typeface="Tahoma"/>
                <a:cs typeface="Tahoma"/>
              </a:rPr>
              <a:t> </a:t>
            </a:r>
            <a:r>
              <a:rPr sz="800" spc="-10" dirty="0">
                <a:solidFill>
                  <a:schemeClr val="bg1"/>
                </a:solidFill>
                <a:latin typeface="Tahoma"/>
                <a:cs typeface="Tahoma"/>
              </a:rPr>
              <a:t>exercise</a:t>
            </a:r>
            <a:r>
              <a:rPr sz="800" spc="-45" dirty="0">
                <a:solidFill>
                  <a:schemeClr val="bg1"/>
                </a:solidFill>
                <a:latin typeface="Tahoma"/>
                <a:cs typeface="Tahoma"/>
              </a:rPr>
              <a:t> </a:t>
            </a:r>
            <a:r>
              <a:rPr sz="800" dirty="0">
                <a:solidFill>
                  <a:schemeClr val="bg1"/>
                </a:solidFill>
                <a:latin typeface="Tahoma"/>
                <a:cs typeface="Tahoma"/>
              </a:rPr>
              <a:t>standard</a:t>
            </a:r>
            <a:r>
              <a:rPr sz="800" spc="20" dirty="0">
                <a:solidFill>
                  <a:schemeClr val="bg1"/>
                </a:solidFill>
                <a:latin typeface="Tahoma"/>
                <a:cs typeface="Tahoma"/>
              </a:rPr>
              <a:t> </a:t>
            </a:r>
            <a:r>
              <a:rPr sz="800" spc="-25" dirty="0">
                <a:solidFill>
                  <a:schemeClr val="bg1"/>
                </a:solidFill>
                <a:latin typeface="Tahoma"/>
                <a:cs typeface="Tahoma"/>
              </a:rPr>
              <a:t>in</a:t>
            </a:r>
            <a:endParaRPr sz="800" dirty="0">
              <a:solidFill>
                <a:schemeClr val="bg1"/>
              </a:solidFill>
              <a:latin typeface="Tahoma"/>
              <a:cs typeface="Tahoma"/>
            </a:endParaRPr>
          </a:p>
          <a:p>
            <a:pPr marL="12700">
              <a:lnSpc>
                <a:spcPct val="100000"/>
              </a:lnSpc>
              <a:spcBef>
                <a:spcPts val="15"/>
              </a:spcBef>
            </a:pPr>
            <a:r>
              <a:rPr sz="800" dirty="0">
                <a:solidFill>
                  <a:schemeClr val="bg1"/>
                </a:solidFill>
                <a:latin typeface="Tahoma"/>
                <a:cs typeface="Tahoma"/>
              </a:rPr>
              <a:t>oncology</a:t>
            </a:r>
            <a:r>
              <a:rPr sz="800" spc="-15" dirty="0">
                <a:solidFill>
                  <a:schemeClr val="bg1"/>
                </a:solidFill>
                <a:latin typeface="Tahoma"/>
                <a:cs typeface="Tahoma"/>
              </a:rPr>
              <a:t> </a:t>
            </a:r>
            <a:r>
              <a:rPr sz="800" spc="-10" dirty="0">
                <a:solidFill>
                  <a:schemeClr val="bg1"/>
                </a:solidFill>
                <a:latin typeface="Tahoma"/>
                <a:cs typeface="Tahoma"/>
              </a:rPr>
              <a:t>practice.</a:t>
            </a:r>
            <a:r>
              <a:rPr sz="800" spc="-5" dirty="0">
                <a:solidFill>
                  <a:schemeClr val="bg1"/>
                </a:solidFill>
                <a:latin typeface="Tahoma"/>
                <a:cs typeface="Tahoma"/>
              </a:rPr>
              <a:t> </a:t>
            </a:r>
            <a:r>
              <a:rPr sz="800" spc="-10" dirty="0">
                <a:solidFill>
                  <a:schemeClr val="bg1"/>
                </a:solidFill>
                <a:latin typeface="Tahoma"/>
                <a:cs typeface="Tahoma"/>
              </a:rPr>
              <a:t>Cancer. </a:t>
            </a:r>
            <a:r>
              <a:rPr sz="800" dirty="0">
                <a:solidFill>
                  <a:schemeClr val="bg1"/>
                </a:solidFill>
                <a:latin typeface="Tahoma"/>
                <a:cs typeface="Tahoma"/>
              </a:rPr>
              <a:t>2021</a:t>
            </a:r>
            <a:r>
              <a:rPr sz="800" spc="25" dirty="0">
                <a:solidFill>
                  <a:schemeClr val="bg1"/>
                </a:solidFill>
                <a:latin typeface="Tahoma"/>
                <a:cs typeface="Tahoma"/>
              </a:rPr>
              <a:t> </a:t>
            </a:r>
            <a:r>
              <a:rPr sz="800" dirty="0">
                <a:solidFill>
                  <a:schemeClr val="bg1"/>
                </a:solidFill>
                <a:latin typeface="Tahoma"/>
                <a:cs typeface="Tahoma"/>
              </a:rPr>
              <a:t>Feb</a:t>
            </a:r>
            <a:r>
              <a:rPr sz="800" spc="40" dirty="0">
                <a:solidFill>
                  <a:schemeClr val="bg1"/>
                </a:solidFill>
                <a:latin typeface="Tahoma"/>
                <a:cs typeface="Tahoma"/>
              </a:rPr>
              <a:t> </a:t>
            </a:r>
            <a:r>
              <a:rPr sz="800" spc="-20" dirty="0">
                <a:solidFill>
                  <a:schemeClr val="bg1"/>
                </a:solidFill>
                <a:latin typeface="Tahoma"/>
                <a:cs typeface="Tahoma"/>
              </a:rPr>
              <a:t>1;127(3):476-</a:t>
            </a:r>
            <a:r>
              <a:rPr sz="800" dirty="0">
                <a:solidFill>
                  <a:schemeClr val="bg1"/>
                </a:solidFill>
                <a:latin typeface="Tahoma"/>
                <a:cs typeface="Tahoma"/>
              </a:rPr>
              <a:t>484.</a:t>
            </a:r>
            <a:r>
              <a:rPr sz="800" spc="-30" dirty="0">
                <a:solidFill>
                  <a:schemeClr val="bg1"/>
                </a:solidFill>
                <a:latin typeface="Tahoma"/>
                <a:cs typeface="Tahoma"/>
              </a:rPr>
              <a:t> </a:t>
            </a:r>
            <a:r>
              <a:rPr sz="800" spc="-25" dirty="0">
                <a:solidFill>
                  <a:schemeClr val="bg1"/>
                </a:solidFill>
                <a:latin typeface="Tahoma"/>
                <a:cs typeface="Tahoma"/>
              </a:rPr>
              <a:t>doi:</a:t>
            </a:r>
            <a:r>
              <a:rPr sz="800" spc="-20" dirty="0">
                <a:solidFill>
                  <a:schemeClr val="bg1"/>
                </a:solidFill>
                <a:latin typeface="Tahoma"/>
                <a:cs typeface="Tahoma"/>
              </a:rPr>
              <a:t> </a:t>
            </a:r>
            <a:r>
              <a:rPr sz="800" dirty="0">
                <a:solidFill>
                  <a:schemeClr val="bg1"/>
                </a:solidFill>
                <a:latin typeface="Tahoma"/>
                <a:cs typeface="Tahoma"/>
              </a:rPr>
              <a:t>10.1002/cncr.33245.</a:t>
            </a:r>
            <a:r>
              <a:rPr sz="800" spc="55" dirty="0">
                <a:solidFill>
                  <a:schemeClr val="bg1"/>
                </a:solidFill>
                <a:latin typeface="Tahoma"/>
                <a:cs typeface="Tahoma"/>
              </a:rPr>
              <a:t> </a:t>
            </a:r>
            <a:r>
              <a:rPr sz="800" dirty="0">
                <a:solidFill>
                  <a:schemeClr val="bg1"/>
                </a:solidFill>
                <a:latin typeface="Tahoma"/>
                <a:cs typeface="Tahoma"/>
              </a:rPr>
              <a:t>Epub</a:t>
            </a:r>
            <a:r>
              <a:rPr sz="800" spc="30" dirty="0">
                <a:solidFill>
                  <a:schemeClr val="bg1"/>
                </a:solidFill>
                <a:latin typeface="Tahoma"/>
                <a:cs typeface="Tahoma"/>
              </a:rPr>
              <a:t> </a:t>
            </a:r>
            <a:r>
              <a:rPr sz="800" dirty="0">
                <a:solidFill>
                  <a:schemeClr val="bg1"/>
                </a:solidFill>
                <a:latin typeface="Tahoma"/>
                <a:cs typeface="Tahoma"/>
              </a:rPr>
              <a:t>2020</a:t>
            </a:r>
            <a:r>
              <a:rPr sz="800" spc="-85" dirty="0">
                <a:solidFill>
                  <a:schemeClr val="bg1"/>
                </a:solidFill>
                <a:latin typeface="Tahoma"/>
                <a:cs typeface="Tahoma"/>
              </a:rPr>
              <a:t> </a:t>
            </a:r>
            <a:r>
              <a:rPr sz="800" dirty="0">
                <a:solidFill>
                  <a:schemeClr val="bg1"/>
                </a:solidFill>
                <a:latin typeface="Tahoma"/>
                <a:cs typeface="Tahoma"/>
              </a:rPr>
              <a:t>Oct</a:t>
            </a:r>
            <a:r>
              <a:rPr sz="800" spc="65" dirty="0">
                <a:solidFill>
                  <a:schemeClr val="bg1"/>
                </a:solidFill>
                <a:latin typeface="Tahoma"/>
                <a:cs typeface="Tahoma"/>
              </a:rPr>
              <a:t> </a:t>
            </a:r>
            <a:r>
              <a:rPr sz="800" spc="-10" dirty="0">
                <a:solidFill>
                  <a:schemeClr val="bg1"/>
                </a:solidFill>
                <a:latin typeface="Tahoma"/>
                <a:cs typeface="Tahoma"/>
              </a:rPr>
              <a:t>22.</a:t>
            </a:r>
            <a:r>
              <a:rPr sz="800" spc="-5" dirty="0">
                <a:solidFill>
                  <a:schemeClr val="bg1"/>
                </a:solidFill>
                <a:latin typeface="Tahoma"/>
                <a:cs typeface="Tahoma"/>
              </a:rPr>
              <a:t> </a:t>
            </a:r>
            <a:r>
              <a:rPr sz="800" dirty="0">
                <a:solidFill>
                  <a:schemeClr val="bg1"/>
                </a:solidFill>
                <a:latin typeface="Tahoma"/>
                <a:cs typeface="Tahoma"/>
              </a:rPr>
              <a:t>PMID:</a:t>
            </a:r>
            <a:r>
              <a:rPr sz="800" spc="85" dirty="0">
                <a:solidFill>
                  <a:schemeClr val="bg1"/>
                </a:solidFill>
                <a:latin typeface="Tahoma"/>
                <a:cs typeface="Tahoma"/>
              </a:rPr>
              <a:t> </a:t>
            </a:r>
            <a:r>
              <a:rPr sz="800" dirty="0">
                <a:solidFill>
                  <a:schemeClr val="bg1"/>
                </a:solidFill>
                <a:latin typeface="Tahoma"/>
                <a:cs typeface="Tahoma"/>
              </a:rPr>
              <a:t>33090477;</a:t>
            </a:r>
            <a:r>
              <a:rPr sz="800" spc="70" dirty="0">
                <a:solidFill>
                  <a:schemeClr val="bg1"/>
                </a:solidFill>
                <a:latin typeface="Tahoma"/>
                <a:cs typeface="Tahoma"/>
              </a:rPr>
              <a:t> </a:t>
            </a:r>
            <a:r>
              <a:rPr sz="800" dirty="0">
                <a:solidFill>
                  <a:schemeClr val="bg1"/>
                </a:solidFill>
                <a:latin typeface="Tahoma"/>
                <a:cs typeface="Tahoma"/>
              </a:rPr>
              <a:t>PMCID:</a:t>
            </a:r>
            <a:r>
              <a:rPr sz="800" spc="-20" dirty="0">
                <a:solidFill>
                  <a:schemeClr val="bg1"/>
                </a:solidFill>
                <a:latin typeface="Tahoma"/>
                <a:cs typeface="Tahoma"/>
              </a:rPr>
              <a:t> </a:t>
            </a:r>
            <a:r>
              <a:rPr sz="800" spc="-10" dirty="0">
                <a:solidFill>
                  <a:schemeClr val="bg1"/>
                </a:solidFill>
                <a:latin typeface="Tahoma"/>
                <a:cs typeface="Tahoma"/>
              </a:rPr>
              <a:t>PMC7899181.</a:t>
            </a:r>
            <a:endParaRPr sz="800" dirty="0">
              <a:solidFill>
                <a:schemeClr val="bg1"/>
              </a:solidFill>
              <a:latin typeface="Tahoma"/>
              <a:cs typeface="Tahoma"/>
            </a:endParaRPr>
          </a:p>
          <a:p>
            <a:pPr marL="12700">
              <a:lnSpc>
                <a:spcPts val="930"/>
              </a:lnSpc>
              <a:spcBef>
                <a:spcPts val="620"/>
              </a:spcBef>
            </a:pPr>
            <a:r>
              <a:rPr sz="800" dirty="0">
                <a:solidFill>
                  <a:schemeClr val="bg1"/>
                </a:solidFill>
                <a:latin typeface="Tahoma"/>
                <a:cs typeface="Tahoma"/>
              </a:rPr>
              <a:t>Del</a:t>
            </a:r>
            <a:r>
              <a:rPr sz="800" spc="-15" dirty="0">
                <a:solidFill>
                  <a:schemeClr val="bg1"/>
                </a:solidFill>
                <a:latin typeface="Tahoma"/>
                <a:cs typeface="Tahoma"/>
              </a:rPr>
              <a:t> </a:t>
            </a:r>
            <a:r>
              <a:rPr sz="800" dirty="0">
                <a:solidFill>
                  <a:schemeClr val="bg1"/>
                </a:solidFill>
                <a:latin typeface="Tahoma"/>
                <a:cs typeface="Tahoma"/>
              </a:rPr>
              <a:t>Pozo</a:t>
            </a:r>
            <a:r>
              <a:rPr sz="800" spc="5" dirty="0">
                <a:solidFill>
                  <a:schemeClr val="bg1"/>
                </a:solidFill>
                <a:latin typeface="Tahoma"/>
                <a:cs typeface="Tahoma"/>
              </a:rPr>
              <a:t> </a:t>
            </a:r>
            <a:r>
              <a:rPr sz="800" dirty="0">
                <a:solidFill>
                  <a:schemeClr val="bg1"/>
                </a:solidFill>
                <a:latin typeface="Tahoma"/>
                <a:cs typeface="Tahoma"/>
              </a:rPr>
              <a:t>Cruz</a:t>
            </a:r>
            <a:r>
              <a:rPr sz="800" spc="45" dirty="0">
                <a:solidFill>
                  <a:schemeClr val="bg1"/>
                </a:solidFill>
                <a:latin typeface="Tahoma"/>
                <a:cs typeface="Tahoma"/>
              </a:rPr>
              <a:t> </a:t>
            </a:r>
            <a:r>
              <a:rPr sz="800" spc="-10" dirty="0">
                <a:solidFill>
                  <a:schemeClr val="bg1"/>
                </a:solidFill>
                <a:latin typeface="Tahoma"/>
                <a:cs typeface="Tahoma"/>
              </a:rPr>
              <a:t>B,</a:t>
            </a:r>
            <a:r>
              <a:rPr sz="800" spc="95" dirty="0">
                <a:solidFill>
                  <a:schemeClr val="bg1"/>
                </a:solidFill>
                <a:latin typeface="Tahoma"/>
                <a:cs typeface="Tahoma"/>
              </a:rPr>
              <a:t> </a:t>
            </a:r>
            <a:r>
              <a:rPr sz="800" spc="-10" dirty="0">
                <a:solidFill>
                  <a:schemeClr val="bg1"/>
                </a:solidFill>
                <a:latin typeface="Tahoma"/>
                <a:cs typeface="Tahoma"/>
              </a:rPr>
              <a:t>Ahmadi</a:t>
            </a:r>
            <a:r>
              <a:rPr sz="800" spc="-20" dirty="0">
                <a:solidFill>
                  <a:schemeClr val="bg1"/>
                </a:solidFill>
                <a:latin typeface="Tahoma"/>
                <a:cs typeface="Tahoma"/>
              </a:rPr>
              <a:t> </a:t>
            </a:r>
            <a:r>
              <a:rPr sz="800" dirty="0">
                <a:solidFill>
                  <a:schemeClr val="bg1"/>
                </a:solidFill>
                <a:latin typeface="Tahoma"/>
                <a:cs typeface="Tahoma"/>
              </a:rPr>
              <a:t>MN,</a:t>
            </a:r>
            <a:r>
              <a:rPr sz="800" spc="-5" dirty="0">
                <a:solidFill>
                  <a:schemeClr val="bg1"/>
                </a:solidFill>
                <a:latin typeface="Tahoma"/>
                <a:cs typeface="Tahoma"/>
              </a:rPr>
              <a:t> </a:t>
            </a:r>
            <a:r>
              <a:rPr sz="800" dirty="0">
                <a:solidFill>
                  <a:schemeClr val="bg1"/>
                </a:solidFill>
                <a:latin typeface="Tahoma"/>
                <a:cs typeface="Tahoma"/>
              </a:rPr>
              <a:t>Lee</a:t>
            </a:r>
            <a:r>
              <a:rPr sz="800" spc="60" dirty="0">
                <a:solidFill>
                  <a:schemeClr val="bg1"/>
                </a:solidFill>
                <a:latin typeface="Tahoma"/>
                <a:cs typeface="Tahoma"/>
              </a:rPr>
              <a:t> </a:t>
            </a:r>
            <a:r>
              <a:rPr sz="800" dirty="0">
                <a:solidFill>
                  <a:schemeClr val="bg1"/>
                </a:solidFill>
                <a:latin typeface="Tahoma"/>
                <a:cs typeface="Tahoma"/>
              </a:rPr>
              <a:t>IM,</a:t>
            </a:r>
            <a:r>
              <a:rPr sz="800" spc="-20" dirty="0">
                <a:solidFill>
                  <a:schemeClr val="bg1"/>
                </a:solidFill>
                <a:latin typeface="Tahoma"/>
                <a:cs typeface="Tahoma"/>
              </a:rPr>
              <a:t> </a:t>
            </a:r>
            <a:r>
              <a:rPr sz="800" spc="-10" dirty="0">
                <a:solidFill>
                  <a:schemeClr val="bg1"/>
                </a:solidFill>
                <a:latin typeface="Tahoma"/>
                <a:cs typeface="Tahoma"/>
              </a:rPr>
              <a:t>Stamatakis</a:t>
            </a:r>
            <a:r>
              <a:rPr sz="800" spc="40" dirty="0">
                <a:solidFill>
                  <a:schemeClr val="bg1"/>
                </a:solidFill>
                <a:latin typeface="Tahoma"/>
                <a:cs typeface="Tahoma"/>
              </a:rPr>
              <a:t> </a:t>
            </a:r>
            <a:r>
              <a:rPr sz="800" spc="-30" dirty="0">
                <a:solidFill>
                  <a:schemeClr val="bg1"/>
                </a:solidFill>
                <a:latin typeface="Tahoma"/>
                <a:cs typeface="Tahoma"/>
              </a:rPr>
              <a:t>E.</a:t>
            </a:r>
            <a:r>
              <a:rPr sz="800" spc="-20" dirty="0">
                <a:solidFill>
                  <a:schemeClr val="bg1"/>
                </a:solidFill>
                <a:latin typeface="Tahoma"/>
                <a:cs typeface="Tahoma"/>
              </a:rPr>
              <a:t> </a:t>
            </a:r>
            <a:r>
              <a:rPr sz="800" dirty="0">
                <a:solidFill>
                  <a:schemeClr val="bg1"/>
                </a:solidFill>
                <a:latin typeface="Tahoma"/>
                <a:cs typeface="Tahoma"/>
              </a:rPr>
              <a:t>Prospective</a:t>
            </a:r>
            <a:r>
              <a:rPr sz="800" spc="-40" dirty="0">
                <a:solidFill>
                  <a:schemeClr val="bg1"/>
                </a:solidFill>
                <a:latin typeface="Tahoma"/>
                <a:cs typeface="Tahoma"/>
              </a:rPr>
              <a:t> </a:t>
            </a:r>
            <a:r>
              <a:rPr sz="800" dirty="0">
                <a:solidFill>
                  <a:schemeClr val="bg1"/>
                </a:solidFill>
                <a:latin typeface="Tahoma"/>
                <a:cs typeface="Tahoma"/>
              </a:rPr>
              <a:t>Associations</a:t>
            </a:r>
            <a:r>
              <a:rPr sz="800" spc="-35" dirty="0">
                <a:solidFill>
                  <a:schemeClr val="bg1"/>
                </a:solidFill>
                <a:latin typeface="Tahoma"/>
                <a:cs typeface="Tahoma"/>
              </a:rPr>
              <a:t> </a:t>
            </a:r>
            <a:r>
              <a:rPr sz="800" dirty="0">
                <a:solidFill>
                  <a:schemeClr val="bg1"/>
                </a:solidFill>
                <a:latin typeface="Tahoma"/>
                <a:cs typeface="Tahoma"/>
              </a:rPr>
              <a:t>of</a:t>
            </a:r>
            <a:r>
              <a:rPr sz="800" spc="60" dirty="0">
                <a:solidFill>
                  <a:schemeClr val="bg1"/>
                </a:solidFill>
                <a:latin typeface="Tahoma"/>
                <a:cs typeface="Tahoma"/>
              </a:rPr>
              <a:t> </a:t>
            </a:r>
            <a:r>
              <a:rPr sz="800" dirty="0">
                <a:solidFill>
                  <a:schemeClr val="bg1"/>
                </a:solidFill>
                <a:latin typeface="Tahoma"/>
                <a:cs typeface="Tahoma"/>
              </a:rPr>
              <a:t>Daily</a:t>
            </a:r>
            <a:r>
              <a:rPr sz="800" spc="-20" dirty="0">
                <a:solidFill>
                  <a:schemeClr val="bg1"/>
                </a:solidFill>
                <a:latin typeface="Tahoma"/>
                <a:cs typeface="Tahoma"/>
              </a:rPr>
              <a:t> </a:t>
            </a:r>
            <a:r>
              <a:rPr sz="800" dirty="0">
                <a:solidFill>
                  <a:schemeClr val="bg1"/>
                </a:solidFill>
                <a:latin typeface="Tahoma"/>
                <a:cs typeface="Tahoma"/>
              </a:rPr>
              <a:t>Step</a:t>
            </a:r>
            <a:r>
              <a:rPr sz="800" spc="-70" dirty="0">
                <a:solidFill>
                  <a:schemeClr val="bg1"/>
                </a:solidFill>
                <a:latin typeface="Tahoma"/>
                <a:cs typeface="Tahoma"/>
              </a:rPr>
              <a:t> </a:t>
            </a:r>
            <a:r>
              <a:rPr sz="800" dirty="0">
                <a:solidFill>
                  <a:schemeClr val="bg1"/>
                </a:solidFill>
                <a:latin typeface="Tahoma"/>
                <a:cs typeface="Tahoma"/>
              </a:rPr>
              <a:t>Counts</a:t>
            </a:r>
            <a:r>
              <a:rPr sz="800" spc="65" dirty="0">
                <a:solidFill>
                  <a:schemeClr val="bg1"/>
                </a:solidFill>
                <a:latin typeface="Tahoma"/>
                <a:cs typeface="Tahoma"/>
              </a:rPr>
              <a:t> </a:t>
            </a:r>
            <a:r>
              <a:rPr sz="800" spc="-10" dirty="0">
                <a:solidFill>
                  <a:schemeClr val="bg1"/>
                </a:solidFill>
                <a:latin typeface="Tahoma"/>
                <a:cs typeface="Tahoma"/>
              </a:rPr>
              <a:t>and</a:t>
            </a:r>
            <a:r>
              <a:rPr sz="800" spc="25" dirty="0">
                <a:solidFill>
                  <a:schemeClr val="bg1"/>
                </a:solidFill>
                <a:latin typeface="Tahoma"/>
                <a:cs typeface="Tahoma"/>
              </a:rPr>
              <a:t> </a:t>
            </a:r>
            <a:r>
              <a:rPr sz="800" spc="-10" dirty="0">
                <a:solidFill>
                  <a:schemeClr val="bg1"/>
                </a:solidFill>
                <a:latin typeface="Tahoma"/>
                <a:cs typeface="Tahoma"/>
              </a:rPr>
              <a:t>Intensity</a:t>
            </a:r>
            <a:r>
              <a:rPr sz="800" spc="-20" dirty="0">
                <a:solidFill>
                  <a:schemeClr val="bg1"/>
                </a:solidFill>
                <a:latin typeface="Tahoma"/>
                <a:cs typeface="Tahoma"/>
              </a:rPr>
              <a:t> </a:t>
            </a:r>
            <a:r>
              <a:rPr sz="800" dirty="0">
                <a:solidFill>
                  <a:schemeClr val="bg1"/>
                </a:solidFill>
                <a:latin typeface="Tahoma"/>
                <a:cs typeface="Tahoma"/>
              </a:rPr>
              <a:t>With</a:t>
            </a:r>
            <a:r>
              <a:rPr sz="800" spc="-65" dirty="0">
                <a:solidFill>
                  <a:schemeClr val="bg1"/>
                </a:solidFill>
                <a:latin typeface="Tahoma"/>
                <a:cs typeface="Tahoma"/>
              </a:rPr>
              <a:t> </a:t>
            </a:r>
            <a:r>
              <a:rPr sz="800" dirty="0">
                <a:solidFill>
                  <a:schemeClr val="bg1"/>
                </a:solidFill>
                <a:latin typeface="Tahoma"/>
                <a:cs typeface="Tahoma"/>
              </a:rPr>
              <a:t>Cancer</a:t>
            </a:r>
            <a:r>
              <a:rPr sz="800" spc="-50" dirty="0">
                <a:solidFill>
                  <a:schemeClr val="bg1"/>
                </a:solidFill>
                <a:latin typeface="Tahoma"/>
                <a:cs typeface="Tahoma"/>
              </a:rPr>
              <a:t> </a:t>
            </a:r>
            <a:r>
              <a:rPr sz="800" dirty="0">
                <a:solidFill>
                  <a:schemeClr val="bg1"/>
                </a:solidFill>
                <a:latin typeface="Tahoma"/>
                <a:cs typeface="Tahoma"/>
              </a:rPr>
              <a:t>and</a:t>
            </a:r>
            <a:r>
              <a:rPr sz="800" spc="-75" dirty="0">
                <a:solidFill>
                  <a:schemeClr val="bg1"/>
                </a:solidFill>
                <a:latin typeface="Tahoma"/>
                <a:cs typeface="Tahoma"/>
              </a:rPr>
              <a:t> </a:t>
            </a:r>
            <a:r>
              <a:rPr sz="800" dirty="0">
                <a:solidFill>
                  <a:schemeClr val="bg1"/>
                </a:solidFill>
                <a:latin typeface="Tahoma"/>
                <a:cs typeface="Tahoma"/>
              </a:rPr>
              <a:t>Cardiovascular</a:t>
            </a:r>
            <a:r>
              <a:rPr sz="800" spc="-60" dirty="0">
                <a:solidFill>
                  <a:schemeClr val="bg1"/>
                </a:solidFill>
                <a:latin typeface="Tahoma"/>
                <a:cs typeface="Tahoma"/>
              </a:rPr>
              <a:t> </a:t>
            </a:r>
            <a:r>
              <a:rPr sz="800" dirty="0">
                <a:solidFill>
                  <a:schemeClr val="bg1"/>
                </a:solidFill>
                <a:latin typeface="Tahoma"/>
                <a:cs typeface="Tahoma"/>
              </a:rPr>
              <a:t>Disease</a:t>
            </a:r>
            <a:r>
              <a:rPr sz="800" spc="-35" dirty="0">
                <a:solidFill>
                  <a:schemeClr val="bg1"/>
                </a:solidFill>
                <a:latin typeface="Tahoma"/>
                <a:cs typeface="Tahoma"/>
              </a:rPr>
              <a:t> </a:t>
            </a:r>
            <a:r>
              <a:rPr sz="800" spc="-10" dirty="0">
                <a:solidFill>
                  <a:schemeClr val="bg1"/>
                </a:solidFill>
                <a:latin typeface="Tahoma"/>
                <a:cs typeface="Tahoma"/>
              </a:rPr>
              <a:t>Incidence</a:t>
            </a:r>
            <a:r>
              <a:rPr sz="800" spc="-40" dirty="0">
                <a:solidFill>
                  <a:schemeClr val="bg1"/>
                </a:solidFill>
                <a:latin typeface="Tahoma"/>
                <a:cs typeface="Tahoma"/>
              </a:rPr>
              <a:t> </a:t>
            </a:r>
            <a:r>
              <a:rPr sz="800" dirty="0">
                <a:solidFill>
                  <a:schemeClr val="bg1"/>
                </a:solidFill>
                <a:latin typeface="Tahoma"/>
                <a:cs typeface="Tahoma"/>
              </a:rPr>
              <a:t>and</a:t>
            </a:r>
            <a:r>
              <a:rPr sz="800" spc="-75" dirty="0">
                <a:solidFill>
                  <a:schemeClr val="bg1"/>
                </a:solidFill>
                <a:latin typeface="Tahoma"/>
                <a:cs typeface="Tahoma"/>
              </a:rPr>
              <a:t> </a:t>
            </a:r>
            <a:r>
              <a:rPr sz="800" dirty="0">
                <a:solidFill>
                  <a:schemeClr val="bg1"/>
                </a:solidFill>
                <a:latin typeface="Tahoma"/>
                <a:cs typeface="Tahoma"/>
              </a:rPr>
              <a:t>Mortalityand</a:t>
            </a:r>
            <a:r>
              <a:rPr sz="800" spc="30" dirty="0">
                <a:solidFill>
                  <a:schemeClr val="bg1"/>
                </a:solidFill>
                <a:latin typeface="Tahoma"/>
                <a:cs typeface="Tahoma"/>
              </a:rPr>
              <a:t> </a:t>
            </a:r>
            <a:r>
              <a:rPr sz="800" spc="-20" dirty="0">
                <a:solidFill>
                  <a:schemeClr val="bg1"/>
                </a:solidFill>
                <a:latin typeface="Tahoma"/>
                <a:cs typeface="Tahoma"/>
              </a:rPr>
              <a:t>All-</a:t>
            </a:r>
            <a:endParaRPr sz="800" dirty="0">
              <a:solidFill>
                <a:schemeClr val="bg1"/>
              </a:solidFill>
              <a:latin typeface="Tahoma"/>
              <a:cs typeface="Tahoma"/>
            </a:endParaRPr>
          </a:p>
          <a:p>
            <a:pPr marL="12700">
              <a:lnSpc>
                <a:spcPts val="930"/>
              </a:lnSpc>
            </a:pPr>
            <a:r>
              <a:rPr sz="800" dirty="0">
                <a:solidFill>
                  <a:schemeClr val="bg1"/>
                </a:solidFill>
                <a:latin typeface="Tahoma"/>
                <a:cs typeface="Tahoma"/>
              </a:rPr>
              <a:t>Cause</a:t>
            </a:r>
            <a:r>
              <a:rPr sz="800" spc="50" dirty="0">
                <a:solidFill>
                  <a:schemeClr val="bg1"/>
                </a:solidFill>
                <a:latin typeface="Tahoma"/>
                <a:cs typeface="Tahoma"/>
              </a:rPr>
              <a:t> </a:t>
            </a:r>
            <a:r>
              <a:rPr sz="800" dirty="0">
                <a:solidFill>
                  <a:schemeClr val="bg1"/>
                </a:solidFill>
                <a:latin typeface="Tahoma"/>
                <a:cs typeface="Tahoma"/>
              </a:rPr>
              <a:t>Mortality.</a:t>
            </a:r>
            <a:r>
              <a:rPr sz="800" spc="-20" dirty="0">
                <a:solidFill>
                  <a:schemeClr val="bg1"/>
                </a:solidFill>
                <a:latin typeface="Tahoma"/>
                <a:cs typeface="Tahoma"/>
              </a:rPr>
              <a:t> </a:t>
            </a:r>
            <a:r>
              <a:rPr sz="800" spc="50" dirty="0">
                <a:solidFill>
                  <a:schemeClr val="bg1"/>
                </a:solidFill>
                <a:latin typeface="Tahoma"/>
                <a:cs typeface="Tahoma"/>
              </a:rPr>
              <a:t>JAMA</a:t>
            </a:r>
            <a:r>
              <a:rPr sz="800" spc="-5" dirty="0">
                <a:solidFill>
                  <a:schemeClr val="bg1"/>
                </a:solidFill>
                <a:latin typeface="Tahoma"/>
                <a:cs typeface="Tahoma"/>
              </a:rPr>
              <a:t> </a:t>
            </a:r>
            <a:r>
              <a:rPr sz="800" spc="-10" dirty="0">
                <a:solidFill>
                  <a:schemeClr val="bg1"/>
                </a:solidFill>
                <a:latin typeface="Tahoma"/>
                <a:cs typeface="Tahoma"/>
              </a:rPr>
              <a:t>Intern</a:t>
            </a:r>
            <a:r>
              <a:rPr sz="800" spc="-75" dirty="0">
                <a:solidFill>
                  <a:schemeClr val="bg1"/>
                </a:solidFill>
                <a:latin typeface="Tahoma"/>
                <a:cs typeface="Tahoma"/>
              </a:rPr>
              <a:t> </a:t>
            </a:r>
            <a:r>
              <a:rPr sz="800" dirty="0">
                <a:solidFill>
                  <a:schemeClr val="bg1"/>
                </a:solidFill>
                <a:latin typeface="Tahoma"/>
                <a:cs typeface="Tahoma"/>
              </a:rPr>
              <a:t>Med.</a:t>
            </a:r>
            <a:r>
              <a:rPr sz="800" spc="-25" dirty="0">
                <a:solidFill>
                  <a:schemeClr val="bg1"/>
                </a:solidFill>
                <a:latin typeface="Tahoma"/>
                <a:cs typeface="Tahoma"/>
              </a:rPr>
              <a:t> </a:t>
            </a:r>
            <a:r>
              <a:rPr sz="800" dirty="0">
                <a:solidFill>
                  <a:schemeClr val="bg1"/>
                </a:solidFill>
                <a:latin typeface="Tahoma"/>
                <a:cs typeface="Tahoma"/>
              </a:rPr>
              <a:t>2022 Sep</a:t>
            </a:r>
            <a:r>
              <a:rPr sz="800" spc="-75" dirty="0">
                <a:solidFill>
                  <a:schemeClr val="bg1"/>
                </a:solidFill>
                <a:latin typeface="Tahoma"/>
                <a:cs typeface="Tahoma"/>
              </a:rPr>
              <a:t> </a:t>
            </a:r>
            <a:r>
              <a:rPr sz="800" dirty="0">
                <a:solidFill>
                  <a:schemeClr val="bg1"/>
                </a:solidFill>
                <a:latin typeface="Tahoma"/>
                <a:cs typeface="Tahoma"/>
              </a:rPr>
              <a:t>12:e224000.</a:t>
            </a:r>
            <a:r>
              <a:rPr sz="800" spc="55" dirty="0">
                <a:solidFill>
                  <a:schemeClr val="bg1"/>
                </a:solidFill>
                <a:latin typeface="Tahoma"/>
                <a:cs typeface="Tahoma"/>
              </a:rPr>
              <a:t> </a:t>
            </a:r>
            <a:r>
              <a:rPr sz="800" spc="-25" dirty="0">
                <a:solidFill>
                  <a:schemeClr val="bg1"/>
                </a:solidFill>
                <a:latin typeface="Tahoma"/>
                <a:cs typeface="Tahoma"/>
              </a:rPr>
              <a:t>doi:</a:t>
            </a:r>
            <a:r>
              <a:rPr sz="800" spc="-35" dirty="0">
                <a:solidFill>
                  <a:schemeClr val="bg1"/>
                </a:solidFill>
                <a:latin typeface="Tahoma"/>
                <a:cs typeface="Tahoma"/>
              </a:rPr>
              <a:t> </a:t>
            </a:r>
            <a:r>
              <a:rPr sz="800" dirty="0">
                <a:solidFill>
                  <a:schemeClr val="bg1"/>
                </a:solidFill>
                <a:latin typeface="Tahoma"/>
                <a:cs typeface="Tahoma"/>
              </a:rPr>
              <a:t>10.1001/jamainternmed.2022.4000.</a:t>
            </a:r>
            <a:r>
              <a:rPr sz="800" spc="60" dirty="0">
                <a:solidFill>
                  <a:schemeClr val="bg1"/>
                </a:solidFill>
                <a:latin typeface="Tahoma"/>
                <a:cs typeface="Tahoma"/>
              </a:rPr>
              <a:t> </a:t>
            </a:r>
            <a:r>
              <a:rPr sz="800" dirty="0">
                <a:solidFill>
                  <a:schemeClr val="bg1"/>
                </a:solidFill>
                <a:latin typeface="Tahoma"/>
                <a:cs typeface="Tahoma"/>
              </a:rPr>
              <a:t>Epub</a:t>
            </a:r>
            <a:r>
              <a:rPr sz="800" spc="5" dirty="0">
                <a:solidFill>
                  <a:schemeClr val="bg1"/>
                </a:solidFill>
                <a:latin typeface="Tahoma"/>
                <a:cs typeface="Tahoma"/>
              </a:rPr>
              <a:t> </a:t>
            </a:r>
            <a:r>
              <a:rPr sz="800" spc="-20" dirty="0">
                <a:solidFill>
                  <a:schemeClr val="bg1"/>
                </a:solidFill>
                <a:latin typeface="Tahoma"/>
                <a:cs typeface="Tahoma"/>
              </a:rPr>
              <a:t>ahead</a:t>
            </a:r>
            <a:r>
              <a:rPr sz="800" spc="25" dirty="0">
                <a:solidFill>
                  <a:schemeClr val="bg1"/>
                </a:solidFill>
                <a:latin typeface="Tahoma"/>
                <a:cs typeface="Tahoma"/>
              </a:rPr>
              <a:t> </a:t>
            </a:r>
            <a:r>
              <a:rPr sz="800" dirty="0">
                <a:solidFill>
                  <a:schemeClr val="bg1"/>
                </a:solidFill>
                <a:latin typeface="Tahoma"/>
                <a:cs typeface="Tahoma"/>
              </a:rPr>
              <a:t>of</a:t>
            </a:r>
            <a:r>
              <a:rPr sz="800" spc="-45" dirty="0">
                <a:solidFill>
                  <a:schemeClr val="bg1"/>
                </a:solidFill>
                <a:latin typeface="Tahoma"/>
                <a:cs typeface="Tahoma"/>
              </a:rPr>
              <a:t> </a:t>
            </a:r>
            <a:r>
              <a:rPr sz="800" dirty="0">
                <a:solidFill>
                  <a:schemeClr val="bg1"/>
                </a:solidFill>
                <a:latin typeface="Tahoma"/>
                <a:cs typeface="Tahoma"/>
              </a:rPr>
              <a:t>print.</a:t>
            </a:r>
            <a:r>
              <a:rPr sz="800" spc="-25" dirty="0">
                <a:solidFill>
                  <a:schemeClr val="bg1"/>
                </a:solidFill>
                <a:latin typeface="Tahoma"/>
                <a:cs typeface="Tahoma"/>
              </a:rPr>
              <a:t> </a:t>
            </a:r>
            <a:r>
              <a:rPr sz="800" dirty="0">
                <a:solidFill>
                  <a:schemeClr val="bg1"/>
                </a:solidFill>
                <a:latin typeface="Tahoma"/>
                <a:cs typeface="Tahoma"/>
              </a:rPr>
              <a:t>PMID:</a:t>
            </a:r>
            <a:r>
              <a:rPr sz="800" spc="-35" dirty="0">
                <a:solidFill>
                  <a:schemeClr val="bg1"/>
                </a:solidFill>
                <a:latin typeface="Tahoma"/>
                <a:cs typeface="Tahoma"/>
              </a:rPr>
              <a:t> </a:t>
            </a:r>
            <a:r>
              <a:rPr sz="800" dirty="0">
                <a:solidFill>
                  <a:schemeClr val="bg1"/>
                </a:solidFill>
                <a:latin typeface="Tahoma"/>
                <a:cs typeface="Tahoma"/>
              </a:rPr>
              <a:t>36094529;</a:t>
            </a:r>
            <a:r>
              <a:rPr sz="800" spc="-50" dirty="0">
                <a:solidFill>
                  <a:schemeClr val="bg1"/>
                </a:solidFill>
                <a:latin typeface="Tahoma"/>
                <a:cs typeface="Tahoma"/>
              </a:rPr>
              <a:t> </a:t>
            </a:r>
            <a:r>
              <a:rPr sz="800" dirty="0">
                <a:solidFill>
                  <a:schemeClr val="bg1"/>
                </a:solidFill>
                <a:latin typeface="Tahoma"/>
                <a:cs typeface="Tahoma"/>
              </a:rPr>
              <a:t>PMCID:</a:t>
            </a:r>
            <a:r>
              <a:rPr sz="800" spc="-35" dirty="0">
                <a:solidFill>
                  <a:schemeClr val="bg1"/>
                </a:solidFill>
                <a:latin typeface="Tahoma"/>
                <a:cs typeface="Tahoma"/>
              </a:rPr>
              <a:t> </a:t>
            </a:r>
            <a:r>
              <a:rPr sz="800" spc="-10" dirty="0">
                <a:solidFill>
                  <a:schemeClr val="bg1"/>
                </a:solidFill>
                <a:latin typeface="Tahoma"/>
                <a:cs typeface="Tahoma"/>
              </a:rPr>
              <a:t>PMC9468953.</a:t>
            </a:r>
            <a:endParaRPr sz="800" dirty="0">
              <a:solidFill>
                <a:schemeClr val="bg1"/>
              </a:solidFill>
              <a:latin typeface="Tahoma"/>
              <a:cs typeface="Tahoma"/>
            </a:endParaRPr>
          </a:p>
          <a:p>
            <a:pPr marL="12700">
              <a:lnSpc>
                <a:spcPct val="100000"/>
              </a:lnSpc>
              <a:spcBef>
                <a:spcPts val="615"/>
              </a:spcBef>
            </a:pPr>
            <a:r>
              <a:rPr sz="800" dirty="0">
                <a:solidFill>
                  <a:schemeClr val="bg1"/>
                </a:solidFill>
                <a:latin typeface="Tahoma"/>
                <a:cs typeface="Tahoma"/>
              </a:rPr>
              <a:t>Aya</a:t>
            </a:r>
            <a:r>
              <a:rPr sz="800" spc="-55" dirty="0">
                <a:solidFill>
                  <a:schemeClr val="bg1"/>
                </a:solidFill>
                <a:latin typeface="Tahoma"/>
                <a:cs typeface="Tahoma"/>
              </a:rPr>
              <a:t> </a:t>
            </a:r>
            <a:r>
              <a:rPr sz="800" dirty="0">
                <a:solidFill>
                  <a:schemeClr val="bg1"/>
                </a:solidFill>
                <a:latin typeface="Tahoma"/>
                <a:cs typeface="Tahoma"/>
              </a:rPr>
              <a:t>V, Flórez</a:t>
            </a:r>
            <a:r>
              <a:rPr sz="800" spc="-20" dirty="0">
                <a:solidFill>
                  <a:schemeClr val="bg1"/>
                </a:solidFill>
                <a:latin typeface="Tahoma"/>
                <a:cs typeface="Tahoma"/>
              </a:rPr>
              <a:t> </a:t>
            </a:r>
            <a:r>
              <a:rPr sz="800" spc="-10" dirty="0">
                <a:solidFill>
                  <a:schemeClr val="bg1"/>
                </a:solidFill>
                <a:latin typeface="Tahoma"/>
                <a:cs typeface="Tahoma"/>
              </a:rPr>
              <a:t>A,</a:t>
            </a:r>
            <a:r>
              <a:rPr sz="800" spc="-30" dirty="0">
                <a:solidFill>
                  <a:schemeClr val="bg1"/>
                </a:solidFill>
                <a:latin typeface="Tahoma"/>
                <a:cs typeface="Tahoma"/>
              </a:rPr>
              <a:t> </a:t>
            </a:r>
            <a:r>
              <a:rPr sz="800" dirty="0">
                <a:solidFill>
                  <a:schemeClr val="bg1"/>
                </a:solidFill>
                <a:latin typeface="Tahoma"/>
                <a:cs typeface="Tahoma"/>
              </a:rPr>
              <a:t>Perez</a:t>
            </a:r>
            <a:r>
              <a:rPr sz="800" spc="-70" dirty="0">
                <a:solidFill>
                  <a:schemeClr val="bg1"/>
                </a:solidFill>
                <a:latin typeface="Tahoma"/>
                <a:cs typeface="Tahoma"/>
              </a:rPr>
              <a:t> </a:t>
            </a:r>
            <a:r>
              <a:rPr sz="800" dirty="0">
                <a:solidFill>
                  <a:schemeClr val="bg1"/>
                </a:solidFill>
                <a:latin typeface="Tahoma"/>
                <a:cs typeface="Tahoma"/>
              </a:rPr>
              <a:t>L,</a:t>
            </a:r>
            <a:r>
              <a:rPr sz="800" spc="-20" dirty="0">
                <a:solidFill>
                  <a:schemeClr val="bg1"/>
                </a:solidFill>
                <a:latin typeface="Tahoma"/>
                <a:cs typeface="Tahoma"/>
              </a:rPr>
              <a:t> </a:t>
            </a:r>
            <a:r>
              <a:rPr sz="800" spc="-10" dirty="0">
                <a:solidFill>
                  <a:schemeClr val="bg1"/>
                </a:solidFill>
                <a:latin typeface="Tahoma"/>
                <a:cs typeface="Tahoma"/>
              </a:rPr>
              <a:t>Ramírez</a:t>
            </a:r>
            <a:r>
              <a:rPr sz="800" spc="-35" dirty="0">
                <a:solidFill>
                  <a:schemeClr val="bg1"/>
                </a:solidFill>
                <a:latin typeface="Tahoma"/>
                <a:cs typeface="Tahoma"/>
              </a:rPr>
              <a:t> </a:t>
            </a:r>
            <a:r>
              <a:rPr sz="800" dirty="0">
                <a:solidFill>
                  <a:schemeClr val="bg1"/>
                </a:solidFill>
                <a:latin typeface="Tahoma"/>
                <a:cs typeface="Tahoma"/>
              </a:rPr>
              <a:t>JD.</a:t>
            </a:r>
            <a:r>
              <a:rPr sz="800" spc="-40" dirty="0">
                <a:solidFill>
                  <a:schemeClr val="bg1"/>
                </a:solidFill>
                <a:latin typeface="Tahoma"/>
                <a:cs typeface="Tahoma"/>
              </a:rPr>
              <a:t> </a:t>
            </a:r>
            <a:r>
              <a:rPr sz="800" dirty="0">
                <a:solidFill>
                  <a:schemeClr val="bg1"/>
                </a:solidFill>
                <a:latin typeface="Tahoma"/>
                <a:cs typeface="Tahoma"/>
              </a:rPr>
              <a:t>Association</a:t>
            </a:r>
            <a:r>
              <a:rPr sz="800" spc="-90" dirty="0">
                <a:solidFill>
                  <a:schemeClr val="bg1"/>
                </a:solidFill>
                <a:latin typeface="Tahoma"/>
                <a:cs typeface="Tahoma"/>
              </a:rPr>
              <a:t> </a:t>
            </a:r>
            <a:r>
              <a:rPr sz="800" dirty="0">
                <a:solidFill>
                  <a:schemeClr val="bg1"/>
                </a:solidFill>
                <a:latin typeface="Tahoma"/>
                <a:cs typeface="Tahoma"/>
              </a:rPr>
              <a:t>between</a:t>
            </a:r>
            <a:r>
              <a:rPr sz="800" spc="-85" dirty="0">
                <a:solidFill>
                  <a:schemeClr val="bg1"/>
                </a:solidFill>
                <a:latin typeface="Tahoma"/>
                <a:cs typeface="Tahoma"/>
              </a:rPr>
              <a:t> </a:t>
            </a:r>
            <a:r>
              <a:rPr sz="800" dirty="0">
                <a:solidFill>
                  <a:schemeClr val="bg1"/>
                </a:solidFill>
                <a:latin typeface="Tahoma"/>
                <a:cs typeface="Tahoma"/>
              </a:rPr>
              <a:t>physical</a:t>
            </a:r>
            <a:r>
              <a:rPr sz="800" spc="45" dirty="0">
                <a:solidFill>
                  <a:schemeClr val="bg1"/>
                </a:solidFill>
                <a:latin typeface="Tahoma"/>
                <a:cs typeface="Tahoma"/>
              </a:rPr>
              <a:t> </a:t>
            </a:r>
            <a:r>
              <a:rPr sz="800" spc="-10" dirty="0">
                <a:solidFill>
                  <a:schemeClr val="bg1"/>
                </a:solidFill>
                <a:latin typeface="Tahoma"/>
                <a:cs typeface="Tahoma"/>
              </a:rPr>
              <a:t>activity</a:t>
            </a:r>
            <a:r>
              <a:rPr sz="800" spc="-45" dirty="0">
                <a:solidFill>
                  <a:schemeClr val="bg1"/>
                </a:solidFill>
                <a:latin typeface="Tahoma"/>
                <a:cs typeface="Tahoma"/>
              </a:rPr>
              <a:t> </a:t>
            </a:r>
            <a:r>
              <a:rPr sz="800" dirty="0">
                <a:solidFill>
                  <a:schemeClr val="bg1"/>
                </a:solidFill>
                <a:latin typeface="Tahoma"/>
                <a:cs typeface="Tahoma"/>
              </a:rPr>
              <a:t>and</a:t>
            </a:r>
            <a:r>
              <a:rPr sz="800" spc="-90" dirty="0">
                <a:solidFill>
                  <a:schemeClr val="bg1"/>
                </a:solidFill>
                <a:latin typeface="Tahoma"/>
                <a:cs typeface="Tahoma"/>
              </a:rPr>
              <a:t> </a:t>
            </a:r>
            <a:r>
              <a:rPr sz="800" spc="-10" dirty="0">
                <a:solidFill>
                  <a:schemeClr val="bg1"/>
                </a:solidFill>
                <a:latin typeface="Tahoma"/>
                <a:cs typeface="Tahoma"/>
              </a:rPr>
              <a:t>changes</a:t>
            </a:r>
            <a:r>
              <a:rPr sz="800" spc="-50" dirty="0">
                <a:solidFill>
                  <a:schemeClr val="bg1"/>
                </a:solidFill>
                <a:latin typeface="Tahoma"/>
                <a:cs typeface="Tahoma"/>
              </a:rPr>
              <a:t> </a:t>
            </a:r>
            <a:r>
              <a:rPr sz="800" dirty="0">
                <a:solidFill>
                  <a:schemeClr val="bg1"/>
                </a:solidFill>
                <a:latin typeface="Tahoma"/>
                <a:cs typeface="Tahoma"/>
              </a:rPr>
              <a:t>in </a:t>
            </a:r>
            <a:r>
              <a:rPr sz="800" spc="-10" dirty="0">
                <a:solidFill>
                  <a:schemeClr val="bg1"/>
                </a:solidFill>
                <a:latin typeface="Tahoma"/>
                <a:cs typeface="Tahoma"/>
              </a:rPr>
              <a:t>intestinal</a:t>
            </a:r>
            <a:r>
              <a:rPr sz="800" spc="-40" dirty="0">
                <a:solidFill>
                  <a:schemeClr val="bg1"/>
                </a:solidFill>
                <a:latin typeface="Tahoma"/>
                <a:cs typeface="Tahoma"/>
              </a:rPr>
              <a:t> </a:t>
            </a:r>
            <a:r>
              <a:rPr sz="800" dirty="0">
                <a:solidFill>
                  <a:schemeClr val="bg1"/>
                </a:solidFill>
                <a:latin typeface="Tahoma"/>
                <a:cs typeface="Tahoma"/>
              </a:rPr>
              <a:t>microbiota</a:t>
            </a:r>
            <a:r>
              <a:rPr sz="800" spc="-30" dirty="0">
                <a:solidFill>
                  <a:schemeClr val="bg1"/>
                </a:solidFill>
                <a:latin typeface="Tahoma"/>
                <a:cs typeface="Tahoma"/>
              </a:rPr>
              <a:t> </a:t>
            </a:r>
            <a:r>
              <a:rPr sz="800" spc="-10" dirty="0">
                <a:solidFill>
                  <a:schemeClr val="bg1"/>
                </a:solidFill>
                <a:latin typeface="Tahoma"/>
                <a:cs typeface="Tahoma"/>
              </a:rPr>
              <a:t>composition:</a:t>
            </a:r>
            <a:r>
              <a:rPr sz="800" spc="35" dirty="0">
                <a:solidFill>
                  <a:schemeClr val="bg1"/>
                </a:solidFill>
                <a:latin typeface="Tahoma"/>
                <a:cs typeface="Tahoma"/>
              </a:rPr>
              <a:t> </a:t>
            </a:r>
            <a:r>
              <a:rPr sz="800" spc="80" dirty="0">
                <a:solidFill>
                  <a:schemeClr val="bg1"/>
                </a:solidFill>
                <a:latin typeface="Tahoma"/>
                <a:cs typeface="Tahoma"/>
              </a:rPr>
              <a:t>A</a:t>
            </a:r>
            <a:r>
              <a:rPr sz="800" spc="-110" dirty="0">
                <a:solidFill>
                  <a:schemeClr val="bg1"/>
                </a:solidFill>
                <a:latin typeface="Tahoma"/>
                <a:cs typeface="Tahoma"/>
              </a:rPr>
              <a:t> </a:t>
            </a:r>
            <a:r>
              <a:rPr sz="800" dirty="0">
                <a:solidFill>
                  <a:schemeClr val="bg1"/>
                </a:solidFill>
                <a:latin typeface="Tahoma"/>
                <a:cs typeface="Tahoma"/>
              </a:rPr>
              <a:t>systematic</a:t>
            </a:r>
            <a:r>
              <a:rPr sz="800" spc="-5" dirty="0">
                <a:solidFill>
                  <a:schemeClr val="bg1"/>
                </a:solidFill>
                <a:latin typeface="Tahoma"/>
                <a:cs typeface="Tahoma"/>
              </a:rPr>
              <a:t> </a:t>
            </a:r>
            <a:r>
              <a:rPr sz="800" dirty="0">
                <a:solidFill>
                  <a:schemeClr val="bg1"/>
                </a:solidFill>
                <a:latin typeface="Tahoma"/>
                <a:cs typeface="Tahoma"/>
              </a:rPr>
              <a:t>review.</a:t>
            </a:r>
            <a:r>
              <a:rPr sz="800" spc="25" dirty="0">
                <a:solidFill>
                  <a:schemeClr val="bg1"/>
                </a:solidFill>
                <a:latin typeface="Tahoma"/>
                <a:cs typeface="Tahoma"/>
              </a:rPr>
              <a:t> </a:t>
            </a:r>
            <a:r>
              <a:rPr sz="800" dirty="0">
                <a:solidFill>
                  <a:schemeClr val="bg1"/>
                </a:solidFill>
                <a:latin typeface="Tahoma"/>
                <a:cs typeface="Tahoma"/>
              </a:rPr>
              <a:t>PLoS</a:t>
            </a:r>
            <a:r>
              <a:rPr sz="800" spc="-50" dirty="0">
                <a:solidFill>
                  <a:schemeClr val="bg1"/>
                </a:solidFill>
                <a:latin typeface="Tahoma"/>
                <a:cs typeface="Tahoma"/>
              </a:rPr>
              <a:t> </a:t>
            </a:r>
            <a:r>
              <a:rPr sz="800" spc="-10" dirty="0">
                <a:solidFill>
                  <a:schemeClr val="bg1"/>
                </a:solidFill>
                <a:latin typeface="Tahoma"/>
                <a:cs typeface="Tahoma"/>
              </a:rPr>
              <a:t>One.</a:t>
            </a:r>
            <a:r>
              <a:rPr sz="800" spc="-40" dirty="0">
                <a:solidFill>
                  <a:schemeClr val="bg1"/>
                </a:solidFill>
                <a:latin typeface="Tahoma"/>
                <a:cs typeface="Tahoma"/>
              </a:rPr>
              <a:t> </a:t>
            </a:r>
            <a:r>
              <a:rPr sz="800" dirty="0">
                <a:solidFill>
                  <a:schemeClr val="bg1"/>
                </a:solidFill>
                <a:latin typeface="Tahoma"/>
                <a:cs typeface="Tahoma"/>
              </a:rPr>
              <a:t>2021</a:t>
            </a:r>
            <a:r>
              <a:rPr sz="800" spc="-15" dirty="0">
                <a:solidFill>
                  <a:schemeClr val="bg1"/>
                </a:solidFill>
                <a:latin typeface="Tahoma"/>
                <a:cs typeface="Tahoma"/>
              </a:rPr>
              <a:t> </a:t>
            </a:r>
            <a:r>
              <a:rPr sz="800" dirty="0">
                <a:solidFill>
                  <a:schemeClr val="bg1"/>
                </a:solidFill>
                <a:latin typeface="Tahoma"/>
                <a:cs typeface="Tahoma"/>
              </a:rPr>
              <a:t>Feb </a:t>
            </a:r>
            <a:r>
              <a:rPr sz="800" spc="-10" dirty="0">
                <a:solidFill>
                  <a:schemeClr val="bg1"/>
                </a:solidFill>
                <a:latin typeface="Tahoma"/>
                <a:cs typeface="Tahoma"/>
              </a:rPr>
              <a:t>25;16(2):e0247039.</a:t>
            </a:r>
            <a:endParaRPr sz="800" dirty="0">
              <a:solidFill>
                <a:schemeClr val="bg1"/>
              </a:solidFill>
              <a:latin typeface="Tahoma"/>
              <a:cs typeface="Tahoma"/>
            </a:endParaRPr>
          </a:p>
          <a:p>
            <a:pPr marL="12700">
              <a:lnSpc>
                <a:spcPct val="100000"/>
              </a:lnSpc>
              <a:spcBef>
                <a:spcPts val="15"/>
              </a:spcBef>
            </a:pPr>
            <a:r>
              <a:rPr sz="800" spc="-25" dirty="0">
                <a:solidFill>
                  <a:schemeClr val="bg1"/>
                </a:solidFill>
                <a:latin typeface="Tahoma"/>
                <a:cs typeface="Tahoma"/>
              </a:rPr>
              <a:t>doi:</a:t>
            </a:r>
            <a:r>
              <a:rPr sz="800" spc="-10" dirty="0">
                <a:solidFill>
                  <a:schemeClr val="bg1"/>
                </a:solidFill>
                <a:latin typeface="Tahoma"/>
                <a:cs typeface="Tahoma"/>
              </a:rPr>
              <a:t> </a:t>
            </a:r>
            <a:r>
              <a:rPr sz="800" dirty="0">
                <a:solidFill>
                  <a:schemeClr val="bg1"/>
                </a:solidFill>
                <a:latin typeface="Tahoma"/>
                <a:cs typeface="Tahoma"/>
              </a:rPr>
              <a:t>10.1371/journal.pone.0247039.</a:t>
            </a:r>
            <a:r>
              <a:rPr sz="800" spc="5" dirty="0">
                <a:solidFill>
                  <a:schemeClr val="bg1"/>
                </a:solidFill>
                <a:latin typeface="Tahoma"/>
                <a:cs typeface="Tahoma"/>
              </a:rPr>
              <a:t> </a:t>
            </a:r>
            <a:r>
              <a:rPr sz="800" dirty="0">
                <a:solidFill>
                  <a:schemeClr val="bg1"/>
                </a:solidFill>
                <a:latin typeface="Tahoma"/>
                <a:cs typeface="Tahoma"/>
              </a:rPr>
              <a:t>PMID:</a:t>
            </a:r>
            <a:r>
              <a:rPr sz="800" spc="95" dirty="0">
                <a:solidFill>
                  <a:schemeClr val="bg1"/>
                </a:solidFill>
                <a:latin typeface="Tahoma"/>
                <a:cs typeface="Tahoma"/>
              </a:rPr>
              <a:t> </a:t>
            </a:r>
            <a:r>
              <a:rPr sz="800" dirty="0">
                <a:solidFill>
                  <a:schemeClr val="bg1"/>
                </a:solidFill>
                <a:latin typeface="Tahoma"/>
                <a:cs typeface="Tahoma"/>
              </a:rPr>
              <a:t>33630874;</a:t>
            </a:r>
            <a:r>
              <a:rPr sz="800" spc="-20" dirty="0">
                <a:solidFill>
                  <a:schemeClr val="bg1"/>
                </a:solidFill>
                <a:latin typeface="Tahoma"/>
                <a:cs typeface="Tahoma"/>
              </a:rPr>
              <a:t> </a:t>
            </a:r>
            <a:r>
              <a:rPr sz="800" dirty="0">
                <a:solidFill>
                  <a:schemeClr val="bg1"/>
                </a:solidFill>
                <a:latin typeface="Tahoma"/>
                <a:cs typeface="Tahoma"/>
              </a:rPr>
              <a:t>PMCID:</a:t>
            </a:r>
            <a:r>
              <a:rPr sz="800" spc="-10" dirty="0">
                <a:solidFill>
                  <a:schemeClr val="bg1"/>
                </a:solidFill>
                <a:latin typeface="Tahoma"/>
                <a:cs typeface="Tahoma"/>
              </a:rPr>
              <a:t> PMC7906424.</a:t>
            </a:r>
            <a:endParaRPr sz="800" dirty="0">
              <a:solidFill>
                <a:schemeClr val="bg1"/>
              </a:solidFill>
              <a:latin typeface="Tahoma"/>
              <a:cs typeface="Tahoma"/>
            </a:endParaRPr>
          </a:p>
          <a:p>
            <a:pPr marL="12700">
              <a:lnSpc>
                <a:spcPct val="100000"/>
              </a:lnSpc>
              <a:spcBef>
                <a:spcPts val="620"/>
              </a:spcBef>
            </a:pPr>
            <a:r>
              <a:rPr sz="800" dirty="0">
                <a:solidFill>
                  <a:schemeClr val="bg1"/>
                </a:solidFill>
                <a:latin typeface="Tahoma"/>
                <a:cs typeface="Tahoma"/>
              </a:rPr>
              <a:t>Gomes-Osman</a:t>
            </a:r>
            <a:r>
              <a:rPr sz="800" spc="-30" dirty="0">
                <a:solidFill>
                  <a:schemeClr val="bg1"/>
                </a:solidFill>
                <a:latin typeface="Tahoma"/>
                <a:cs typeface="Tahoma"/>
              </a:rPr>
              <a:t> </a:t>
            </a:r>
            <a:r>
              <a:rPr sz="800" spc="-10" dirty="0">
                <a:solidFill>
                  <a:schemeClr val="bg1"/>
                </a:solidFill>
                <a:latin typeface="Tahoma"/>
                <a:cs typeface="Tahoma"/>
              </a:rPr>
              <a:t>J,</a:t>
            </a:r>
            <a:r>
              <a:rPr sz="800" spc="-55" dirty="0">
                <a:solidFill>
                  <a:schemeClr val="bg1"/>
                </a:solidFill>
                <a:latin typeface="Tahoma"/>
                <a:cs typeface="Tahoma"/>
              </a:rPr>
              <a:t> </a:t>
            </a:r>
            <a:r>
              <a:rPr sz="800" dirty="0">
                <a:solidFill>
                  <a:schemeClr val="bg1"/>
                </a:solidFill>
                <a:latin typeface="Tahoma"/>
                <a:cs typeface="Tahoma"/>
              </a:rPr>
              <a:t>Cabral</a:t>
            </a:r>
            <a:r>
              <a:rPr sz="800" spc="20" dirty="0">
                <a:solidFill>
                  <a:schemeClr val="bg1"/>
                </a:solidFill>
                <a:latin typeface="Tahoma"/>
                <a:cs typeface="Tahoma"/>
              </a:rPr>
              <a:t> </a:t>
            </a:r>
            <a:r>
              <a:rPr sz="800" dirty="0">
                <a:solidFill>
                  <a:schemeClr val="bg1"/>
                </a:solidFill>
                <a:latin typeface="Tahoma"/>
                <a:cs typeface="Tahoma"/>
              </a:rPr>
              <a:t>DF,</a:t>
            </a:r>
            <a:r>
              <a:rPr sz="800" spc="-55" dirty="0">
                <a:solidFill>
                  <a:schemeClr val="bg1"/>
                </a:solidFill>
                <a:latin typeface="Tahoma"/>
                <a:cs typeface="Tahoma"/>
              </a:rPr>
              <a:t> </a:t>
            </a:r>
            <a:r>
              <a:rPr sz="800" dirty="0">
                <a:solidFill>
                  <a:schemeClr val="bg1"/>
                </a:solidFill>
                <a:latin typeface="Tahoma"/>
                <a:cs typeface="Tahoma"/>
              </a:rPr>
              <a:t>Morris</a:t>
            </a:r>
            <a:r>
              <a:rPr sz="800" spc="-75" dirty="0">
                <a:solidFill>
                  <a:schemeClr val="bg1"/>
                </a:solidFill>
                <a:latin typeface="Tahoma"/>
                <a:cs typeface="Tahoma"/>
              </a:rPr>
              <a:t> </a:t>
            </a:r>
            <a:r>
              <a:rPr sz="800" dirty="0">
                <a:solidFill>
                  <a:schemeClr val="bg1"/>
                </a:solidFill>
                <a:latin typeface="Tahoma"/>
                <a:cs typeface="Tahoma"/>
              </a:rPr>
              <a:t>TP,</a:t>
            </a:r>
            <a:r>
              <a:rPr sz="800" spc="-45" dirty="0">
                <a:solidFill>
                  <a:schemeClr val="bg1"/>
                </a:solidFill>
                <a:latin typeface="Tahoma"/>
                <a:cs typeface="Tahoma"/>
              </a:rPr>
              <a:t> </a:t>
            </a:r>
            <a:r>
              <a:rPr sz="800" dirty="0">
                <a:solidFill>
                  <a:schemeClr val="bg1"/>
                </a:solidFill>
                <a:latin typeface="Tahoma"/>
                <a:cs typeface="Tahoma"/>
              </a:rPr>
              <a:t>McInerney</a:t>
            </a:r>
            <a:r>
              <a:rPr sz="800" spc="-30" dirty="0">
                <a:solidFill>
                  <a:schemeClr val="bg1"/>
                </a:solidFill>
                <a:latin typeface="Tahoma"/>
                <a:cs typeface="Tahoma"/>
              </a:rPr>
              <a:t> </a:t>
            </a:r>
            <a:r>
              <a:rPr sz="800" dirty="0">
                <a:solidFill>
                  <a:schemeClr val="bg1"/>
                </a:solidFill>
                <a:latin typeface="Tahoma"/>
                <a:cs typeface="Tahoma"/>
              </a:rPr>
              <a:t>K,</a:t>
            </a:r>
            <a:r>
              <a:rPr sz="800" spc="-35" dirty="0">
                <a:solidFill>
                  <a:schemeClr val="bg1"/>
                </a:solidFill>
                <a:latin typeface="Tahoma"/>
                <a:cs typeface="Tahoma"/>
              </a:rPr>
              <a:t> </a:t>
            </a:r>
            <a:r>
              <a:rPr sz="800" dirty="0">
                <a:solidFill>
                  <a:schemeClr val="bg1"/>
                </a:solidFill>
                <a:latin typeface="Tahoma"/>
                <a:cs typeface="Tahoma"/>
              </a:rPr>
              <a:t>Cahalin</a:t>
            </a:r>
            <a:r>
              <a:rPr sz="800" spc="-60" dirty="0">
                <a:solidFill>
                  <a:schemeClr val="bg1"/>
                </a:solidFill>
                <a:latin typeface="Tahoma"/>
                <a:cs typeface="Tahoma"/>
              </a:rPr>
              <a:t> </a:t>
            </a:r>
            <a:r>
              <a:rPr sz="800" dirty="0">
                <a:solidFill>
                  <a:schemeClr val="bg1"/>
                </a:solidFill>
                <a:latin typeface="Tahoma"/>
                <a:cs typeface="Tahoma"/>
              </a:rPr>
              <a:t>LP,</a:t>
            </a:r>
            <a:r>
              <a:rPr sz="800" spc="-50" dirty="0">
                <a:solidFill>
                  <a:schemeClr val="bg1"/>
                </a:solidFill>
                <a:latin typeface="Tahoma"/>
                <a:cs typeface="Tahoma"/>
              </a:rPr>
              <a:t> </a:t>
            </a:r>
            <a:r>
              <a:rPr sz="800" dirty="0">
                <a:solidFill>
                  <a:schemeClr val="bg1"/>
                </a:solidFill>
                <a:latin typeface="Tahoma"/>
                <a:cs typeface="Tahoma"/>
              </a:rPr>
              <a:t>Rundek</a:t>
            </a:r>
            <a:r>
              <a:rPr sz="800" spc="-15" dirty="0">
                <a:solidFill>
                  <a:schemeClr val="bg1"/>
                </a:solidFill>
                <a:latin typeface="Tahoma"/>
                <a:cs typeface="Tahoma"/>
              </a:rPr>
              <a:t> </a:t>
            </a:r>
            <a:r>
              <a:rPr sz="800" dirty="0">
                <a:solidFill>
                  <a:schemeClr val="bg1"/>
                </a:solidFill>
                <a:latin typeface="Tahoma"/>
                <a:cs typeface="Tahoma"/>
              </a:rPr>
              <a:t>T,</a:t>
            </a:r>
            <a:r>
              <a:rPr sz="800" spc="25" dirty="0">
                <a:solidFill>
                  <a:schemeClr val="bg1"/>
                </a:solidFill>
                <a:latin typeface="Tahoma"/>
                <a:cs typeface="Tahoma"/>
              </a:rPr>
              <a:t> </a:t>
            </a:r>
            <a:r>
              <a:rPr sz="800" dirty="0">
                <a:solidFill>
                  <a:schemeClr val="bg1"/>
                </a:solidFill>
                <a:latin typeface="Tahoma"/>
                <a:cs typeface="Tahoma"/>
              </a:rPr>
              <a:t>Oliveira</a:t>
            </a:r>
            <a:r>
              <a:rPr sz="800" spc="-50" dirty="0">
                <a:solidFill>
                  <a:schemeClr val="bg1"/>
                </a:solidFill>
                <a:latin typeface="Tahoma"/>
                <a:cs typeface="Tahoma"/>
              </a:rPr>
              <a:t> </a:t>
            </a:r>
            <a:r>
              <a:rPr sz="800" spc="-10" dirty="0">
                <a:solidFill>
                  <a:schemeClr val="bg1"/>
                </a:solidFill>
                <a:latin typeface="Tahoma"/>
                <a:cs typeface="Tahoma"/>
              </a:rPr>
              <a:t>A,</a:t>
            </a:r>
            <a:r>
              <a:rPr sz="800" spc="-55" dirty="0">
                <a:solidFill>
                  <a:schemeClr val="bg1"/>
                </a:solidFill>
                <a:latin typeface="Tahoma"/>
                <a:cs typeface="Tahoma"/>
              </a:rPr>
              <a:t> </a:t>
            </a:r>
            <a:r>
              <a:rPr sz="800" spc="-10" dirty="0">
                <a:solidFill>
                  <a:schemeClr val="bg1"/>
                </a:solidFill>
                <a:latin typeface="Tahoma"/>
                <a:cs typeface="Tahoma"/>
              </a:rPr>
              <a:t>Pascual-</a:t>
            </a:r>
            <a:r>
              <a:rPr sz="800" dirty="0">
                <a:solidFill>
                  <a:schemeClr val="bg1"/>
                </a:solidFill>
                <a:latin typeface="Tahoma"/>
                <a:cs typeface="Tahoma"/>
              </a:rPr>
              <a:t>Leone A.</a:t>
            </a:r>
            <a:r>
              <a:rPr sz="800" spc="-65" dirty="0">
                <a:solidFill>
                  <a:schemeClr val="bg1"/>
                </a:solidFill>
                <a:latin typeface="Tahoma"/>
                <a:cs typeface="Tahoma"/>
              </a:rPr>
              <a:t> </a:t>
            </a:r>
            <a:r>
              <a:rPr sz="800" dirty="0">
                <a:solidFill>
                  <a:schemeClr val="bg1"/>
                </a:solidFill>
                <a:latin typeface="Tahoma"/>
                <a:cs typeface="Tahoma"/>
              </a:rPr>
              <a:t>Exercise for</a:t>
            </a:r>
            <a:r>
              <a:rPr sz="800" spc="-15" dirty="0">
                <a:solidFill>
                  <a:schemeClr val="bg1"/>
                </a:solidFill>
                <a:latin typeface="Tahoma"/>
                <a:cs typeface="Tahoma"/>
              </a:rPr>
              <a:t> </a:t>
            </a:r>
            <a:r>
              <a:rPr sz="800" dirty="0">
                <a:solidFill>
                  <a:schemeClr val="bg1"/>
                </a:solidFill>
                <a:latin typeface="Tahoma"/>
                <a:cs typeface="Tahoma"/>
              </a:rPr>
              <a:t>cognitive</a:t>
            </a:r>
            <a:r>
              <a:rPr sz="800" spc="-80" dirty="0">
                <a:solidFill>
                  <a:schemeClr val="bg1"/>
                </a:solidFill>
                <a:latin typeface="Tahoma"/>
                <a:cs typeface="Tahoma"/>
              </a:rPr>
              <a:t> </a:t>
            </a:r>
            <a:r>
              <a:rPr sz="800" dirty="0">
                <a:solidFill>
                  <a:schemeClr val="bg1"/>
                </a:solidFill>
                <a:latin typeface="Tahoma"/>
                <a:cs typeface="Tahoma"/>
              </a:rPr>
              <a:t>brain</a:t>
            </a:r>
            <a:r>
              <a:rPr sz="800" spc="-110" dirty="0">
                <a:solidFill>
                  <a:schemeClr val="bg1"/>
                </a:solidFill>
                <a:latin typeface="Tahoma"/>
                <a:cs typeface="Tahoma"/>
              </a:rPr>
              <a:t> </a:t>
            </a:r>
            <a:r>
              <a:rPr sz="800" dirty="0">
                <a:solidFill>
                  <a:schemeClr val="bg1"/>
                </a:solidFill>
                <a:latin typeface="Tahoma"/>
                <a:cs typeface="Tahoma"/>
              </a:rPr>
              <a:t>health</a:t>
            </a:r>
            <a:r>
              <a:rPr sz="800" spc="-105" dirty="0">
                <a:solidFill>
                  <a:schemeClr val="bg1"/>
                </a:solidFill>
                <a:latin typeface="Tahoma"/>
                <a:cs typeface="Tahoma"/>
              </a:rPr>
              <a:t> </a:t>
            </a:r>
            <a:r>
              <a:rPr sz="800" dirty="0">
                <a:solidFill>
                  <a:schemeClr val="bg1"/>
                </a:solidFill>
                <a:latin typeface="Tahoma"/>
                <a:cs typeface="Tahoma"/>
              </a:rPr>
              <a:t>in</a:t>
            </a:r>
            <a:r>
              <a:rPr sz="800" spc="-25" dirty="0">
                <a:solidFill>
                  <a:schemeClr val="bg1"/>
                </a:solidFill>
                <a:latin typeface="Tahoma"/>
                <a:cs typeface="Tahoma"/>
              </a:rPr>
              <a:t> </a:t>
            </a:r>
            <a:r>
              <a:rPr sz="800" spc="-40" dirty="0">
                <a:solidFill>
                  <a:schemeClr val="bg1"/>
                </a:solidFill>
                <a:latin typeface="Tahoma"/>
                <a:cs typeface="Tahoma"/>
              </a:rPr>
              <a:t>aging:</a:t>
            </a:r>
            <a:r>
              <a:rPr sz="800" spc="5" dirty="0">
                <a:solidFill>
                  <a:schemeClr val="bg1"/>
                </a:solidFill>
                <a:latin typeface="Tahoma"/>
                <a:cs typeface="Tahoma"/>
              </a:rPr>
              <a:t> </a:t>
            </a:r>
            <a:r>
              <a:rPr sz="800" spc="80" dirty="0">
                <a:solidFill>
                  <a:schemeClr val="bg1"/>
                </a:solidFill>
                <a:latin typeface="Tahoma"/>
                <a:cs typeface="Tahoma"/>
              </a:rPr>
              <a:t>A</a:t>
            </a:r>
            <a:r>
              <a:rPr sz="800" spc="-50" dirty="0">
                <a:solidFill>
                  <a:schemeClr val="bg1"/>
                </a:solidFill>
                <a:latin typeface="Tahoma"/>
                <a:cs typeface="Tahoma"/>
              </a:rPr>
              <a:t> </a:t>
            </a:r>
            <a:r>
              <a:rPr sz="800" spc="-10" dirty="0">
                <a:solidFill>
                  <a:schemeClr val="bg1"/>
                </a:solidFill>
                <a:latin typeface="Tahoma"/>
                <a:cs typeface="Tahoma"/>
              </a:rPr>
              <a:t>systematic</a:t>
            </a:r>
            <a:r>
              <a:rPr sz="800" spc="-30" dirty="0">
                <a:solidFill>
                  <a:schemeClr val="bg1"/>
                </a:solidFill>
                <a:latin typeface="Tahoma"/>
                <a:cs typeface="Tahoma"/>
              </a:rPr>
              <a:t> </a:t>
            </a:r>
            <a:r>
              <a:rPr sz="800" dirty="0">
                <a:solidFill>
                  <a:schemeClr val="bg1"/>
                </a:solidFill>
                <a:latin typeface="Tahoma"/>
                <a:cs typeface="Tahoma"/>
              </a:rPr>
              <a:t>review</a:t>
            </a:r>
            <a:r>
              <a:rPr sz="800" spc="-65" dirty="0">
                <a:solidFill>
                  <a:schemeClr val="bg1"/>
                </a:solidFill>
                <a:latin typeface="Tahoma"/>
                <a:cs typeface="Tahoma"/>
              </a:rPr>
              <a:t> </a:t>
            </a:r>
            <a:r>
              <a:rPr sz="800" dirty="0">
                <a:solidFill>
                  <a:schemeClr val="bg1"/>
                </a:solidFill>
                <a:latin typeface="Tahoma"/>
                <a:cs typeface="Tahoma"/>
              </a:rPr>
              <a:t>for</a:t>
            </a:r>
            <a:r>
              <a:rPr sz="800" spc="-15" dirty="0">
                <a:solidFill>
                  <a:schemeClr val="bg1"/>
                </a:solidFill>
                <a:latin typeface="Tahoma"/>
                <a:cs typeface="Tahoma"/>
              </a:rPr>
              <a:t> </a:t>
            </a:r>
            <a:r>
              <a:rPr sz="800" spc="-30" dirty="0">
                <a:solidFill>
                  <a:schemeClr val="bg1"/>
                </a:solidFill>
                <a:latin typeface="Tahoma"/>
                <a:cs typeface="Tahoma"/>
              </a:rPr>
              <a:t>an </a:t>
            </a:r>
            <a:r>
              <a:rPr sz="800" spc="-10" dirty="0">
                <a:solidFill>
                  <a:schemeClr val="bg1"/>
                </a:solidFill>
                <a:latin typeface="Tahoma"/>
                <a:cs typeface="Tahoma"/>
              </a:rPr>
              <a:t>evaluation</a:t>
            </a:r>
            <a:r>
              <a:rPr sz="800" spc="-25" dirty="0">
                <a:solidFill>
                  <a:schemeClr val="bg1"/>
                </a:solidFill>
                <a:latin typeface="Tahoma"/>
                <a:cs typeface="Tahoma"/>
              </a:rPr>
              <a:t> of</a:t>
            </a:r>
            <a:endParaRPr sz="800" dirty="0">
              <a:solidFill>
                <a:schemeClr val="bg1"/>
              </a:solidFill>
              <a:latin typeface="Tahoma"/>
              <a:cs typeface="Tahoma"/>
            </a:endParaRPr>
          </a:p>
          <a:p>
            <a:pPr marL="12700">
              <a:lnSpc>
                <a:spcPct val="100000"/>
              </a:lnSpc>
              <a:spcBef>
                <a:spcPts val="15"/>
              </a:spcBef>
            </a:pPr>
            <a:r>
              <a:rPr sz="800" spc="-20" dirty="0">
                <a:solidFill>
                  <a:schemeClr val="bg1"/>
                </a:solidFill>
                <a:latin typeface="Tahoma"/>
                <a:cs typeface="Tahoma"/>
              </a:rPr>
              <a:t>dose.</a:t>
            </a:r>
            <a:r>
              <a:rPr sz="800" spc="100" dirty="0">
                <a:solidFill>
                  <a:schemeClr val="bg1"/>
                </a:solidFill>
                <a:latin typeface="Tahoma"/>
                <a:cs typeface="Tahoma"/>
              </a:rPr>
              <a:t> </a:t>
            </a:r>
            <a:r>
              <a:rPr sz="800" dirty="0">
                <a:solidFill>
                  <a:schemeClr val="bg1"/>
                </a:solidFill>
                <a:latin typeface="Tahoma"/>
                <a:cs typeface="Tahoma"/>
              </a:rPr>
              <a:t>Neurol</a:t>
            </a:r>
            <a:r>
              <a:rPr sz="800" spc="20" dirty="0">
                <a:solidFill>
                  <a:schemeClr val="bg1"/>
                </a:solidFill>
                <a:latin typeface="Tahoma"/>
                <a:cs typeface="Tahoma"/>
              </a:rPr>
              <a:t> </a:t>
            </a:r>
            <a:r>
              <a:rPr sz="800" dirty="0">
                <a:solidFill>
                  <a:schemeClr val="bg1"/>
                </a:solidFill>
                <a:latin typeface="Tahoma"/>
                <a:cs typeface="Tahoma"/>
              </a:rPr>
              <a:t>Clin</a:t>
            </a:r>
            <a:r>
              <a:rPr sz="800" spc="70" dirty="0">
                <a:solidFill>
                  <a:schemeClr val="bg1"/>
                </a:solidFill>
                <a:latin typeface="Tahoma"/>
                <a:cs typeface="Tahoma"/>
              </a:rPr>
              <a:t> </a:t>
            </a:r>
            <a:r>
              <a:rPr sz="800" spc="-10" dirty="0">
                <a:solidFill>
                  <a:schemeClr val="bg1"/>
                </a:solidFill>
                <a:latin typeface="Tahoma"/>
                <a:cs typeface="Tahoma"/>
              </a:rPr>
              <a:t>Pract.</a:t>
            </a:r>
            <a:r>
              <a:rPr sz="800" spc="40" dirty="0">
                <a:solidFill>
                  <a:schemeClr val="bg1"/>
                </a:solidFill>
                <a:latin typeface="Tahoma"/>
                <a:cs typeface="Tahoma"/>
              </a:rPr>
              <a:t> </a:t>
            </a:r>
            <a:r>
              <a:rPr sz="800" dirty="0">
                <a:solidFill>
                  <a:schemeClr val="bg1"/>
                </a:solidFill>
                <a:latin typeface="Tahoma"/>
                <a:cs typeface="Tahoma"/>
              </a:rPr>
              <a:t>2018</a:t>
            </a:r>
            <a:r>
              <a:rPr sz="800" spc="60" dirty="0">
                <a:solidFill>
                  <a:schemeClr val="bg1"/>
                </a:solidFill>
                <a:latin typeface="Tahoma"/>
                <a:cs typeface="Tahoma"/>
              </a:rPr>
              <a:t> </a:t>
            </a:r>
            <a:r>
              <a:rPr sz="800" spc="-35" dirty="0">
                <a:solidFill>
                  <a:schemeClr val="bg1"/>
                </a:solidFill>
                <a:latin typeface="Tahoma"/>
                <a:cs typeface="Tahoma"/>
              </a:rPr>
              <a:t>Jun;8(3):257-</a:t>
            </a:r>
            <a:r>
              <a:rPr sz="800" dirty="0">
                <a:solidFill>
                  <a:schemeClr val="bg1"/>
                </a:solidFill>
                <a:latin typeface="Tahoma"/>
                <a:cs typeface="Tahoma"/>
              </a:rPr>
              <a:t>265.</a:t>
            </a:r>
            <a:r>
              <a:rPr sz="800" spc="-10" dirty="0">
                <a:solidFill>
                  <a:schemeClr val="bg1"/>
                </a:solidFill>
                <a:latin typeface="Tahoma"/>
                <a:cs typeface="Tahoma"/>
              </a:rPr>
              <a:t> </a:t>
            </a:r>
            <a:r>
              <a:rPr sz="800" spc="-25" dirty="0">
                <a:solidFill>
                  <a:schemeClr val="bg1"/>
                </a:solidFill>
                <a:latin typeface="Tahoma"/>
                <a:cs typeface="Tahoma"/>
              </a:rPr>
              <a:t>doi:</a:t>
            </a:r>
            <a:r>
              <a:rPr sz="800" spc="15" dirty="0">
                <a:solidFill>
                  <a:schemeClr val="bg1"/>
                </a:solidFill>
                <a:latin typeface="Tahoma"/>
                <a:cs typeface="Tahoma"/>
              </a:rPr>
              <a:t> </a:t>
            </a:r>
            <a:r>
              <a:rPr sz="800" dirty="0">
                <a:solidFill>
                  <a:schemeClr val="bg1"/>
                </a:solidFill>
                <a:latin typeface="Tahoma"/>
                <a:cs typeface="Tahoma"/>
              </a:rPr>
              <a:t>10.1212/CPJ.0000000000000460.</a:t>
            </a:r>
            <a:r>
              <a:rPr sz="800" spc="30" dirty="0">
                <a:solidFill>
                  <a:schemeClr val="bg1"/>
                </a:solidFill>
                <a:latin typeface="Tahoma"/>
                <a:cs typeface="Tahoma"/>
              </a:rPr>
              <a:t> </a:t>
            </a:r>
            <a:r>
              <a:rPr sz="800" dirty="0">
                <a:solidFill>
                  <a:schemeClr val="bg1"/>
                </a:solidFill>
                <a:latin typeface="Tahoma"/>
                <a:cs typeface="Tahoma"/>
              </a:rPr>
              <a:t>PMID:</a:t>
            </a:r>
            <a:r>
              <a:rPr sz="800" spc="135" dirty="0">
                <a:solidFill>
                  <a:schemeClr val="bg1"/>
                </a:solidFill>
                <a:latin typeface="Tahoma"/>
                <a:cs typeface="Tahoma"/>
              </a:rPr>
              <a:t> </a:t>
            </a:r>
            <a:r>
              <a:rPr sz="800" dirty="0">
                <a:solidFill>
                  <a:schemeClr val="bg1"/>
                </a:solidFill>
                <a:latin typeface="Tahoma"/>
                <a:cs typeface="Tahoma"/>
              </a:rPr>
              <a:t>30105166;</a:t>
            </a:r>
            <a:r>
              <a:rPr sz="800" spc="114" dirty="0">
                <a:solidFill>
                  <a:schemeClr val="bg1"/>
                </a:solidFill>
                <a:latin typeface="Tahoma"/>
                <a:cs typeface="Tahoma"/>
              </a:rPr>
              <a:t> </a:t>
            </a:r>
            <a:r>
              <a:rPr sz="800" dirty="0">
                <a:solidFill>
                  <a:schemeClr val="bg1"/>
                </a:solidFill>
                <a:latin typeface="Tahoma"/>
                <a:cs typeface="Tahoma"/>
              </a:rPr>
              <a:t>PMCID:</a:t>
            </a:r>
            <a:r>
              <a:rPr sz="800" spc="15" dirty="0">
                <a:solidFill>
                  <a:schemeClr val="bg1"/>
                </a:solidFill>
                <a:latin typeface="Tahoma"/>
                <a:cs typeface="Tahoma"/>
              </a:rPr>
              <a:t> </a:t>
            </a:r>
            <a:r>
              <a:rPr sz="800" spc="-10" dirty="0">
                <a:solidFill>
                  <a:schemeClr val="bg1"/>
                </a:solidFill>
                <a:latin typeface="Tahoma"/>
                <a:cs typeface="Tahoma"/>
              </a:rPr>
              <a:t>PMC6075983.</a:t>
            </a:r>
            <a:endParaRPr sz="800" dirty="0">
              <a:solidFill>
                <a:schemeClr val="bg1"/>
              </a:solidFill>
              <a:latin typeface="Tahoma"/>
              <a:cs typeface="Tahoma"/>
            </a:endParaRPr>
          </a:p>
          <a:p>
            <a:pPr marL="12700" marR="120650">
              <a:lnSpc>
                <a:spcPct val="101800"/>
              </a:lnSpc>
              <a:spcBef>
                <a:spcPts val="525"/>
              </a:spcBef>
            </a:pPr>
            <a:r>
              <a:rPr sz="800" dirty="0">
                <a:solidFill>
                  <a:schemeClr val="bg1"/>
                </a:solidFill>
                <a:latin typeface="Tahoma"/>
                <a:cs typeface="Tahoma"/>
              </a:rPr>
              <a:t>Del</a:t>
            </a:r>
            <a:r>
              <a:rPr sz="800" spc="-15" dirty="0">
                <a:solidFill>
                  <a:schemeClr val="bg1"/>
                </a:solidFill>
                <a:latin typeface="Tahoma"/>
                <a:cs typeface="Tahoma"/>
              </a:rPr>
              <a:t> </a:t>
            </a:r>
            <a:r>
              <a:rPr sz="800" dirty="0">
                <a:solidFill>
                  <a:schemeClr val="bg1"/>
                </a:solidFill>
                <a:latin typeface="Tahoma"/>
                <a:cs typeface="Tahoma"/>
              </a:rPr>
              <a:t>Pozo Cruz</a:t>
            </a:r>
            <a:r>
              <a:rPr sz="800" spc="45" dirty="0">
                <a:solidFill>
                  <a:schemeClr val="bg1"/>
                </a:solidFill>
                <a:latin typeface="Tahoma"/>
                <a:cs typeface="Tahoma"/>
              </a:rPr>
              <a:t> </a:t>
            </a:r>
            <a:r>
              <a:rPr sz="800" spc="-10" dirty="0">
                <a:solidFill>
                  <a:schemeClr val="bg1"/>
                </a:solidFill>
                <a:latin typeface="Tahoma"/>
                <a:cs typeface="Tahoma"/>
              </a:rPr>
              <a:t>B,</a:t>
            </a:r>
            <a:r>
              <a:rPr sz="800" spc="90" dirty="0">
                <a:solidFill>
                  <a:schemeClr val="bg1"/>
                </a:solidFill>
                <a:latin typeface="Tahoma"/>
                <a:cs typeface="Tahoma"/>
              </a:rPr>
              <a:t> </a:t>
            </a:r>
            <a:r>
              <a:rPr sz="800" spc="-10" dirty="0">
                <a:solidFill>
                  <a:schemeClr val="bg1"/>
                </a:solidFill>
                <a:latin typeface="Tahoma"/>
                <a:cs typeface="Tahoma"/>
              </a:rPr>
              <a:t>Ahmadi</a:t>
            </a:r>
            <a:r>
              <a:rPr sz="800" spc="-20" dirty="0">
                <a:solidFill>
                  <a:schemeClr val="bg1"/>
                </a:solidFill>
                <a:latin typeface="Tahoma"/>
                <a:cs typeface="Tahoma"/>
              </a:rPr>
              <a:t> </a:t>
            </a:r>
            <a:r>
              <a:rPr sz="800" dirty="0">
                <a:solidFill>
                  <a:schemeClr val="bg1"/>
                </a:solidFill>
                <a:latin typeface="Tahoma"/>
                <a:cs typeface="Tahoma"/>
              </a:rPr>
              <a:t>MN,</a:t>
            </a:r>
            <a:r>
              <a:rPr sz="800" spc="-10" dirty="0">
                <a:solidFill>
                  <a:schemeClr val="bg1"/>
                </a:solidFill>
                <a:latin typeface="Tahoma"/>
                <a:cs typeface="Tahoma"/>
              </a:rPr>
              <a:t> </a:t>
            </a:r>
            <a:r>
              <a:rPr sz="800" dirty="0">
                <a:solidFill>
                  <a:schemeClr val="bg1"/>
                </a:solidFill>
                <a:latin typeface="Tahoma"/>
                <a:cs typeface="Tahoma"/>
              </a:rPr>
              <a:t>Lee</a:t>
            </a:r>
            <a:r>
              <a:rPr sz="800" spc="55" dirty="0">
                <a:solidFill>
                  <a:schemeClr val="bg1"/>
                </a:solidFill>
                <a:latin typeface="Tahoma"/>
                <a:cs typeface="Tahoma"/>
              </a:rPr>
              <a:t> </a:t>
            </a:r>
            <a:r>
              <a:rPr sz="800" dirty="0">
                <a:solidFill>
                  <a:schemeClr val="bg1"/>
                </a:solidFill>
                <a:latin typeface="Tahoma"/>
                <a:cs typeface="Tahoma"/>
              </a:rPr>
              <a:t>IM,</a:t>
            </a:r>
            <a:r>
              <a:rPr sz="800" spc="-20" dirty="0">
                <a:solidFill>
                  <a:schemeClr val="bg1"/>
                </a:solidFill>
                <a:latin typeface="Tahoma"/>
                <a:cs typeface="Tahoma"/>
              </a:rPr>
              <a:t> </a:t>
            </a:r>
            <a:r>
              <a:rPr sz="800" spc="-10" dirty="0">
                <a:solidFill>
                  <a:schemeClr val="bg1"/>
                </a:solidFill>
                <a:latin typeface="Tahoma"/>
                <a:cs typeface="Tahoma"/>
              </a:rPr>
              <a:t>Stamatakis</a:t>
            </a:r>
            <a:r>
              <a:rPr sz="800" spc="35" dirty="0">
                <a:solidFill>
                  <a:schemeClr val="bg1"/>
                </a:solidFill>
                <a:latin typeface="Tahoma"/>
                <a:cs typeface="Tahoma"/>
              </a:rPr>
              <a:t> </a:t>
            </a:r>
            <a:r>
              <a:rPr sz="800" spc="-30" dirty="0">
                <a:solidFill>
                  <a:schemeClr val="bg1"/>
                </a:solidFill>
                <a:latin typeface="Tahoma"/>
                <a:cs typeface="Tahoma"/>
              </a:rPr>
              <a:t>E. </a:t>
            </a:r>
            <a:r>
              <a:rPr sz="800" dirty="0">
                <a:solidFill>
                  <a:schemeClr val="bg1"/>
                </a:solidFill>
                <a:latin typeface="Tahoma"/>
                <a:cs typeface="Tahoma"/>
              </a:rPr>
              <a:t>Prospective</a:t>
            </a:r>
            <a:r>
              <a:rPr sz="800" spc="-40" dirty="0">
                <a:solidFill>
                  <a:schemeClr val="bg1"/>
                </a:solidFill>
                <a:latin typeface="Tahoma"/>
                <a:cs typeface="Tahoma"/>
              </a:rPr>
              <a:t> </a:t>
            </a:r>
            <a:r>
              <a:rPr sz="800" dirty="0">
                <a:solidFill>
                  <a:schemeClr val="bg1"/>
                </a:solidFill>
                <a:latin typeface="Tahoma"/>
                <a:cs typeface="Tahoma"/>
              </a:rPr>
              <a:t>Associations</a:t>
            </a:r>
            <a:r>
              <a:rPr sz="800" spc="-35" dirty="0">
                <a:solidFill>
                  <a:schemeClr val="bg1"/>
                </a:solidFill>
                <a:latin typeface="Tahoma"/>
                <a:cs typeface="Tahoma"/>
              </a:rPr>
              <a:t> </a:t>
            </a:r>
            <a:r>
              <a:rPr sz="800" dirty="0">
                <a:solidFill>
                  <a:schemeClr val="bg1"/>
                </a:solidFill>
                <a:latin typeface="Tahoma"/>
                <a:cs typeface="Tahoma"/>
              </a:rPr>
              <a:t>of</a:t>
            </a:r>
            <a:r>
              <a:rPr sz="800" spc="55" dirty="0">
                <a:solidFill>
                  <a:schemeClr val="bg1"/>
                </a:solidFill>
                <a:latin typeface="Tahoma"/>
                <a:cs typeface="Tahoma"/>
              </a:rPr>
              <a:t> </a:t>
            </a:r>
            <a:r>
              <a:rPr sz="800" dirty="0">
                <a:solidFill>
                  <a:schemeClr val="bg1"/>
                </a:solidFill>
                <a:latin typeface="Tahoma"/>
                <a:cs typeface="Tahoma"/>
              </a:rPr>
              <a:t>Daily</a:t>
            </a:r>
            <a:r>
              <a:rPr sz="800" spc="-20" dirty="0">
                <a:solidFill>
                  <a:schemeClr val="bg1"/>
                </a:solidFill>
                <a:latin typeface="Tahoma"/>
                <a:cs typeface="Tahoma"/>
              </a:rPr>
              <a:t> </a:t>
            </a:r>
            <a:r>
              <a:rPr sz="800" dirty="0">
                <a:solidFill>
                  <a:schemeClr val="bg1"/>
                </a:solidFill>
                <a:latin typeface="Tahoma"/>
                <a:cs typeface="Tahoma"/>
              </a:rPr>
              <a:t>Step</a:t>
            </a:r>
            <a:r>
              <a:rPr sz="800" spc="-75" dirty="0">
                <a:solidFill>
                  <a:schemeClr val="bg1"/>
                </a:solidFill>
                <a:latin typeface="Tahoma"/>
                <a:cs typeface="Tahoma"/>
              </a:rPr>
              <a:t> </a:t>
            </a:r>
            <a:r>
              <a:rPr sz="800" dirty="0">
                <a:solidFill>
                  <a:schemeClr val="bg1"/>
                </a:solidFill>
                <a:latin typeface="Tahoma"/>
                <a:cs typeface="Tahoma"/>
              </a:rPr>
              <a:t>Counts</a:t>
            </a:r>
            <a:r>
              <a:rPr sz="800" spc="65" dirty="0">
                <a:solidFill>
                  <a:schemeClr val="bg1"/>
                </a:solidFill>
                <a:latin typeface="Tahoma"/>
                <a:cs typeface="Tahoma"/>
              </a:rPr>
              <a:t> </a:t>
            </a:r>
            <a:r>
              <a:rPr sz="800" spc="-10" dirty="0">
                <a:solidFill>
                  <a:schemeClr val="bg1"/>
                </a:solidFill>
                <a:latin typeface="Tahoma"/>
                <a:cs typeface="Tahoma"/>
              </a:rPr>
              <a:t>and</a:t>
            </a:r>
            <a:r>
              <a:rPr sz="800" spc="25" dirty="0">
                <a:solidFill>
                  <a:schemeClr val="bg1"/>
                </a:solidFill>
                <a:latin typeface="Tahoma"/>
                <a:cs typeface="Tahoma"/>
              </a:rPr>
              <a:t> </a:t>
            </a:r>
            <a:r>
              <a:rPr sz="800" spc="-10" dirty="0">
                <a:solidFill>
                  <a:schemeClr val="bg1"/>
                </a:solidFill>
                <a:latin typeface="Tahoma"/>
                <a:cs typeface="Tahoma"/>
              </a:rPr>
              <a:t>Intensity</a:t>
            </a:r>
            <a:r>
              <a:rPr sz="800" spc="-20" dirty="0">
                <a:solidFill>
                  <a:schemeClr val="bg1"/>
                </a:solidFill>
                <a:latin typeface="Tahoma"/>
                <a:cs typeface="Tahoma"/>
              </a:rPr>
              <a:t> </a:t>
            </a:r>
            <a:r>
              <a:rPr sz="800" dirty="0">
                <a:solidFill>
                  <a:schemeClr val="bg1"/>
                </a:solidFill>
                <a:latin typeface="Tahoma"/>
                <a:cs typeface="Tahoma"/>
              </a:rPr>
              <a:t>With</a:t>
            </a:r>
            <a:r>
              <a:rPr sz="800" spc="-70" dirty="0">
                <a:solidFill>
                  <a:schemeClr val="bg1"/>
                </a:solidFill>
                <a:latin typeface="Tahoma"/>
                <a:cs typeface="Tahoma"/>
              </a:rPr>
              <a:t> </a:t>
            </a:r>
            <a:r>
              <a:rPr sz="800" dirty="0">
                <a:solidFill>
                  <a:schemeClr val="bg1"/>
                </a:solidFill>
                <a:latin typeface="Tahoma"/>
                <a:cs typeface="Tahoma"/>
              </a:rPr>
              <a:t>Cancer</a:t>
            </a:r>
            <a:r>
              <a:rPr sz="800" spc="-55" dirty="0">
                <a:solidFill>
                  <a:schemeClr val="bg1"/>
                </a:solidFill>
                <a:latin typeface="Tahoma"/>
                <a:cs typeface="Tahoma"/>
              </a:rPr>
              <a:t> </a:t>
            </a:r>
            <a:r>
              <a:rPr sz="800" dirty="0">
                <a:solidFill>
                  <a:schemeClr val="bg1"/>
                </a:solidFill>
                <a:latin typeface="Tahoma"/>
                <a:cs typeface="Tahoma"/>
              </a:rPr>
              <a:t>and</a:t>
            </a:r>
            <a:r>
              <a:rPr sz="800" spc="-75" dirty="0">
                <a:solidFill>
                  <a:schemeClr val="bg1"/>
                </a:solidFill>
                <a:latin typeface="Tahoma"/>
                <a:cs typeface="Tahoma"/>
              </a:rPr>
              <a:t> </a:t>
            </a:r>
            <a:r>
              <a:rPr sz="800" dirty="0">
                <a:solidFill>
                  <a:schemeClr val="bg1"/>
                </a:solidFill>
                <a:latin typeface="Tahoma"/>
                <a:cs typeface="Tahoma"/>
              </a:rPr>
              <a:t>Cardiovascular</a:t>
            </a:r>
            <a:r>
              <a:rPr sz="800" spc="-60" dirty="0">
                <a:solidFill>
                  <a:schemeClr val="bg1"/>
                </a:solidFill>
                <a:latin typeface="Tahoma"/>
                <a:cs typeface="Tahoma"/>
              </a:rPr>
              <a:t> </a:t>
            </a:r>
            <a:r>
              <a:rPr sz="800" dirty="0">
                <a:solidFill>
                  <a:schemeClr val="bg1"/>
                </a:solidFill>
                <a:latin typeface="Tahoma"/>
                <a:cs typeface="Tahoma"/>
              </a:rPr>
              <a:t>Disease</a:t>
            </a:r>
            <a:r>
              <a:rPr sz="800" spc="-40" dirty="0">
                <a:solidFill>
                  <a:schemeClr val="bg1"/>
                </a:solidFill>
                <a:latin typeface="Tahoma"/>
                <a:cs typeface="Tahoma"/>
              </a:rPr>
              <a:t> </a:t>
            </a:r>
            <a:r>
              <a:rPr sz="800" spc="-10" dirty="0">
                <a:solidFill>
                  <a:schemeClr val="bg1"/>
                </a:solidFill>
                <a:latin typeface="Tahoma"/>
                <a:cs typeface="Tahoma"/>
              </a:rPr>
              <a:t>Incidence</a:t>
            </a:r>
            <a:r>
              <a:rPr sz="800" spc="-40" dirty="0">
                <a:solidFill>
                  <a:schemeClr val="bg1"/>
                </a:solidFill>
                <a:latin typeface="Tahoma"/>
                <a:cs typeface="Tahoma"/>
              </a:rPr>
              <a:t> </a:t>
            </a:r>
            <a:r>
              <a:rPr sz="800" dirty="0">
                <a:solidFill>
                  <a:schemeClr val="bg1"/>
                </a:solidFill>
                <a:latin typeface="Tahoma"/>
                <a:cs typeface="Tahoma"/>
              </a:rPr>
              <a:t>and</a:t>
            </a:r>
            <a:r>
              <a:rPr sz="800" spc="-75" dirty="0">
                <a:solidFill>
                  <a:schemeClr val="bg1"/>
                </a:solidFill>
                <a:latin typeface="Tahoma"/>
                <a:cs typeface="Tahoma"/>
              </a:rPr>
              <a:t> </a:t>
            </a:r>
            <a:r>
              <a:rPr sz="800" dirty="0">
                <a:solidFill>
                  <a:schemeClr val="bg1"/>
                </a:solidFill>
                <a:latin typeface="Tahoma"/>
                <a:cs typeface="Tahoma"/>
              </a:rPr>
              <a:t>Mortalityand</a:t>
            </a:r>
            <a:r>
              <a:rPr sz="800" spc="25" dirty="0">
                <a:solidFill>
                  <a:schemeClr val="bg1"/>
                </a:solidFill>
                <a:latin typeface="Tahoma"/>
                <a:cs typeface="Tahoma"/>
              </a:rPr>
              <a:t> </a:t>
            </a:r>
            <a:r>
              <a:rPr sz="800" spc="-20" dirty="0">
                <a:solidFill>
                  <a:schemeClr val="bg1"/>
                </a:solidFill>
                <a:latin typeface="Tahoma"/>
                <a:cs typeface="Tahoma"/>
              </a:rPr>
              <a:t>All-</a:t>
            </a:r>
            <a:r>
              <a:rPr sz="800" dirty="0">
                <a:solidFill>
                  <a:schemeClr val="bg1"/>
                </a:solidFill>
                <a:latin typeface="Tahoma"/>
                <a:cs typeface="Tahoma"/>
              </a:rPr>
              <a:t>Cause</a:t>
            </a:r>
            <a:r>
              <a:rPr sz="800" spc="55" dirty="0">
                <a:solidFill>
                  <a:schemeClr val="bg1"/>
                </a:solidFill>
                <a:latin typeface="Tahoma"/>
                <a:cs typeface="Tahoma"/>
              </a:rPr>
              <a:t> </a:t>
            </a:r>
            <a:r>
              <a:rPr sz="800" dirty="0">
                <a:solidFill>
                  <a:schemeClr val="bg1"/>
                </a:solidFill>
                <a:latin typeface="Tahoma"/>
                <a:cs typeface="Tahoma"/>
              </a:rPr>
              <a:t>Mortality.</a:t>
            </a:r>
            <a:r>
              <a:rPr sz="800" spc="-20" dirty="0">
                <a:solidFill>
                  <a:schemeClr val="bg1"/>
                </a:solidFill>
                <a:latin typeface="Tahoma"/>
                <a:cs typeface="Tahoma"/>
              </a:rPr>
              <a:t> </a:t>
            </a:r>
            <a:r>
              <a:rPr sz="800" spc="50" dirty="0">
                <a:solidFill>
                  <a:schemeClr val="bg1"/>
                </a:solidFill>
                <a:latin typeface="Tahoma"/>
                <a:cs typeface="Tahoma"/>
              </a:rPr>
              <a:t>JAMA</a:t>
            </a:r>
            <a:r>
              <a:rPr sz="800" spc="-10" dirty="0">
                <a:solidFill>
                  <a:schemeClr val="bg1"/>
                </a:solidFill>
                <a:latin typeface="Tahoma"/>
                <a:cs typeface="Tahoma"/>
              </a:rPr>
              <a:t> Intern</a:t>
            </a:r>
            <a:r>
              <a:rPr sz="800" spc="-70" dirty="0">
                <a:solidFill>
                  <a:schemeClr val="bg1"/>
                </a:solidFill>
                <a:latin typeface="Tahoma"/>
                <a:cs typeface="Tahoma"/>
              </a:rPr>
              <a:t> </a:t>
            </a:r>
            <a:r>
              <a:rPr sz="800" dirty="0">
                <a:solidFill>
                  <a:schemeClr val="bg1"/>
                </a:solidFill>
                <a:latin typeface="Tahoma"/>
                <a:cs typeface="Tahoma"/>
              </a:rPr>
              <a:t>Med.</a:t>
            </a:r>
            <a:r>
              <a:rPr sz="800" spc="-25" dirty="0">
                <a:solidFill>
                  <a:schemeClr val="bg1"/>
                </a:solidFill>
                <a:latin typeface="Tahoma"/>
                <a:cs typeface="Tahoma"/>
              </a:rPr>
              <a:t> </a:t>
            </a:r>
            <a:r>
              <a:rPr sz="800" dirty="0">
                <a:solidFill>
                  <a:schemeClr val="bg1"/>
                </a:solidFill>
                <a:latin typeface="Tahoma"/>
                <a:cs typeface="Tahoma"/>
              </a:rPr>
              <a:t>2022 Sep</a:t>
            </a:r>
            <a:r>
              <a:rPr sz="800" spc="-75" dirty="0">
                <a:solidFill>
                  <a:schemeClr val="bg1"/>
                </a:solidFill>
                <a:latin typeface="Tahoma"/>
                <a:cs typeface="Tahoma"/>
              </a:rPr>
              <a:t> </a:t>
            </a:r>
            <a:r>
              <a:rPr sz="800" dirty="0">
                <a:solidFill>
                  <a:schemeClr val="bg1"/>
                </a:solidFill>
                <a:latin typeface="Tahoma"/>
                <a:cs typeface="Tahoma"/>
              </a:rPr>
              <a:t>12:e224000.</a:t>
            </a:r>
            <a:r>
              <a:rPr sz="800" spc="45" dirty="0">
                <a:solidFill>
                  <a:schemeClr val="bg1"/>
                </a:solidFill>
                <a:latin typeface="Tahoma"/>
                <a:cs typeface="Tahoma"/>
              </a:rPr>
              <a:t> </a:t>
            </a:r>
            <a:r>
              <a:rPr sz="800" spc="-25" dirty="0">
                <a:solidFill>
                  <a:schemeClr val="bg1"/>
                </a:solidFill>
                <a:latin typeface="Tahoma"/>
                <a:cs typeface="Tahoma"/>
              </a:rPr>
              <a:t>doi:</a:t>
            </a:r>
            <a:r>
              <a:rPr sz="800" spc="-35" dirty="0">
                <a:solidFill>
                  <a:schemeClr val="bg1"/>
                </a:solidFill>
                <a:latin typeface="Tahoma"/>
                <a:cs typeface="Tahoma"/>
              </a:rPr>
              <a:t> </a:t>
            </a:r>
            <a:r>
              <a:rPr sz="800" dirty="0">
                <a:solidFill>
                  <a:schemeClr val="bg1"/>
                </a:solidFill>
                <a:latin typeface="Tahoma"/>
                <a:cs typeface="Tahoma"/>
              </a:rPr>
              <a:t>10.1001/jamainternmed.2022.4000.</a:t>
            </a:r>
            <a:r>
              <a:rPr sz="800" spc="55" dirty="0">
                <a:solidFill>
                  <a:schemeClr val="bg1"/>
                </a:solidFill>
                <a:latin typeface="Tahoma"/>
                <a:cs typeface="Tahoma"/>
              </a:rPr>
              <a:t> </a:t>
            </a:r>
            <a:r>
              <a:rPr sz="800" dirty="0">
                <a:solidFill>
                  <a:schemeClr val="bg1"/>
                </a:solidFill>
                <a:latin typeface="Tahoma"/>
                <a:cs typeface="Tahoma"/>
              </a:rPr>
              <a:t>Epub</a:t>
            </a:r>
            <a:r>
              <a:rPr sz="800" spc="10" dirty="0">
                <a:solidFill>
                  <a:schemeClr val="bg1"/>
                </a:solidFill>
                <a:latin typeface="Tahoma"/>
                <a:cs typeface="Tahoma"/>
              </a:rPr>
              <a:t> </a:t>
            </a:r>
            <a:r>
              <a:rPr sz="800" spc="-20" dirty="0">
                <a:solidFill>
                  <a:schemeClr val="bg1"/>
                </a:solidFill>
                <a:latin typeface="Tahoma"/>
                <a:cs typeface="Tahoma"/>
              </a:rPr>
              <a:t>ahead</a:t>
            </a:r>
            <a:r>
              <a:rPr sz="800" spc="25" dirty="0">
                <a:solidFill>
                  <a:schemeClr val="bg1"/>
                </a:solidFill>
                <a:latin typeface="Tahoma"/>
                <a:cs typeface="Tahoma"/>
              </a:rPr>
              <a:t> </a:t>
            </a:r>
            <a:r>
              <a:rPr sz="800" dirty="0">
                <a:solidFill>
                  <a:schemeClr val="bg1"/>
                </a:solidFill>
                <a:latin typeface="Tahoma"/>
                <a:cs typeface="Tahoma"/>
              </a:rPr>
              <a:t>of</a:t>
            </a:r>
            <a:r>
              <a:rPr sz="800" spc="-50" dirty="0">
                <a:solidFill>
                  <a:schemeClr val="bg1"/>
                </a:solidFill>
                <a:latin typeface="Tahoma"/>
                <a:cs typeface="Tahoma"/>
              </a:rPr>
              <a:t> </a:t>
            </a:r>
            <a:r>
              <a:rPr sz="800" dirty="0">
                <a:solidFill>
                  <a:schemeClr val="bg1"/>
                </a:solidFill>
                <a:latin typeface="Tahoma"/>
                <a:cs typeface="Tahoma"/>
              </a:rPr>
              <a:t>print.</a:t>
            </a:r>
            <a:r>
              <a:rPr sz="800" spc="-20" dirty="0">
                <a:solidFill>
                  <a:schemeClr val="bg1"/>
                </a:solidFill>
                <a:latin typeface="Tahoma"/>
                <a:cs typeface="Tahoma"/>
              </a:rPr>
              <a:t> </a:t>
            </a:r>
            <a:r>
              <a:rPr sz="800" dirty="0">
                <a:solidFill>
                  <a:schemeClr val="bg1"/>
                </a:solidFill>
                <a:latin typeface="Tahoma"/>
                <a:cs typeface="Tahoma"/>
              </a:rPr>
              <a:t>PMID:</a:t>
            </a:r>
            <a:r>
              <a:rPr sz="800" spc="-35" dirty="0">
                <a:solidFill>
                  <a:schemeClr val="bg1"/>
                </a:solidFill>
                <a:latin typeface="Tahoma"/>
                <a:cs typeface="Tahoma"/>
              </a:rPr>
              <a:t> </a:t>
            </a:r>
            <a:r>
              <a:rPr sz="800" dirty="0">
                <a:solidFill>
                  <a:schemeClr val="bg1"/>
                </a:solidFill>
                <a:latin typeface="Tahoma"/>
                <a:cs typeface="Tahoma"/>
              </a:rPr>
              <a:t>36094529;</a:t>
            </a:r>
            <a:r>
              <a:rPr sz="800" spc="-45" dirty="0">
                <a:solidFill>
                  <a:schemeClr val="bg1"/>
                </a:solidFill>
                <a:latin typeface="Tahoma"/>
                <a:cs typeface="Tahoma"/>
              </a:rPr>
              <a:t> </a:t>
            </a:r>
            <a:r>
              <a:rPr sz="800" dirty="0">
                <a:solidFill>
                  <a:schemeClr val="bg1"/>
                </a:solidFill>
                <a:latin typeface="Tahoma"/>
                <a:cs typeface="Tahoma"/>
              </a:rPr>
              <a:t>PMCID:</a:t>
            </a:r>
            <a:r>
              <a:rPr sz="800" spc="-35" dirty="0">
                <a:solidFill>
                  <a:schemeClr val="bg1"/>
                </a:solidFill>
                <a:latin typeface="Tahoma"/>
                <a:cs typeface="Tahoma"/>
              </a:rPr>
              <a:t> </a:t>
            </a:r>
            <a:r>
              <a:rPr sz="800" spc="-10" dirty="0">
                <a:solidFill>
                  <a:schemeClr val="bg1"/>
                </a:solidFill>
                <a:latin typeface="Tahoma"/>
                <a:cs typeface="Tahoma"/>
              </a:rPr>
              <a:t>PMC9468953.</a:t>
            </a:r>
            <a:endParaRPr sz="800" dirty="0">
              <a:solidFill>
                <a:schemeClr val="bg1"/>
              </a:solidFill>
              <a:latin typeface="Tahoma"/>
              <a:cs typeface="Tahoma"/>
            </a:endParaRPr>
          </a:p>
          <a:p>
            <a:pPr marL="12700" marR="13970">
              <a:lnSpc>
                <a:spcPct val="101800"/>
              </a:lnSpc>
              <a:spcBef>
                <a:spcPts val="600"/>
              </a:spcBef>
            </a:pPr>
            <a:r>
              <a:rPr sz="800" dirty="0">
                <a:solidFill>
                  <a:schemeClr val="bg1"/>
                </a:solidFill>
                <a:latin typeface="Tahoma"/>
                <a:cs typeface="Tahoma"/>
              </a:rPr>
              <a:t>Li</a:t>
            </a:r>
            <a:r>
              <a:rPr sz="800" spc="-45" dirty="0">
                <a:solidFill>
                  <a:schemeClr val="bg1"/>
                </a:solidFill>
                <a:latin typeface="Tahoma"/>
                <a:cs typeface="Tahoma"/>
              </a:rPr>
              <a:t> </a:t>
            </a:r>
            <a:r>
              <a:rPr sz="800" spc="-10" dirty="0">
                <a:solidFill>
                  <a:schemeClr val="bg1"/>
                </a:solidFill>
                <a:latin typeface="Tahoma"/>
                <a:cs typeface="Tahoma"/>
              </a:rPr>
              <a:t>Q,</a:t>
            </a:r>
            <a:r>
              <a:rPr sz="800" spc="-35" dirty="0">
                <a:solidFill>
                  <a:schemeClr val="bg1"/>
                </a:solidFill>
                <a:latin typeface="Tahoma"/>
                <a:cs typeface="Tahoma"/>
              </a:rPr>
              <a:t> </a:t>
            </a:r>
            <a:r>
              <a:rPr sz="800" dirty="0">
                <a:solidFill>
                  <a:schemeClr val="bg1"/>
                </a:solidFill>
                <a:latin typeface="Tahoma"/>
                <a:cs typeface="Tahoma"/>
              </a:rPr>
              <a:t>Morimoto</a:t>
            </a:r>
            <a:r>
              <a:rPr sz="800" spc="-10" dirty="0">
                <a:solidFill>
                  <a:schemeClr val="bg1"/>
                </a:solidFill>
                <a:latin typeface="Tahoma"/>
                <a:cs typeface="Tahoma"/>
              </a:rPr>
              <a:t> </a:t>
            </a:r>
            <a:r>
              <a:rPr sz="800" dirty="0">
                <a:solidFill>
                  <a:schemeClr val="bg1"/>
                </a:solidFill>
                <a:latin typeface="Tahoma"/>
                <a:cs typeface="Tahoma"/>
              </a:rPr>
              <a:t>K,</a:t>
            </a:r>
            <a:r>
              <a:rPr sz="800" spc="-20" dirty="0">
                <a:solidFill>
                  <a:schemeClr val="bg1"/>
                </a:solidFill>
                <a:latin typeface="Tahoma"/>
                <a:cs typeface="Tahoma"/>
              </a:rPr>
              <a:t> </a:t>
            </a:r>
            <a:r>
              <a:rPr sz="800" dirty="0">
                <a:solidFill>
                  <a:schemeClr val="bg1"/>
                </a:solidFill>
                <a:latin typeface="Tahoma"/>
                <a:cs typeface="Tahoma"/>
              </a:rPr>
              <a:t>Nakadai</a:t>
            </a:r>
            <a:r>
              <a:rPr sz="800" spc="-55" dirty="0">
                <a:solidFill>
                  <a:schemeClr val="bg1"/>
                </a:solidFill>
                <a:latin typeface="Tahoma"/>
                <a:cs typeface="Tahoma"/>
              </a:rPr>
              <a:t> </a:t>
            </a:r>
            <a:r>
              <a:rPr sz="800" spc="-10" dirty="0">
                <a:solidFill>
                  <a:schemeClr val="bg1"/>
                </a:solidFill>
                <a:latin typeface="Tahoma"/>
                <a:cs typeface="Tahoma"/>
              </a:rPr>
              <a:t>A,</a:t>
            </a:r>
            <a:r>
              <a:rPr sz="800" spc="-35" dirty="0">
                <a:solidFill>
                  <a:schemeClr val="bg1"/>
                </a:solidFill>
                <a:latin typeface="Tahoma"/>
                <a:cs typeface="Tahoma"/>
              </a:rPr>
              <a:t> </a:t>
            </a:r>
            <a:r>
              <a:rPr sz="800" spc="-25" dirty="0">
                <a:solidFill>
                  <a:schemeClr val="bg1"/>
                </a:solidFill>
                <a:latin typeface="Tahoma"/>
                <a:cs typeface="Tahoma"/>
              </a:rPr>
              <a:t>Inagaki</a:t>
            </a:r>
            <a:r>
              <a:rPr sz="800" spc="-45" dirty="0">
                <a:solidFill>
                  <a:schemeClr val="bg1"/>
                </a:solidFill>
                <a:latin typeface="Tahoma"/>
                <a:cs typeface="Tahoma"/>
              </a:rPr>
              <a:t> </a:t>
            </a:r>
            <a:r>
              <a:rPr sz="800" dirty="0">
                <a:solidFill>
                  <a:schemeClr val="bg1"/>
                </a:solidFill>
                <a:latin typeface="Tahoma"/>
                <a:cs typeface="Tahoma"/>
              </a:rPr>
              <a:t>H,</a:t>
            </a:r>
            <a:r>
              <a:rPr sz="800" spc="55" dirty="0">
                <a:solidFill>
                  <a:schemeClr val="bg1"/>
                </a:solidFill>
                <a:latin typeface="Tahoma"/>
                <a:cs typeface="Tahoma"/>
              </a:rPr>
              <a:t> </a:t>
            </a:r>
            <a:r>
              <a:rPr sz="800" spc="-20" dirty="0">
                <a:solidFill>
                  <a:schemeClr val="bg1"/>
                </a:solidFill>
                <a:latin typeface="Tahoma"/>
                <a:cs typeface="Tahoma"/>
              </a:rPr>
              <a:t>Katsumata</a:t>
            </a:r>
            <a:r>
              <a:rPr sz="800" spc="-30" dirty="0">
                <a:solidFill>
                  <a:schemeClr val="bg1"/>
                </a:solidFill>
                <a:latin typeface="Tahoma"/>
                <a:cs typeface="Tahoma"/>
              </a:rPr>
              <a:t> </a:t>
            </a:r>
            <a:r>
              <a:rPr sz="800" dirty="0">
                <a:solidFill>
                  <a:schemeClr val="bg1"/>
                </a:solidFill>
                <a:latin typeface="Tahoma"/>
                <a:cs typeface="Tahoma"/>
              </a:rPr>
              <a:t>M,</a:t>
            </a:r>
            <a:r>
              <a:rPr sz="800" spc="-35" dirty="0">
                <a:solidFill>
                  <a:schemeClr val="bg1"/>
                </a:solidFill>
                <a:latin typeface="Tahoma"/>
                <a:cs typeface="Tahoma"/>
              </a:rPr>
              <a:t> </a:t>
            </a:r>
            <a:r>
              <a:rPr sz="800" dirty="0">
                <a:solidFill>
                  <a:schemeClr val="bg1"/>
                </a:solidFill>
                <a:latin typeface="Tahoma"/>
                <a:cs typeface="Tahoma"/>
              </a:rPr>
              <a:t>Shimizu </a:t>
            </a:r>
            <a:r>
              <a:rPr sz="800" spc="-40" dirty="0">
                <a:solidFill>
                  <a:schemeClr val="bg1"/>
                </a:solidFill>
                <a:latin typeface="Tahoma"/>
                <a:cs typeface="Tahoma"/>
              </a:rPr>
              <a:t>T,</a:t>
            </a:r>
            <a:r>
              <a:rPr sz="800" spc="-35" dirty="0">
                <a:solidFill>
                  <a:schemeClr val="bg1"/>
                </a:solidFill>
                <a:latin typeface="Tahoma"/>
                <a:cs typeface="Tahoma"/>
              </a:rPr>
              <a:t> </a:t>
            </a:r>
            <a:r>
              <a:rPr sz="800" dirty="0">
                <a:solidFill>
                  <a:schemeClr val="bg1"/>
                </a:solidFill>
                <a:latin typeface="Tahoma"/>
                <a:cs typeface="Tahoma"/>
              </a:rPr>
              <a:t>Hirata</a:t>
            </a:r>
            <a:r>
              <a:rPr sz="800" spc="-30" dirty="0">
                <a:solidFill>
                  <a:schemeClr val="bg1"/>
                </a:solidFill>
                <a:latin typeface="Tahoma"/>
                <a:cs typeface="Tahoma"/>
              </a:rPr>
              <a:t> </a:t>
            </a:r>
            <a:r>
              <a:rPr sz="800" dirty="0">
                <a:solidFill>
                  <a:schemeClr val="bg1"/>
                </a:solidFill>
                <a:latin typeface="Tahoma"/>
                <a:cs typeface="Tahoma"/>
              </a:rPr>
              <a:t>Y,</a:t>
            </a:r>
            <a:r>
              <a:rPr sz="800" spc="55" dirty="0">
                <a:solidFill>
                  <a:schemeClr val="bg1"/>
                </a:solidFill>
                <a:latin typeface="Tahoma"/>
                <a:cs typeface="Tahoma"/>
              </a:rPr>
              <a:t> </a:t>
            </a:r>
            <a:r>
              <a:rPr sz="800" spc="-10" dirty="0">
                <a:solidFill>
                  <a:schemeClr val="bg1"/>
                </a:solidFill>
                <a:latin typeface="Tahoma"/>
                <a:cs typeface="Tahoma"/>
              </a:rPr>
              <a:t>Hirata</a:t>
            </a:r>
            <a:r>
              <a:rPr sz="800" spc="-35" dirty="0">
                <a:solidFill>
                  <a:schemeClr val="bg1"/>
                </a:solidFill>
                <a:latin typeface="Tahoma"/>
                <a:cs typeface="Tahoma"/>
              </a:rPr>
              <a:t> </a:t>
            </a:r>
            <a:r>
              <a:rPr sz="800" spc="-10" dirty="0">
                <a:solidFill>
                  <a:schemeClr val="bg1"/>
                </a:solidFill>
                <a:latin typeface="Tahoma"/>
                <a:cs typeface="Tahoma"/>
              </a:rPr>
              <a:t>K,</a:t>
            </a:r>
            <a:r>
              <a:rPr sz="800" spc="-35" dirty="0">
                <a:solidFill>
                  <a:schemeClr val="bg1"/>
                </a:solidFill>
                <a:latin typeface="Tahoma"/>
                <a:cs typeface="Tahoma"/>
              </a:rPr>
              <a:t> </a:t>
            </a:r>
            <a:r>
              <a:rPr sz="800" dirty="0">
                <a:solidFill>
                  <a:schemeClr val="bg1"/>
                </a:solidFill>
                <a:latin typeface="Tahoma"/>
                <a:cs typeface="Tahoma"/>
              </a:rPr>
              <a:t>Suzuki</a:t>
            </a:r>
            <a:r>
              <a:rPr sz="800" spc="-40" dirty="0">
                <a:solidFill>
                  <a:schemeClr val="bg1"/>
                </a:solidFill>
                <a:latin typeface="Tahoma"/>
                <a:cs typeface="Tahoma"/>
              </a:rPr>
              <a:t> </a:t>
            </a:r>
            <a:r>
              <a:rPr sz="800" dirty="0">
                <a:solidFill>
                  <a:schemeClr val="bg1"/>
                </a:solidFill>
                <a:latin typeface="Tahoma"/>
                <a:cs typeface="Tahoma"/>
              </a:rPr>
              <a:t>H,</a:t>
            </a:r>
            <a:r>
              <a:rPr sz="800" spc="-35" dirty="0">
                <a:solidFill>
                  <a:schemeClr val="bg1"/>
                </a:solidFill>
                <a:latin typeface="Tahoma"/>
                <a:cs typeface="Tahoma"/>
              </a:rPr>
              <a:t> </a:t>
            </a:r>
            <a:r>
              <a:rPr sz="800" dirty="0">
                <a:solidFill>
                  <a:schemeClr val="bg1"/>
                </a:solidFill>
                <a:latin typeface="Tahoma"/>
                <a:cs typeface="Tahoma"/>
              </a:rPr>
              <a:t>Miyazaki</a:t>
            </a:r>
            <a:r>
              <a:rPr sz="800" spc="-45" dirty="0">
                <a:solidFill>
                  <a:schemeClr val="bg1"/>
                </a:solidFill>
                <a:latin typeface="Tahoma"/>
                <a:cs typeface="Tahoma"/>
              </a:rPr>
              <a:t> </a:t>
            </a:r>
            <a:r>
              <a:rPr sz="800" dirty="0">
                <a:solidFill>
                  <a:schemeClr val="bg1"/>
                </a:solidFill>
                <a:latin typeface="Tahoma"/>
                <a:cs typeface="Tahoma"/>
              </a:rPr>
              <a:t>Y,</a:t>
            </a:r>
            <a:r>
              <a:rPr sz="800" spc="-30" dirty="0">
                <a:solidFill>
                  <a:schemeClr val="bg1"/>
                </a:solidFill>
                <a:latin typeface="Tahoma"/>
                <a:cs typeface="Tahoma"/>
              </a:rPr>
              <a:t> </a:t>
            </a:r>
            <a:r>
              <a:rPr sz="800" spc="-20" dirty="0">
                <a:solidFill>
                  <a:schemeClr val="bg1"/>
                </a:solidFill>
                <a:latin typeface="Tahoma"/>
                <a:cs typeface="Tahoma"/>
              </a:rPr>
              <a:t>Kagawa</a:t>
            </a:r>
            <a:r>
              <a:rPr sz="800" spc="-35" dirty="0">
                <a:solidFill>
                  <a:schemeClr val="bg1"/>
                </a:solidFill>
                <a:latin typeface="Tahoma"/>
                <a:cs typeface="Tahoma"/>
              </a:rPr>
              <a:t> </a:t>
            </a:r>
            <a:r>
              <a:rPr sz="800" dirty="0">
                <a:solidFill>
                  <a:schemeClr val="bg1"/>
                </a:solidFill>
                <a:latin typeface="Tahoma"/>
                <a:cs typeface="Tahoma"/>
              </a:rPr>
              <a:t>T,</a:t>
            </a:r>
            <a:r>
              <a:rPr sz="800" spc="-35" dirty="0">
                <a:solidFill>
                  <a:schemeClr val="bg1"/>
                </a:solidFill>
                <a:latin typeface="Tahoma"/>
                <a:cs typeface="Tahoma"/>
              </a:rPr>
              <a:t> </a:t>
            </a:r>
            <a:r>
              <a:rPr sz="800" dirty="0">
                <a:solidFill>
                  <a:schemeClr val="bg1"/>
                </a:solidFill>
                <a:latin typeface="Tahoma"/>
                <a:cs typeface="Tahoma"/>
              </a:rPr>
              <a:t>Koyama</a:t>
            </a:r>
            <a:r>
              <a:rPr sz="800" spc="-30" dirty="0">
                <a:solidFill>
                  <a:schemeClr val="bg1"/>
                </a:solidFill>
                <a:latin typeface="Tahoma"/>
                <a:cs typeface="Tahoma"/>
              </a:rPr>
              <a:t> </a:t>
            </a:r>
            <a:r>
              <a:rPr sz="800" dirty="0">
                <a:solidFill>
                  <a:schemeClr val="bg1"/>
                </a:solidFill>
                <a:latin typeface="Tahoma"/>
                <a:cs typeface="Tahoma"/>
              </a:rPr>
              <a:t>Y,</a:t>
            </a:r>
            <a:r>
              <a:rPr sz="800" spc="75" dirty="0">
                <a:solidFill>
                  <a:schemeClr val="bg1"/>
                </a:solidFill>
                <a:latin typeface="Tahoma"/>
                <a:cs typeface="Tahoma"/>
              </a:rPr>
              <a:t> </a:t>
            </a:r>
            <a:r>
              <a:rPr sz="800" dirty="0">
                <a:solidFill>
                  <a:schemeClr val="bg1"/>
                </a:solidFill>
                <a:latin typeface="Tahoma"/>
                <a:cs typeface="Tahoma"/>
              </a:rPr>
              <a:t>Ohira</a:t>
            </a:r>
            <a:r>
              <a:rPr sz="800" spc="-55" dirty="0">
                <a:solidFill>
                  <a:schemeClr val="bg1"/>
                </a:solidFill>
                <a:latin typeface="Tahoma"/>
                <a:cs typeface="Tahoma"/>
              </a:rPr>
              <a:t> </a:t>
            </a:r>
            <a:r>
              <a:rPr sz="800" spc="-35" dirty="0">
                <a:solidFill>
                  <a:schemeClr val="bg1"/>
                </a:solidFill>
                <a:latin typeface="Tahoma"/>
                <a:cs typeface="Tahoma"/>
              </a:rPr>
              <a:t>T,</a:t>
            </a:r>
            <a:r>
              <a:rPr sz="800" spc="10" dirty="0">
                <a:solidFill>
                  <a:schemeClr val="bg1"/>
                </a:solidFill>
                <a:latin typeface="Tahoma"/>
                <a:cs typeface="Tahoma"/>
              </a:rPr>
              <a:t> </a:t>
            </a:r>
            <a:r>
              <a:rPr sz="800" spc="-20" dirty="0">
                <a:solidFill>
                  <a:schemeClr val="bg1"/>
                </a:solidFill>
                <a:latin typeface="Tahoma"/>
                <a:cs typeface="Tahoma"/>
              </a:rPr>
              <a:t>Takayama</a:t>
            </a:r>
            <a:r>
              <a:rPr sz="800" spc="-10" dirty="0">
                <a:solidFill>
                  <a:schemeClr val="bg1"/>
                </a:solidFill>
                <a:latin typeface="Tahoma"/>
                <a:cs typeface="Tahoma"/>
              </a:rPr>
              <a:t> </a:t>
            </a:r>
            <a:r>
              <a:rPr sz="800" dirty="0">
                <a:solidFill>
                  <a:schemeClr val="bg1"/>
                </a:solidFill>
                <a:latin typeface="Tahoma"/>
                <a:cs typeface="Tahoma"/>
              </a:rPr>
              <a:t>N,</a:t>
            </a:r>
            <a:r>
              <a:rPr sz="800" spc="-30" dirty="0">
                <a:solidFill>
                  <a:schemeClr val="bg1"/>
                </a:solidFill>
                <a:latin typeface="Tahoma"/>
                <a:cs typeface="Tahoma"/>
              </a:rPr>
              <a:t> </a:t>
            </a:r>
            <a:r>
              <a:rPr sz="800" dirty="0">
                <a:solidFill>
                  <a:schemeClr val="bg1"/>
                </a:solidFill>
                <a:latin typeface="Tahoma"/>
                <a:cs typeface="Tahoma"/>
              </a:rPr>
              <a:t>Krensky</a:t>
            </a:r>
            <a:r>
              <a:rPr sz="800" spc="-50" dirty="0">
                <a:solidFill>
                  <a:schemeClr val="bg1"/>
                </a:solidFill>
                <a:latin typeface="Tahoma"/>
                <a:cs typeface="Tahoma"/>
              </a:rPr>
              <a:t> </a:t>
            </a:r>
            <a:r>
              <a:rPr sz="800" dirty="0">
                <a:solidFill>
                  <a:schemeClr val="bg1"/>
                </a:solidFill>
                <a:latin typeface="Tahoma"/>
                <a:cs typeface="Tahoma"/>
              </a:rPr>
              <a:t>AM,</a:t>
            </a:r>
            <a:r>
              <a:rPr sz="800" spc="-35" dirty="0">
                <a:solidFill>
                  <a:schemeClr val="bg1"/>
                </a:solidFill>
                <a:latin typeface="Tahoma"/>
                <a:cs typeface="Tahoma"/>
              </a:rPr>
              <a:t> </a:t>
            </a:r>
            <a:r>
              <a:rPr sz="800" spc="-10" dirty="0">
                <a:solidFill>
                  <a:schemeClr val="bg1"/>
                </a:solidFill>
                <a:latin typeface="Tahoma"/>
                <a:cs typeface="Tahoma"/>
              </a:rPr>
              <a:t>Kawada</a:t>
            </a:r>
            <a:r>
              <a:rPr sz="800" spc="-30" dirty="0">
                <a:solidFill>
                  <a:schemeClr val="bg1"/>
                </a:solidFill>
                <a:latin typeface="Tahoma"/>
                <a:cs typeface="Tahoma"/>
              </a:rPr>
              <a:t> </a:t>
            </a:r>
            <a:r>
              <a:rPr sz="800" dirty="0">
                <a:solidFill>
                  <a:schemeClr val="bg1"/>
                </a:solidFill>
                <a:latin typeface="Tahoma"/>
                <a:cs typeface="Tahoma"/>
              </a:rPr>
              <a:t>T.</a:t>
            </a:r>
            <a:r>
              <a:rPr sz="800" spc="-45" dirty="0">
                <a:solidFill>
                  <a:schemeClr val="bg1"/>
                </a:solidFill>
                <a:latin typeface="Tahoma"/>
                <a:cs typeface="Tahoma"/>
              </a:rPr>
              <a:t> </a:t>
            </a:r>
            <a:r>
              <a:rPr sz="800" spc="-10" dirty="0">
                <a:solidFill>
                  <a:schemeClr val="bg1"/>
                </a:solidFill>
                <a:latin typeface="Tahoma"/>
                <a:cs typeface="Tahoma"/>
              </a:rPr>
              <a:t>Forest</a:t>
            </a:r>
            <a:r>
              <a:rPr sz="800" spc="500" dirty="0">
                <a:solidFill>
                  <a:schemeClr val="bg1"/>
                </a:solidFill>
                <a:latin typeface="Tahoma"/>
                <a:cs typeface="Tahoma"/>
              </a:rPr>
              <a:t>  </a:t>
            </a:r>
            <a:r>
              <a:rPr sz="800" spc="-10" dirty="0">
                <a:solidFill>
                  <a:schemeClr val="bg1"/>
                </a:solidFill>
                <a:latin typeface="Tahoma"/>
                <a:cs typeface="Tahoma"/>
              </a:rPr>
              <a:t>bathing</a:t>
            </a:r>
            <a:r>
              <a:rPr sz="800" spc="-50" dirty="0">
                <a:solidFill>
                  <a:schemeClr val="bg1"/>
                </a:solidFill>
                <a:latin typeface="Tahoma"/>
                <a:cs typeface="Tahoma"/>
              </a:rPr>
              <a:t> </a:t>
            </a:r>
            <a:r>
              <a:rPr sz="800" spc="-10" dirty="0">
                <a:solidFill>
                  <a:schemeClr val="bg1"/>
                </a:solidFill>
                <a:latin typeface="Tahoma"/>
                <a:cs typeface="Tahoma"/>
              </a:rPr>
              <a:t>enhances</a:t>
            </a:r>
            <a:r>
              <a:rPr sz="800" spc="-45" dirty="0">
                <a:solidFill>
                  <a:schemeClr val="bg1"/>
                </a:solidFill>
                <a:latin typeface="Tahoma"/>
                <a:cs typeface="Tahoma"/>
              </a:rPr>
              <a:t> </a:t>
            </a:r>
            <a:r>
              <a:rPr sz="800" spc="-20" dirty="0">
                <a:solidFill>
                  <a:schemeClr val="bg1"/>
                </a:solidFill>
                <a:latin typeface="Tahoma"/>
                <a:cs typeface="Tahoma"/>
              </a:rPr>
              <a:t>human</a:t>
            </a:r>
            <a:r>
              <a:rPr sz="800" spc="10" dirty="0">
                <a:solidFill>
                  <a:schemeClr val="bg1"/>
                </a:solidFill>
                <a:latin typeface="Tahoma"/>
                <a:cs typeface="Tahoma"/>
              </a:rPr>
              <a:t> </a:t>
            </a:r>
            <a:r>
              <a:rPr sz="800" spc="-20" dirty="0">
                <a:solidFill>
                  <a:schemeClr val="bg1"/>
                </a:solidFill>
                <a:latin typeface="Tahoma"/>
                <a:cs typeface="Tahoma"/>
              </a:rPr>
              <a:t>natural</a:t>
            </a:r>
            <a:r>
              <a:rPr sz="800" spc="-35" dirty="0">
                <a:solidFill>
                  <a:schemeClr val="bg1"/>
                </a:solidFill>
                <a:latin typeface="Tahoma"/>
                <a:cs typeface="Tahoma"/>
              </a:rPr>
              <a:t> </a:t>
            </a:r>
            <a:r>
              <a:rPr sz="800" dirty="0">
                <a:solidFill>
                  <a:schemeClr val="bg1"/>
                </a:solidFill>
                <a:latin typeface="Tahoma"/>
                <a:cs typeface="Tahoma"/>
              </a:rPr>
              <a:t>killer</a:t>
            </a:r>
            <a:r>
              <a:rPr sz="800" spc="25" dirty="0">
                <a:solidFill>
                  <a:schemeClr val="bg1"/>
                </a:solidFill>
                <a:latin typeface="Tahoma"/>
                <a:cs typeface="Tahoma"/>
              </a:rPr>
              <a:t> </a:t>
            </a:r>
            <a:r>
              <a:rPr sz="800" spc="-10" dirty="0">
                <a:solidFill>
                  <a:schemeClr val="bg1"/>
                </a:solidFill>
                <a:latin typeface="Tahoma"/>
                <a:cs typeface="Tahoma"/>
              </a:rPr>
              <a:t>activity</a:t>
            </a:r>
            <a:r>
              <a:rPr sz="800" spc="-40" dirty="0">
                <a:solidFill>
                  <a:schemeClr val="bg1"/>
                </a:solidFill>
                <a:latin typeface="Tahoma"/>
                <a:cs typeface="Tahoma"/>
              </a:rPr>
              <a:t> </a:t>
            </a:r>
            <a:r>
              <a:rPr sz="800" dirty="0">
                <a:solidFill>
                  <a:schemeClr val="bg1"/>
                </a:solidFill>
                <a:latin typeface="Tahoma"/>
                <a:cs typeface="Tahoma"/>
              </a:rPr>
              <a:t>and</a:t>
            </a:r>
            <a:r>
              <a:rPr sz="800" spc="-85" dirty="0">
                <a:solidFill>
                  <a:schemeClr val="bg1"/>
                </a:solidFill>
                <a:latin typeface="Tahoma"/>
                <a:cs typeface="Tahoma"/>
              </a:rPr>
              <a:t> </a:t>
            </a:r>
            <a:r>
              <a:rPr sz="800" dirty="0">
                <a:solidFill>
                  <a:schemeClr val="bg1"/>
                </a:solidFill>
                <a:latin typeface="Tahoma"/>
                <a:cs typeface="Tahoma"/>
              </a:rPr>
              <a:t>expression</a:t>
            </a:r>
            <a:r>
              <a:rPr sz="800" spc="-85" dirty="0">
                <a:solidFill>
                  <a:schemeClr val="bg1"/>
                </a:solidFill>
                <a:latin typeface="Tahoma"/>
                <a:cs typeface="Tahoma"/>
              </a:rPr>
              <a:t> </a:t>
            </a:r>
            <a:r>
              <a:rPr sz="800" dirty="0">
                <a:solidFill>
                  <a:schemeClr val="bg1"/>
                </a:solidFill>
                <a:latin typeface="Tahoma"/>
                <a:cs typeface="Tahoma"/>
              </a:rPr>
              <a:t>of</a:t>
            </a:r>
            <a:r>
              <a:rPr sz="800" spc="35" dirty="0">
                <a:solidFill>
                  <a:schemeClr val="bg1"/>
                </a:solidFill>
                <a:latin typeface="Tahoma"/>
                <a:cs typeface="Tahoma"/>
              </a:rPr>
              <a:t> </a:t>
            </a:r>
            <a:r>
              <a:rPr sz="800" dirty="0">
                <a:solidFill>
                  <a:schemeClr val="bg1"/>
                </a:solidFill>
                <a:latin typeface="Tahoma"/>
                <a:cs typeface="Tahoma"/>
              </a:rPr>
              <a:t>anti-</a:t>
            </a:r>
            <a:r>
              <a:rPr sz="800" spc="-10" dirty="0">
                <a:solidFill>
                  <a:schemeClr val="bg1"/>
                </a:solidFill>
                <a:latin typeface="Tahoma"/>
                <a:cs typeface="Tahoma"/>
              </a:rPr>
              <a:t>cancer</a:t>
            </a:r>
            <a:r>
              <a:rPr sz="800" spc="25" dirty="0">
                <a:solidFill>
                  <a:schemeClr val="bg1"/>
                </a:solidFill>
                <a:latin typeface="Tahoma"/>
                <a:cs typeface="Tahoma"/>
              </a:rPr>
              <a:t> </a:t>
            </a:r>
            <a:r>
              <a:rPr sz="800" spc="-10" dirty="0">
                <a:solidFill>
                  <a:schemeClr val="bg1"/>
                </a:solidFill>
                <a:latin typeface="Tahoma"/>
                <a:cs typeface="Tahoma"/>
              </a:rPr>
              <a:t>proteins.</a:t>
            </a:r>
            <a:r>
              <a:rPr sz="800" spc="25" dirty="0">
                <a:solidFill>
                  <a:schemeClr val="bg1"/>
                </a:solidFill>
                <a:latin typeface="Tahoma"/>
                <a:cs typeface="Tahoma"/>
              </a:rPr>
              <a:t> </a:t>
            </a:r>
            <a:r>
              <a:rPr sz="800" spc="-25" dirty="0">
                <a:solidFill>
                  <a:schemeClr val="bg1"/>
                </a:solidFill>
                <a:latin typeface="Tahoma"/>
                <a:cs typeface="Tahoma"/>
              </a:rPr>
              <a:t>Int</a:t>
            </a:r>
            <a:r>
              <a:rPr sz="800" spc="-15" dirty="0">
                <a:solidFill>
                  <a:schemeClr val="bg1"/>
                </a:solidFill>
                <a:latin typeface="Tahoma"/>
                <a:cs typeface="Tahoma"/>
              </a:rPr>
              <a:t> </a:t>
            </a:r>
            <a:r>
              <a:rPr sz="800" dirty="0">
                <a:solidFill>
                  <a:schemeClr val="bg1"/>
                </a:solidFill>
                <a:latin typeface="Tahoma"/>
                <a:cs typeface="Tahoma"/>
              </a:rPr>
              <a:t>J</a:t>
            </a:r>
            <a:r>
              <a:rPr sz="800" spc="-20" dirty="0">
                <a:solidFill>
                  <a:schemeClr val="bg1"/>
                </a:solidFill>
                <a:latin typeface="Tahoma"/>
                <a:cs typeface="Tahoma"/>
              </a:rPr>
              <a:t> </a:t>
            </a:r>
            <a:r>
              <a:rPr sz="800" spc="-10" dirty="0">
                <a:solidFill>
                  <a:schemeClr val="bg1"/>
                </a:solidFill>
                <a:latin typeface="Tahoma"/>
                <a:cs typeface="Tahoma"/>
              </a:rPr>
              <a:t>Immunopathol</a:t>
            </a:r>
            <a:r>
              <a:rPr sz="800" spc="-45" dirty="0">
                <a:solidFill>
                  <a:schemeClr val="bg1"/>
                </a:solidFill>
                <a:latin typeface="Tahoma"/>
                <a:cs typeface="Tahoma"/>
              </a:rPr>
              <a:t> </a:t>
            </a:r>
            <a:r>
              <a:rPr sz="800" spc="-10" dirty="0">
                <a:solidFill>
                  <a:schemeClr val="bg1"/>
                </a:solidFill>
                <a:latin typeface="Tahoma"/>
                <a:cs typeface="Tahoma"/>
              </a:rPr>
              <a:t>Pharmacol.</a:t>
            </a:r>
            <a:r>
              <a:rPr sz="800" spc="-35" dirty="0">
                <a:solidFill>
                  <a:schemeClr val="bg1"/>
                </a:solidFill>
                <a:latin typeface="Tahoma"/>
                <a:cs typeface="Tahoma"/>
              </a:rPr>
              <a:t> </a:t>
            </a:r>
            <a:r>
              <a:rPr sz="800" dirty="0">
                <a:solidFill>
                  <a:schemeClr val="bg1"/>
                </a:solidFill>
                <a:latin typeface="Tahoma"/>
                <a:cs typeface="Tahoma"/>
              </a:rPr>
              <a:t>2007</a:t>
            </a:r>
            <a:r>
              <a:rPr sz="800" spc="-15" dirty="0">
                <a:solidFill>
                  <a:schemeClr val="bg1"/>
                </a:solidFill>
                <a:latin typeface="Tahoma"/>
                <a:cs typeface="Tahoma"/>
              </a:rPr>
              <a:t> </a:t>
            </a:r>
            <a:r>
              <a:rPr sz="800" dirty="0">
                <a:solidFill>
                  <a:schemeClr val="bg1"/>
                </a:solidFill>
                <a:latin typeface="Tahoma"/>
                <a:cs typeface="Tahoma"/>
              </a:rPr>
              <a:t>Apr-</a:t>
            </a:r>
            <a:r>
              <a:rPr sz="800" spc="-20" dirty="0">
                <a:solidFill>
                  <a:schemeClr val="bg1"/>
                </a:solidFill>
                <a:latin typeface="Tahoma"/>
                <a:cs typeface="Tahoma"/>
              </a:rPr>
              <a:t>Jun;20(2</a:t>
            </a:r>
            <a:r>
              <a:rPr sz="800" spc="-65" dirty="0">
                <a:solidFill>
                  <a:schemeClr val="bg1"/>
                </a:solidFill>
                <a:latin typeface="Tahoma"/>
                <a:cs typeface="Tahoma"/>
              </a:rPr>
              <a:t> </a:t>
            </a:r>
            <a:r>
              <a:rPr sz="800" dirty="0">
                <a:solidFill>
                  <a:schemeClr val="bg1"/>
                </a:solidFill>
                <a:latin typeface="Tahoma"/>
                <a:cs typeface="Tahoma"/>
              </a:rPr>
              <a:t>Suppl</a:t>
            </a:r>
            <a:r>
              <a:rPr sz="800" spc="-25" dirty="0">
                <a:solidFill>
                  <a:schemeClr val="bg1"/>
                </a:solidFill>
                <a:latin typeface="Tahoma"/>
                <a:cs typeface="Tahoma"/>
              </a:rPr>
              <a:t> </a:t>
            </a:r>
            <a:r>
              <a:rPr sz="800" spc="-35" dirty="0">
                <a:solidFill>
                  <a:schemeClr val="bg1"/>
                </a:solidFill>
                <a:latin typeface="Tahoma"/>
                <a:cs typeface="Tahoma"/>
              </a:rPr>
              <a:t>2):3-</a:t>
            </a:r>
            <a:r>
              <a:rPr sz="800" spc="-20" dirty="0">
                <a:solidFill>
                  <a:schemeClr val="bg1"/>
                </a:solidFill>
                <a:latin typeface="Tahoma"/>
                <a:cs typeface="Tahoma"/>
              </a:rPr>
              <a:t>8.</a:t>
            </a:r>
            <a:r>
              <a:rPr sz="800" dirty="0">
                <a:solidFill>
                  <a:schemeClr val="bg1"/>
                </a:solidFill>
                <a:latin typeface="Tahoma"/>
                <a:cs typeface="Tahoma"/>
              </a:rPr>
              <a:t> </a:t>
            </a:r>
            <a:r>
              <a:rPr sz="800" spc="-25" dirty="0">
                <a:solidFill>
                  <a:schemeClr val="bg1"/>
                </a:solidFill>
                <a:latin typeface="Tahoma"/>
                <a:cs typeface="Tahoma"/>
              </a:rPr>
              <a:t>doi:</a:t>
            </a:r>
            <a:r>
              <a:rPr sz="800" spc="-40" dirty="0">
                <a:solidFill>
                  <a:schemeClr val="bg1"/>
                </a:solidFill>
                <a:latin typeface="Tahoma"/>
                <a:cs typeface="Tahoma"/>
              </a:rPr>
              <a:t> </a:t>
            </a:r>
            <a:r>
              <a:rPr sz="800" spc="-10" dirty="0">
                <a:solidFill>
                  <a:schemeClr val="bg1"/>
                </a:solidFill>
                <a:latin typeface="Tahoma"/>
                <a:cs typeface="Tahoma"/>
              </a:rPr>
              <a:t>10.1177/03946320070200S202.</a:t>
            </a:r>
            <a:r>
              <a:rPr sz="800" spc="500" dirty="0">
                <a:solidFill>
                  <a:schemeClr val="bg1"/>
                </a:solidFill>
                <a:latin typeface="Tahoma"/>
                <a:cs typeface="Tahoma"/>
              </a:rPr>
              <a:t> </a:t>
            </a:r>
            <a:r>
              <a:rPr sz="800" dirty="0">
                <a:solidFill>
                  <a:schemeClr val="bg1"/>
                </a:solidFill>
                <a:latin typeface="Tahoma"/>
                <a:cs typeface="Tahoma"/>
              </a:rPr>
              <a:t>PMID:</a:t>
            </a:r>
            <a:r>
              <a:rPr sz="800" spc="20" dirty="0">
                <a:solidFill>
                  <a:schemeClr val="bg1"/>
                </a:solidFill>
                <a:latin typeface="Tahoma"/>
                <a:cs typeface="Tahoma"/>
              </a:rPr>
              <a:t> </a:t>
            </a:r>
            <a:r>
              <a:rPr sz="800" spc="-10" dirty="0">
                <a:solidFill>
                  <a:schemeClr val="bg1"/>
                </a:solidFill>
                <a:latin typeface="Tahoma"/>
                <a:cs typeface="Tahoma"/>
              </a:rPr>
              <a:t>17903349.</a:t>
            </a:r>
            <a:endParaRPr sz="800" dirty="0">
              <a:solidFill>
                <a:schemeClr val="bg1"/>
              </a:solidFill>
              <a:latin typeface="Tahoma"/>
              <a:cs typeface="Tahoma"/>
            </a:endParaRPr>
          </a:p>
          <a:p>
            <a:pPr marL="12700">
              <a:lnSpc>
                <a:spcPct val="100000"/>
              </a:lnSpc>
              <a:spcBef>
                <a:spcPts val="545"/>
              </a:spcBef>
            </a:pPr>
            <a:r>
              <a:rPr sz="800" dirty="0">
                <a:solidFill>
                  <a:schemeClr val="bg1"/>
                </a:solidFill>
                <a:latin typeface="Tahoma"/>
                <a:cs typeface="Tahoma"/>
              </a:rPr>
              <a:t>Park</a:t>
            </a:r>
            <a:r>
              <a:rPr sz="800" spc="-40" dirty="0">
                <a:solidFill>
                  <a:schemeClr val="bg1"/>
                </a:solidFill>
                <a:latin typeface="Tahoma"/>
                <a:cs typeface="Tahoma"/>
              </a:rPr>
              <a:t> </a:t>
            </a:r>
            <a:r>
              <a:rPr sz="800" spc="-20" dirty="0">
                <a:solidFill>
                  <a:schemeClr val="bg1"/>
                </a:solidFill>
                <a:latin typeface="Tahoma"/>
                <a:cs typeface="Tahoma"/>
              </a:rPr>
              <a:t>BJ,</a:t>
            </a:r>
            <a:r>
              <a:rPr sz="800" spc="-10" dirty="0">
                <a:solidFill>
                  <a:schemeClr val="bg1"/>
                </a:solidFill>
                <a:latin typeface="Tahoma"/>
                <a:cs typeface="Tahoma"/>
              </a:rPr>
              <a:t> Tsunetsugu</a:t>
            </a:r>
            <a:r>
              <a:rPr sz="800" spc="-75" dirty="0">
                <a:solidFill>
                  <a:schemeClr val="bg1"/>
                </a:solidFill>
                <a:latin typeface="Tahoma"/>
                <a:cs typeface="Tahoma"/>
              </a:rPr>
              <a:t> </a:t>
            </a:r>
            <a:r>
              <a:rPr sz="800" dirty="0">
                <a:solidFill>
                  <a:schemeClr val="bg1"/>
                </a:solidFill>
                <a:latin typeface="Tahoma"/>
                <a:cs typeface="Tahoma"/>
              </a:rPr>
              <a:t>Y,</a:t>
            </a:r>
            <a:r>
              <a:rPr sz="800" spc="-35" dirty="0">
                <a:solidFill>
                  <a:schemeClr val="bg1"/>
                </a:solidFill>
                <a:latin typeface="Tahoma"/>
                <a:cs typeface="Tahoma"/>
              </a:rPr>
              <a:t> </a:t>
            </a:r>
            <a:r>
              <a:rPr sz="800" spc="-10" dirty="0">
                <a:solidFill>
                  <a:schemeClr val="bg1"/>
                </a:solidFill>
                <a:latin typeface="Tahoma"/>
                <a:cs typeface="Tahoma"/>
              </a:rPr>
              <a:t>Kasetani</a:t>
            </a:r>
            <a:r>
              <a:rPr sz="800" spc="-35" dirty="0">
                <a:solidFill>
                  <a:schemeClr val="bg1"/>
                </a:solidFill>
                <a:latin typeface="Tahoma"/>
                <a:cs typeface="Tahoma"/>
              </a:rPr>
              <a:t> </a:t>
            </a:r>
            <a:r>
              <a:rPr sz="800" dirty="0">
                <a:solidFill>
                  <a:schemeClr val="bg1"/>
                </a:solidFill>
                <a:latin typeface="Tahoma"/>
                <a:cs typeface="Tahoma"/>
              </a:rPr>
              <a:t>T,</a:t>
            </a:r>
            <a:r>
              <a:rPr sz="800" spc="65" dirty="0">
                <a:solidFill>
                  <a:schemeClr val="bg1"/>
                </a:solidFill>
                <a:latin typeface="Tahoma"/>
                <a:cs typeface="Tahoma"/>
              </a:rPr>
              <a:t> </a:t>
            </a:r>
            <a:r>
              <a:rPr sz="800" spc="-20" dirty="0">
                <a:solidFill>
                  <a:schemeClr val="bg1"/>
                </a:solidFill>
                <a:latin typeface="Tahoma"/>
                <a:cs typeface="Tahoma"/>
              </a:rPr>
              <a:t>Kagawa</a:t>
            </a:r>
            <a:r>
              <a:rPr sz="800" spc="-25" dirty="0">
                <a:solidFill>
                  <a:schemeClr val="bg1"/>
                </a:solidFill>
                <a:latin typeface="Tahoma"/>
                <a:cs typeface="Tahoma"/>
              </a:rPr>
              <a:t> </a:t>
            </a:r>
            <a:r>
              <a:rPr sz="800" dirty="0">
                <a:solidFill>
                  <a:schemeClr val="bg1"/>
                </a:solidFill>
                <a:latin typeface="Tahoma"/>
                <a:cs typeface="Tahoma"/>
              </a:rPr>
              <a:t>T,</a:t>
            </a:r>
            <a:r>
              <a:rPr sz="800" spc="65" dirty="0">
                <a:solidFill>
                  <a:schemeClr val="bg1"/>
                </a:solidFill>
                <a:latin typeface="Tahoma"/>
                <a:cs typeface="Tahoma"/>
              </a:rPr>
              <a:t> </a:t>
            </a:r>
            <a:r>
              <a:rPr sz="800" dirty="0">
                <a:solidFill>
                  <a:schemeClr val="bg1"/>
                </a:solidFill>
                <a:latin typeface="Tahoma"/>
                <a:cs typeface="Tahoma"/>
              </a:rPr>
              <a:t>Miyazaki</a:t>
            </a:r>
            <a:r>
              <a:rPr sz="800" spc="45" dirty="0">
                <a:solidFill>
                  <a:schemeClr val="bg1"/>
                </a:solidFill>
                <a:latin typeface="Tahoma"/>
                <a:cs typeface="Tahoma"/>
              </a:rPr>
              <a:t> </a:t>
            </a:r>
            <a:r>
              <a:rPr sz="800" spc="-40" dirty="0">
                <a:solidFill>
                  <a:schemeClr val="bg1"/>
                </a:solidFill>
                <a:latin typeface="Tahoma"/>
                <a:cs typeface="Tahoma"/>
              </a:rPr>
              <a:t>Y. </a:t>
            </a:r>
            <a:r>
              <a:rPr sz="800" dirty="0">
                <a:solidFill>
                  <a:schemeClr val="bg1"/>
                </a:solidFill>
                <a:latin typeface="Tahoma"/>
                <a:cs typeface="Tahoma"/>
              </a:rPr>
              <a:t>The</a:t>
            </a:r>
            <a:r>
              <a:rPr sz="800" spc="-55" dirty="0">
                <a:solidFill>
                  <a:schemeClr val="bg1"/>
                </a:solidFill>
                <a:latin typeface="Tahoma"/>
                <a:cs typeface="Tahoma"/>
              </a:rPr>
              <a:t> </a:t>
            </a:r>
            <a:r>
              <a:rPr sz="800" spc="-10" dirty="0">
                <a:solidFill>
                  <a:schemeClr val="bg1"/>
                </a:solidFill>
                <a:latin typeface="Tahoma"/>
                <a:cs typeface="Tahoma"/>
              </a:rPr>
              <a:t>physiological</a:t>
            </a:r>
            <a:r>
              <a:rPr sz="800" spc="-40" dirty="0">
                <a:solidFill>
                  <a:schemeClr val="bg1"/>
                </a:solidFill>
                <a:latin typeface="Tahoma"/>
                <a:cs typeface="Tahoma"/>
              </a:rPr>
              <a:t> </a:t>
            </a:r>
            <a:r>
              <a:rPr sz="800" dirty="0">
                <a:solidFill>
                  <a:schemeClr val="bg1"/>
                </a:solidFill>
                <a:latin typeface="Tahoma"/>
                <a:cs typeface="Tahoma"/>
              </a:rPr>
              <a:t>effects</a:t>
            </a:r>
            <a:r>
              <a:rPr sz="800" spc="-50" dirty="0">
                <a:solidFill>
                  <a:schemeClr val="bg1"/>
                </a:solidFill>
                <a:latin typeface="Tahoma"/>
                <a:cs typeface="Tahoma"/>
              </a:rPr>
              <a:t> </a:t>
            </a:r>
            <a:r>
              <a:rPr sz="800" dirty="0">
                <a:solidFill>
                  <a:schemeClr val="bg1"/>
                </a:solidFill>
                <a:latin typeface="Tahoma"/>
                <a:cs typeface="Tahoma"/>
              </a:rPr>
              <a:t>of</a:t>
            </a:r>
            <a:r>
              <a:rPr sz="800" spc="-60" dirty="0">
                <a:solidFill>
                  <a:schemeClr val="bg1"/>
                </a:solidFill>
                <a:latin typeface="Tahoma"/>
                <a:cs typeface="Tahoma"/>
              </a:rPr>
              <a:t> </a:t>
            </a:r>
            <a:r>
              <a:rPr sz="800" dirty="0">
                <a:solidFill>
                  <a:schemeClr val="bg1"/>
                </a:solidFill>
                <a:latin typeface="Tahoma"/>
                <a:cs typeface="Tahoma"/>
              </a:rPr>
              <a:t>Shinrin-yoku </a:t>
            </a:r>
            <a:r>
              <a:rPr sz="800" spc="-25" dirty="0">
                <a:solidFill>
                  <a:schemeClr val="bg1"/>
                </a:solidFill>
                <a:latin typeface="Tahoma"/>
                <a:cs typeface="Tahoma"/>
              </a:rPr>
              <a:t>(taking</a:t>
            </a:r>
            <a:r>
              <a:rPr sz="800" spc="-50" dirty="0">
                <a:solidFill>
                  <a:schemeClr val="bg1"/>
                </a:solidFill>
                <a:latin typeface="Tahoma"/>
                <a:cs typeface="Tahoma"/>
              </a:rPr>
              <a:t> </a:t>
            </a:r>
            <a:r>
              <a:rPr sz="800" spc="-10" dirty="0">
                <a:solidFill>
                  <a:schemeClr val="bg1"/>
                </a:solidFill>
                <a:latin typeface="Tahoma"/>
                <a:cs typeface="Tahoma"/>
              </a:rPr>
              <a:t>in</a:t>
            </a:r>
            <a:r>
              <a:rPr sz="800" spc="5" dirty="0">
                <a:solidFill>
                  <a:schemeClr val="bg1"/>
                </a:solidFill>
                <a:latin typeface="Tahoma"/>
                <a:cs typeface="Tahoma"/>
              </a:rPr>
              <a:t> </a:t>
            </a:r>
            <a:r>
              <a:rPr sz="800" dirty="0">
                <a:solidFill>
                  <a:schemeClr val="bg1"/>
                </a:solidFill>
                <a:latin typeface="Tahoma"/>
                <a:cs typeface="Tahoma"/>
              </a:rPr>
              <a:t>the</a:t>
            </a:r>
            <a:r>
              <a:rPr sz="800" spc="-55" dirty="0">
                <a:solidFill>
                  <a:schemeClr val="bg1"/>
                </a:solidFill>
                <a:latin typeface="Tahoma"/>
                <a:cs typeface="Tahoma"/>
              </a:rPr>
              <a:t> </a:t>
            </a:r>
            <a:r>
              <a:rPr sz="800" dirty="0">
                <a:solidFill>
                  <a:schemeClr val="bg1"/>
                </a:solidFill>
                <a:latin typeface="Tahoma"/>
                <a:cs typeface="Tahoma"/>
              </a:rPr>
              <a:t>forest</a:t>
            </a:r>
            <a:r>
              <a:rPr sz="800" spc="20" dirty="0">
                <a:solidFill>
                  <a:schemeClr val="bg1"/>
                </a:solidFill>
                <a:latin typeface="Tahoma"/>
                <a:cs typeface="Tahoma"/>
              </a:rPr>
              <a:t> </a:t>
            </a:r>
            <a:r>
              <a:rPr sz="800" spc="-10" dirty="0">
                <a:solidFill>
                  <a:schemeClr val="bg1"/>
                </a:solidFill>
                <a:latin typeface="Tahoma"/>
                <a:cs typeface="Tahoma"/>
              </a:rPr>
              <a:t>atmosphere</a:t>
            </a:r>
            <a:r>
              <a:rPr sz="800" spc="-55" dirty="0">
                <a:solidFill>
                  <a:schemeClr val="bg1"/>
                </a:solidFill>
                <a:latin typeface="Tahoma"/>
                <a:cs typeface="Tahoma"/>
              </a:rPr>
              <a:t> </a:t>
            </a:r>
            <a:r>
              <a:rPr sz="800" dirty="0">
                <a:solidFill>
                  <a:schemeClr val="bg1"/>
                </a:solidFill>
                <a:latin typeface="Tahoma"/>
                <a:cs typeface="Tahoma"/>
              </a:rPr>
              <a:t>or</a:t>
            </a:r>
            <a:r>
              <a:rPr sz="800" spc="15" dirty="0">
                <a:solidFill>
                  <a:schemeClr val="bg1"/>
                </a:solidFill>
                <a:latin typeface="Tahoma"/>
                <a:cs typeface="Tahoma"/>
              </a:rPr>
              <a:t> </a:t>
            </a:r>
            <a:r>
              <a:rPr sz="800" dirty="0">
                <a:solidFill>
                  <a:schemeClr val="bg1"/>
                </a:solidFill>
                <a:latin typeface="Tahoma"/>
                <a:cs typeface="Tahoma"/>
              </a:rPr>
              <a:t>forest</a:t>
            </a:r>
            <a:r>
              <a:rPr sz="800" spc="20" dirty="0">
                <a:solidFill>
                  <a:schemeClr val="bg1"/>
                </a:solidFill>
                <a:latin typeface="Tahoma"/>
                <a:cs typeface="Tahoma"/>
              </a:rPr>
              <a:t> </a:t>
            </a:r>
            <a:r>
              <a:rPr sz="800" spc="-35" dirty="0">
                <a:solidFill>
                  <a:schemeClr val="bg1"/>
                </a:solidFill>
                <a:latin typeface="Tahoma"/>
                <a:cs typeface="Tahoma"/>
              </a:rPr>
              <a:t>bathing):</a:t>
            </a:r>
            <a:r>
              <a:rPr sz="800" spc="-50" dirty="0">
                <a:solidFill>
                  <a:schemeClr val="bg1"/>
                </a:solidFill>
                <a:latin typeface="Tahoma"/>
                <a:cs typeface="Tahoma"/>
              </a:rPr>
              <a:t> </a:t>
            </a:r>
            <a:r>
              <a:rPr sz="800" dirty="0">
                <a:solidFill>
                  <a:schemeClr val="bg1"/>
                </a:solidFill>
                <a:latin typeface="Tahoma"/>
                <a:cs typeface="Tahoma"/>
              </a:rPr>
              <a:t>evidence</a:t>
            </a:r>
            <a:r>
              <a:rPr sz="800" spc="-55" dirty="0">
                <a:solidFill>
                  <a:schemeClr val="bg1"/>
                </a:solidFill>
                <a:latin typeface="Tahoma"/>
                <a:cs typeface="Tahoma"/>
              </a:rPr>
              <a:t> </a:t>
            </a:r>
            <a:r>
              <a:rPr sz="800" dirty="0">
                <a:solidFill>
                  <a:schemeClr val="bg1"/>
                </a:solidFill>
                <a:latin typeface="Tahoma"/>
                <a:cs typeface="Tahoma"/>
              </a:rPr>
              <a:t>from</a:t>
            </a:r>
            <a:r>
              <a:rPr sz="800" spc="-80" dirty="0">
                <a:solidFill>
                  <a:schemeClr val="bg1"/>
                </a:solidFill>
                <a:latin typeface="Tahoma"/>
                <a:cs typeface="Tahoma"/>
              </a:rPr>
              <a:t> </a:t>
            </a:r>
            <a:r>
              <a:rPr sz="800" dirty="0">
                <a:solidFill>
                  <a:schemeClr val="bg1"/>
                </a:solidFill>
                <a:latin typeface="Tahoma"/>
                <a:cs typeface="Tahoma"/>
              </a:rPr>
              <a:t>field</a:t>
            </a:r>
            <a:r>
              <a:rPr sz="800" spc="-85" dirty="0">
                <a:solidFill>
                  <a:schemeClr val="bg1"/>
                </a:solidFill>
                <a:latin typeface="Tahoma"/>
                <a:cs typeface="Tahoma"/>
              </a:rPr>
              <a:t> </a:t>
            </a:r>
            <a:r>
              <a:rPr sz="800" dirty="0">
                <a:solidFill>
                  <a:schemeClr val="bg1"/>
                </a:solidFill>
                <a:latin typeface="Tahoma"/>
                <a:cs typeface="Tahoma"/>
              </a:rPr>
              <a:t>experiments</a:t>
            </a:r>
            <a:r>
              <a:rPr sz="800" spc="-55" dirty="0">
                <a:solidFill>
                  <a:schemeClr val="bg1"/>
                </a:solidFill>
                <a:latin typeface="Tahoma"/>
                <a:cs typeface="Tahoma"/>
              </a:rPr>
              <a:t> </a:t>
            </a:r>
            <a:r>
              <a:rPr sz="800" dirty="0">
                <a:solidFill>
                  <a:schemeClr val="bg1"/>
                </a:solidFill>
                <a:latin typeface="Tahoma"/>
                <a:cs typeface="Tahoma"/>
              </a:rPr>
              <a:t>in</a:t>
            </a:r>
            <a:r>
              <a:rPr sz="800" spc="-85" dirty="0">
                <a:solidFill>
                  <a:schemeClr val="bg1"/>
                </a:solidFill>
                <a:latin typeface="Tahoma"/>
                <a:cs typeface="Tahoma"/>
              </a:rPr>
              <a:t> </a:t>
            </a:r>
            <a:r>
              <a:rPr sz="800" spc="-25" dirty="0">
                <a:solidFill>
                  <a:schemeClr val="bg1"/>
                </a:solidFill>
                <a:latin typeface="Tahoma"/>
                <a:cs typeface="Tahoma"/>
              </a:rPr>
              <a:t>24</a:t>
            </a:r>
            <a:endParaRPr sz="800" dirty="0">
              <a:solidFill>
                <a:schemeClr val="bg1"/>
              </a:solidFill>
              <a:latin typeface="Tahoma"/>
              <a:cs typeface="Tahoma"/>
            </a:endParaRPr>
          </a:p>
          <a:p>
            <a:pPr marL="12700">
              <a:lnSpc>
                <a:spcPct val="100000"/>
              </a:lnSpc>
              <a:spcBef>
                <a:spcPts val="15"/>
              </a:spcBef>
            </a:pPr>
            <a:r>
              <a:rPr sz="800" dirty="0">
                <a:solidFill>
                  <a:schemeClr val="bg1"/>
                </a:solidFill>
                <a:latin typeface="Tahoma"/>
                <a:cs typeface="Tahoma"/>
              </a:rPr>
              <a:t>forests</a:t>
            </a:r>
            <a:r>
              <a:rPr sz="800" spc="-5" dirty="0">
                <a:solidFill>
                  <a:schemeClr val="bg1"/>
                </a:solidFill>
                <a:latin typeface="Tahoma"/>
                <a:cs typeface="Tahoma"/>
              </a:rPr>
              <a:t> </a:t>
            </a:r>
            <a:r>
              <a:rPr sz="800" spc="-10" dirty="0">
                <a:solidFill>
                  <a:schemeClr val="bg1"/>
                </a:solidFill>
                <a:latin typeface="Tahoma"/>
                <a:cs typeface="Tahoma"/>
              </a:rPr>
              <a:t>across</a:t>
            </a:r>
            <a:r>
              <a:rPr sz="800" spc="-5" dirty="0">
                <a:solidFill>
                  <a:schemeClr val="bg1"/>
                </a:solidFill>
                <a:latin typeface="Tahoma"/>
                <a:cs typeface="Tahoma"/>
              </a:rPr>
              <a:t> </a:t>
            </a:r>
            <a:r>
              <a:rPr sz="800" spc="-10" dirty="0">
                <a:solidFill>
                  <a:schemeClr val="bg1"/>
                </a:solidFill>
                <a:latin typeface="Tahoma"/>
                <a:cs typeface="Tahoma"/>
              </a:rPr>
              <a:t>Japan.</a:t>
            </a:r>
            <a:r>
              <a:rPr sz="800" spc="15" dirty="0">
                <a:solidFill>
                  <a:schemeClr val="bg1"/>
                </a:solidFill>
                <a:latin typeface="Tahoma"/>
                <a:cs typeface="Tahoma"/>
              </a:rPr>
              <a:t> </a:t>
            </a:r>
            <a:r>
              <a:rPr sz="800" dirty="0">
                <a:solidFill>
                  <a:schemeClr val="bg1"/>
                </a:solidFill>
                <a:latin typeface="Tahoma"/>
                <a:cs typeface="Tahoma"/>
              </a:rPr>
              <a:t>Environ</a:t>
            </a:r>
            <a:r>
              <a:rPr sz="800" spc="-50" dirty="0">
                <a:solidFill>
                  <a:schemeClr val="bg1"/>
                </a:solidFill>
                <a:latin typeface="Tahoma"/>
                <a:cs typeface="Tahoma"/>
              </a:rPr>
              <a:t> </a:t>
            </a:r>
            <a:r>
              <a:rPr sz="800" dirty="0">
                <a:solidFill>
                  <a:schemeClr val="bg1"/>
                </a:solidFill>
                <a:latin typeface="Tahoma"/>
                <a:cs typeface="Tahoma"/>
              </a:rPr>
              <a:t>Health</a:t>
            </a:r>
            <a:r>
              <a:rPr sz="800" spc="50" dirty="0">
                <a:solidFill>
                  <a:schemeClr val="bg1"/>
                </a:solidFill>
                <a:latin typeface="Tahoma"/>
                <a:cs typeface="Tahoma"/>
              </a:rPr>
              <a:t> </a:t>
            </a:r>
            <a:r>
              <a:rPr sz="800" dirty="0">
                <a:solidFill>
                  <a:schemeClr val="bg1"/>
                </a:solidFill>
                <a:latin typeface="Tahoma"/>
                <a:cs typeface="Tahoma"/>
              </a:rPr>
              <a:t>Prev</a:t>
            </a:r>
            <a:r>
              <a:rPr sz="800" spc="10" dirty="0">
                <a:solidFill>
                  <a:schemeClr val="bg1"/>
                </a:solidFill>
                <a:latin typeface="Tahoma"/>
                <a:cs typeface="Tahoma"/>
              </a:rPr>
              <a:t> </a:t>
            </a:r>
            <a:r>
              <a:rPr sz="800" dirty="0">
                <a:solidFill>
                  <a:schemeClr val="bg1"/>
                </a:solidFill>
                <a:latin typeface="Tahoma"/>
                <a:cs typeface="Tahoma"/>
              </a:rPr>
              <a:t>Med.</a:t>
            </a:r>
            <a:r>
              <a:rPr sz="800" spc="10" dirty="0">
                <a:solidFill>
                  <a:schemeClr val="bg1"/>
                </a:solidFill>
                <a:latin typeface="Tahoma"/>
                <a:cs typeface="Tahoma"/>
              </a:rPr>
              <a:t> </a:t>
            </a:r>
            <a:r>
              <a:rPr sz="800" dirty="0">
                <a:solidFill>
                  <a:schemeClr val="bg1"/>
                </a:solidFill>
                <a:latin typeface="Tahoma"/>
                <a:cs typeface="Tahoma"/>
              </a:rPr>
              <a:t>2010</a:t>
            </a:r>
            <a:r>
              <a:rPr sz="800" spc="45" dirty="0">
                <a:solidFill>
                  <a:schemeClr val="bg1"/>
                </a:solidFill>
                <a:latin typeface="Tahoma"/>
                <a:cs typeface="Tahoma"/>
              </a:rPr>
              <a:t> </a:t>
            </a:r>
            <a:r>
              <a:rPr sz="800" spc="-30" dirty="0">
                <a:solidFill>
                  <a:schemeClr val="bg1"/>
                </a:solidFill>
                <a:latin typeface="Tahoma"/>
                <a:cs typeface="Tahoma"/>
              </a:rPr>
              <a:t>Jan;15(1):18-</a:t>
            </a:r>
            <a:r>
              <a:rPr sz="800" dirty="0">
                <a:solidFill>
                  <a:schemeClr val="bg1"/>
                </a:solidFill>
                <a:latin typeface="Tahoma"/>
                <a:cs typeface="Tahoma"/>
              </a:rPr>
              <a:t>26.</a:t>
            </a:r>
            <a:r>
              <a:rPr sz="800" spc="70" dirty="0">
                <a:solidFill>
                  <a:schemeClr val="bg1"/>
                </a:solidFill>
                <a:latin typeface="Tahoma"/>
                <a:cs typeface="Tahoma"/>
              </a:rPr>
              <a:t> </a:t>
            </a:r>
            <a:r>
              <a:rPr sz="800" spc="-25" dirty="0">
                <a:solidFill>
                  <a:schemeClr val="bg1"/>
                </a:solidFill>
                <a:latin typeface="Tahoma"/>
                <a:cs typeface="Tahoma"/>
              </a:rPr>
              <a:t>doi:</a:t>
            </a:r>
            <a:r>
              <a:rPr sz="800" spc="-5" dirty="0">
                <a:solidFill>
                  <a:schemeClr val="bg1"/>
                </a:solidFill>
                <a:latin typeface="Tahoma"/>
                <a:cs typeface="Tahoma"/>
              </a:rPr>
              <a:t> </a:t>
            </a:r>
            <a:r>
              <a:rPr sz="800" dirty="0">
                <a:solidFill>
                  <a:schemeClr val="bg1"/>
                </a:solidFill>
                <a:latin typeface="Tahoma"/>
                <a:cs typeface="Tahoma"/>
              </a:rPr>
              <a:t>10.1007/s12199-009-0086-</a:t>
            </a:r>
            <a:r>
              <a:rPr sz="800" spc="-25" dirty="0">
                <a:solidFill>
                  <a:schemeClr val="bg1"/>
                </a:solidFill>
                <a:latin typeface="Tahoma"/>
                <a:cs typeface="Tahoma"/>
              </a:rPr>
              <a:t>9.</a:t>
            </a:r>
            <a:r>
              <a:rPr sz="800" spc="15" dirty="0">
                <a:solidFill>
                  <a:schemeClr val="bg1"/>
                </a:solidFill>
                <a:latin typeface="Tahoma"/>
                <a:cs typeface="Tahoma"/>
              </a:rPr>
              <a:t> </a:t>
            </a:r>
            <a:r>
              <a:rPr sz="800" dirty="0">
                <a:solidFill>
                  <a:schemeClr val="bg1"/>
                </a:solidFill>
                <a:latin typeface="Tahoma"/>
                <a:cs typeface="Tahoma"/>
              </a:rPr>
              <a:t>PMID:</a:t>
            </a:r>
            <a:r>
              <a:rPr sz="800" spc="-5" dirty="0">
                <a:solidFill>
                  <a:schemeClr val="bg1"/>
                </a:solidFill>
                <a:latin typeface="Tahoma"/>
                <a:cs typeface="Tahoma"/>
              </a:rPr>
              <a:t> </a:t>
            </a:r>
            <a:r>
              <a:rPr sz="800" dirty="0">
                <a:solidFill>
                  <a:schemeClr val="bg1"/>
                </a:solidFill>
                <a:latin typeface="Tahoma"/>
                <a:cs typeface="Tahoma"/>
              </a:rPr>
              <a:t>19568835;</a:t>
            </a:r>
            <a:r>
              <a:rPr sz="800" spc="95" dirty="0">
                <a:solidFill>
                  <a:schemeClr val="bg1"/>
                </a:solidFill>
                <a:latin typeface="Tahoma"/>
                <a:cs typeface="Tahoma"/>
              </a:rPr>
              <a:t> </a:t>
            </a:r>
            <a:r>
              <a:rPr sz="800" dirty="0">
                <a:solidFill>
                  <a:schemeClr val="bg1"/>
                </a:solidFill>
                <a:latin typeface="Tahoma"/>
                <a:cs typeface="Tahoma"/>
              </a:rPr>
              <a:t>PMCID:</a:t>
            </a:r>
            <a:r>
              <a:rPr sz="800" spc="105" dirty="0">
                <a:solidFill>
                  <a:schemeClr val="bg1"/>
                </a:solidFill>
                <a:latin typeface="Tahoma"/>
                <a:cs typeface="Tahoma"/>
              </a:rPr>
              <a:t> </a:t>
            </a:r>
            <a:r>
              <a:rPr sz="800" spc="-10" dirty="0">
                <a:solidFill>
                  <a:schemeClr val="bg1"/>
                </a:solidFill>
                <a:latin typeface="Tahoma"/>
                <a:cs typeface="Tahoma"/>
              </a:rPr>
              <a:t>PMC2793346.</a:t>
            </a:r>
            <a:endParaRPr sz="800" dirty="0">
              <a:solidFill>
                <a:schemeClr val="bg1"/>
              </a:solidFill>
              <a:latin typeface="Tahoma"/>
              <a:cs typeface="Tahoma"/>
            </a:endParaRPr>
          </a:p>
          <a:p>
            <a:pPr marL="12700" marR="1486535">
              <a:lnSpc>
                <a:spcPct val="101800"/>
              </a:lnSpc>
              <a:spcBef>
                <a:spcPts val="600"/>
              </a:spcBef>
            </a:pPr>
            <a:r>
              <a:rPr sz="800" dirty="0">
                <a:solidFill>
                  <a:schemeClr val="bg1"/>
                </a:solidFill>
                <a:latin typeface="Tahoma"/>
                <a:cs typeface="Tahoma"/>
              </a:rPr>
              <a:t>White,</a:t>
            </a:r>
            <a:r>
              <a:rPr sz="800" spc="-45" dirty="0">
                <a:solidFill>
                  <a:schemeClr val="bg1"/>
                </a:solidFill>
                <a:latin typeface="Tahoma"/>
                <a:cs typeface="Tahoma"/>
              </a:rPr>
              <a:t> </a:t>
            </a:r>
            <a:r>
              <a:rPr sz="800" dirty="0">
                <a:solidFill>
                  <a:schemeClr val="bg1"/>
                </a:solidFill>
                <a:latin typeface="Tahoma"/>
                <a:cs typeface="Tahoma"/>
              </a:rPr>
              <a:t>M.P.,</a:t>
            </a:r>
            <a:r>
              <a:rPr sz="800" spc="10" dirty="0">
                <a:solidFill>
                  <a:schemeClr val="bg1"/>
                </a:solidFill>
                <a:latin typeface="Tahoma"/>
                <a:cs typeface="Tahoma"/>
              </a:rPr>
              <a:t> </a:t>
            </a:r>
            <a:r>
              <a:rPr sz="800" dirty="0">
                <a:solidFill>
                  <a:schemeClr val="bg1"/>
                </a:solidFill>
                <a:latin typeface="Tahoma"/>
                <a:cs typeface="Tahoma"/>
              </a:rPr>
              <a:t>Alcock,</a:t>
            </a:r>
            <a:r>
              <a:rPr sz="800" spc="-40" dirty="0">
                <a:solidFill>
                  <a:schemeClr val="bg1"/>
                </a:solidFill>
                <a:latin typeface="Tahoma"/>
                <a:cs typeface="Tahoma"/>
              </a:rPr>
              <a:t> </a:t>
            </a:r>
            <a:r>
              <a:rPr sz="800" spc="-60" dirty="0">
                <a:solidFill>
                  <a:schemeClr val="bg1"/>
                </a:solidFill>
                <a:latin typeface="Tahoma"/>
                <a:cs typeface="Tahoma"/>
              </a:rPr>
              <a:t>I.,</a:t>
            </a:r>
            <a:r>
              <a:rPr sz="800" spc="-55" dirty="0">
                <a:solidFill>
                  <a:schemeClr val="bg1"/>
                </a:solidFill>
                <a:latin typeface="Tahoma"/>
                <a:cs typeface="Tahoma"/>
              </a:rPr>
              <a:t> </a:t>
            </a:r>
            <a:r>
              <a:rPr sz="800" spc="-10" dirty="0">
                <a:solidFill>
                  <a:schemeClr val="bg1"/>
                </a:solidFill>
                <a:latin typeface="Tahoma"/>
                <a:cs typeface="Tahoma"/>
              </a:rPr>
              <a:t>Grellier,</a:t>
            </a:r>
            <a:r>
              <a:rPr sz="800" spc="-40" dirty="0">
                <a:solidFill>
                  <a:schemeClr val="bg1"/>
                </a:solidFill>
                <a:latin typeface="Tahoma"/>
                <a:cs typeface="Tahoma"/>
              </a:rPr>
              <a:t> </a:t>
            </a:r>
            <a:r>
              <a:rPr sz="800" spc="-10" dirty="0">
                <a:solidFill>
                  <a:schemeClr val="bg1"/>
                </a:solidFill>
                <a:latin typeface="Tahoma"/>
                <a:cs typeface="Tahoma"/>
              </a:rPr>
              <a:t>J.</a:t>
            </a:r>
            <a:r>
              <a:rPr sz="800" spc="-65" dirty="0">
                <a:solidFill>
                  <a:schemeClr val="bg1"/>
                </a:solidFill>
                <a:latin typeface="Tahoma"/>
                <a:cs typeface="Tahoma"/>
              </a:rPr>
              <a:t> </a:t>
            </a:r>
            <a:r>
              <a:rPr sz="800" dirty="0">
                <a:solidFill>
                  <a:schemeClr val="bg1"/>
                </a:solidFill>
                <a:latin typeface="Tahoma"/>
                <a:cs typeface="Tahoma"/>
              </a:rPr>
              <a:t>et</a:t>
            </a:r>
            <a:r>
              <a:rPr sz="800" spc="-80" dirty="0">
                <a:solidFill>
                  <a:schemeClr val="bg1"/>
                </a:solidFill>
                <a:latin typeface="Tahoma"/>
                <a:cs typeface="Tahoma"/>
              </a:rPr>
              <a:t> </a:t>
            </a:r>
            <a:r>
              <a:rPr sz="800" spc="-25" dirty="0">
                <a:solidFill>
                  <a:schemeClr val="bg1"/>
                </a:solidFill>
                <a:latin typeface="Tahoma"/>
                <a:cs typeface="Tahoma"/>
              </a:rPr>
              <a:t>al.</a:t>
            </a:r>
            <a:r>
              <a:rPr sz="800" spc="-30" dirty="0">
                <a:solidFill>
                  <a:schemeClr val="bg1"/>
                </a:solidFill>
                <a:latin typeface="Tahoma"/>
                <a:cs typeface="Tahoma"/>
              </a:rPr>
              <a:t> </a:t>
            </a:r>
            <a:r>
              <a:rPr sz="800" spc="-10" dirty="0">
                <a:solidFill>
                  <a:schemeClr val="bg1"/>
                </a:solidFill>
                <a:latin typeface="Tahoma"/>
                <a:cs typeface="Tahoma"/>
              </a:rPr>
              <a:t>Spending</a:t>
            </a:r>
            <a:r>
              <a:rPr sz="800" spc="-60" dirty="0">
                <a:solidFill>
                  <a:schemeClr val="bg1"/>
                </a:solidFill>
                <a:latin typeface="Tahoma"/>
                <a:cs typeface="Tahoma"/>
              </a:rPr>
              <a:t> </a:t>
            </a:r>
            <a:r>
              <a:rPr sz="800" dirty="0">
                <a:solidFill>
                  <a:schemeClr val="bg1"/>
                </a:solidFill>
                <a:latin typeface="Tahoma"/>
                <a:cs typeface="Tahoma"/>
              </a:rPr>
              <a:t>at</a:t>
            </a:r>
            <a:r>
              <a:rPr sz="800" spc="-80" dirty="0">
                <a:solidFill>
                  <a:schemeClr val="bg1"/>
                </a:solidFill>
                <a:latin typeface="Tahoma"/>
                <a:cs typeface="Tahoma"/>
              </a:rPr>
              <a:t> </a:t>
            </a:r>
            <a:r>
              <a:rPr sz="800" spc="-10" dirty="0">
                <a:solidFill>
                  <a:schemeClr val="bg1"/>
                </a:solidFill>
                <a:latin typeface="Tahoma"/>
                <a:cs typeface="Tahoma"/>
              </a:rPr>
              <a:t>least</a:t>
            </a:r>
            <a:r>
              <a:rPr sz="800" dirty="0">
                <a:solidFill>
                  <a:schemeClr val="bg1"/>
                </a:solidFill>
                <a:latin typeface="Tahoma"/>
                <a:cs typeface="Tahoma"/>
              </a:rPr>
              <a:t> 120</a:t>
            </a:r>
            <a:r>
              <a:rPr sz="800" spc="-114" dirty="0">
                <a:solidFill>
                  <a:schemeClr val="bg1"/>
                </a:solidFill>
                <a:latin typeface="Tahoma"/>
                <a:cs typeface="Tahoma"/>
              </a:rPr>
              <a:t> </a:t>
            </a:r>
            <a:r>
              <a:rPr sz="800" spc="-10" dirty="0">
                <a:solidFill>
                  <a:schemeClr val="bg1"/>
                </a:solidFill>
                <a:latin typeface="Tahoma"/>
                <a:cs typeface="Tahoma"/>
              </a:rPr>
              <a:t>minutes</a:t>
            </a:r>
            <a:r>
              <a:rPr sz="800" spc="20" dirty="0">
                <a:solidFill>
                  <a:schemeClr val="bg1"/>
                </a:solidFill>
                <a:latin typeface="Tahoma"/>
                <a:cs typeface="Tahoma"/>
              </a:rPr>
              <a:t> </a:t>
            </a:r>
            <a:r>
              <a:rPr sz="800" spc="-25" dirty="0">
                <a:solidFill>
                  <a:schemeClr val="bg1"/>
                </a:solidFill>
                <a:latin typeface="Tahoma"/>
                <a:cs typeface="Tahoma"/>
              </a:rPr>
              <a:t>a</a:t>
            </a:r>
            <a:r>
              <a:rPr sz="800" spc="-40" dirty="0">
                <a:solidFill>
                  <a:schemeClr val="bg1"/>
                </a:solidFill>
                <a:latin typeface="Tahoma"/>
                <a:cs typeface="Tahoma"/>
              </a:rPr>
              <a:t> </a:t>
            </a:r>
            <a:r>
              <a:rPr sz="800" dirty="0">
                <a:solidFill>
                  <a:schemeClr val="bg1"/>
                </a:solidFill>
                <a:latin typeface="Tahoma"/>
                <a:cs typeface="Tahoma"/>
              </a:rPr>
              <a:t>week</a:t>
            </a:r>
            <a:r>
              <a:rPr sz="800" spc="30" dirty="0">
                <a:solidFill>
                  <a:schemeClr val="bg1"/>
                </a:solidFill>
                <a:latin typeface="Tahoma"/>
                <a:cs typeface="Tahoma"/>
              </a:rPr>
              <a:t> </a:t>
            </a:r>
            <a:r>
              <a:rPr sz="800" spc="-10" dirty="0">
                <a:solidFill>
                  <a:schemeClr val="bg1"/>
                </a:solidFill>
                <a:latin typeface="Tahoma"/>
                <a:cs typeface="Tahoma"/>
              </a:rPr>
              <a:t>in nature</a:t>
            </a:r>
            <a:r>
              <a:rPr sz="800" spc="-70" dirty="0">
                <a:solidFill>
                  <a:schemeClr val="bg1"/>
                </a:solidFill>
                <a:latin typeface="Tahoma"/>
                <a:cs typeface="Tahoma"/>
              </a:rPr>
              <a:t> </a:t>
            </a:r>
            <a:r>
              <a:rPr sz="800" dirty="0">
                <a:solidFill>
                  <a:schemeClr val="bg1"/>
                </a:solidFill>
                <a:latin typeface="Tahoma"/>
                <a:cs typeface="Tahoma"/>
              </a:rPr>
              <a:t>is</a:t>
            </a:r>
            <a:r>
              <a:rPr sz="800" spc="-65" dirty="0">
                <a:solidFill>
                  <a:schemeClr val="bg1"/>
                </a:solidFill>
                <a:latin typeface="Tahoma"/>
                <a:cs typeface="Tahoma"/>
              </a:rPr>
              <a:t> </a:t>
            </a:r>
            <a:r>
              <a:rPr sz="800" spc="-10" dirty="0">
                <a:solidFill>
                  <a:schemeClr val="bg1"/>
                </a:solidFill>
                <a:latin typeface="Tahoma"/>
                <a:cs typeface="Tahoma"/>
              </a:rPr>
              <a:t>associated</a:t>
            </a:r>
            <a:r>
              <a:rPr sz="800" spc="-15" dirty="0">
                <a:solidFill>
                  <a:schemeClr val="bg1"/>
                </a:solidFill>
                <a:latin typeface="Tahoma"/>
                <a:cs typeface="Tahoma"/>
              </a:rPr>
              <a:t> </a:t>
            </a:r>
            <a:r>
              <a:rPr sz="800" dirty="0">
                <a:solidFill>
                  <a:schemeClr val="bg1"/>
                </a:solidFill>
                <a:latin typeface="Tahoma"/>
                <a:cs typeface="Tahoma"/>
              </a:rPr>
              <a:t>with</a:t>
            </a:r>
            <a:r>
              <a:rPr sz="800" spc="-15" dirty="0">
                <a:solidFill>
                  <a:schemeClr val="bg1"/>
                </a:solidFill>
                <a:latin typeface="Tahoma"/>
                <a:cs typeface="Tahoma"/>
              </a:rPr>
              <a:t> </a:t>
            </a:r>
            <a:r>
              <a:rPr sz="800" dirty="0">
                <a:solidFill>
                  <a:schemeClr val="bg1"/>
                </a:solidFill>
                <a:latin typeface="Tahoma"/>
                <a:cs typeface="Tahoma"/>
              </a:rPr>
              <a:t>good</a:t>
            </a:r>
            <a:r>
              <a:rPr sz="800" spc="-95" dirty="0">
                <a:solidFill>
                  <a:schemeClr val="bg1"/>
                </a:solidFill>
                <a:latin typeface="Tahoma"/>
                <a:cs typeface="Tahoma"/>
              </a:rPr>
              <a:t> </a:t>
            </a:r>
            <a:r>
              <a:rPr sz="800" dirty="0">
                <a:solidFill>
                  <a:schemeClr val="bg1"/>
                </a:solidFill>
                <a:latin typeface="Tahoma"/>
                <a:cs typeface="Tahoma"/>
              </a:rPr>
              <a:t>health</a:t>
            </a:r>
            <a:r>
              <a:rPr sz="800" spc="-100" dirty="0">
                <a:solidFill>
                  <a:schemeClr val="bg1"/>
                </a:solidFill>
                <a:latin typeface="Tahoma"/>
                <a:cs typeface="Tahoma"/>
              </a:rPr>
              <a:t> </a:t>
            </a:r>
            <a:r>
              <a:rPr sz="800" dirty="0">
                <a:solidFill>
                  <a:schemeClr val="bg1"/>
                </a:solidFill>
                <a:latin typeface="Tahoma"/>
                <a:cs typeface="Tahoma"/>
              </a:rPr>
              <a:t>and</a:t>
            </a:r>
            <a:r>
              <a:rPr sz="800" spc="-95" dirty="0">
                <a:solidFill>
                  <a:schemeClr val="bg1"/>
                </a:solidFill>
                <a:latin typeface="Tahoma"/>
                <a:cs typeface="Tahoma"/>
              </a:rPr>
              <a:t> </a:t>
            </a:r>
            <a:r>
              <a:rPr sz="800" dirty="0">
                <a:solidFill>
                  <a:schemeClr val="bg1"/>
                </a:solidFill>
                <a:latin typeface="Tahoma"/>
                <a:cs typeface="Tahoma"/>
              </a:rPr>
              <a:t>wellbeing.</a:t>
            </a:r>
            <a:r>
              <a:rPr sz="800" spc="25" dirty="0">
                <a:solidFill>
                  <a:schemeClr val="bg1"/>
                </a:solidFill>
                <a:latin typeface="Tahoma"/>
                <a:cs typeface="Tahoma"/>
              </a:rPr>
              <a:t> </a:t>
            </a:r>
            <a:r>
              <a:rPr sz="800" dirty="0">
                <a:solidFill>
                  <a:schemeClr val="bg1"/>
                </a:solidFill>
                <a:latin typeface="Tahoma"/>
                <a:cs typeface="Tahoma"/>
              </a:rPr>
              <a:t>Sci</a:t>
            </a:r>
            <a:r>
              <a:rPr sz="800" spc="-35" dirty="0">
                <a:solidFill>
                  <a:schemeClr val="bg1"/>
                </a:solidFill>
                <a:latin typeface="Tahoma"/>
                <a:cs typeface="Tahoma"/>
              </a:rPr>
              <a:t> </a:t>
            </a:r>
            <a:r>
              <a:rPr sz="800" dirty="0">
                <a:solidFill>
                  <a:schemeClr val="bg1"/>
                </a:solidFill>
                <a:latin typeface="Tahoma"/>
                <a:cs typeface="Tahoma"/>
              </a:rPr>
              <a:t>Rep</a:t>
            </a:r>
            <a:r>
              <a:rPr sz="800" spc="-15" dirty="0">
                <a:solidFill>
                  <a:schemeClr val="bg1"/>
                </a:solidFill>
                <a:latin typeface="Tahoma"/>
                <a:cs typeface="Tahoma"/>
              </a:rPr>
              <a:t> </a:t>
            </a:r>
            <a:r>
              <a:rPr sz="800" spc="-30" dirty="0">
                <a:solidFill>
                  <a:schemeClr val="bg1"/>
                </a:solidFill>
                <a:latin typeface="Tahoma"/>
                <a:cs typeface="Tahoma"/>
              </a:rPr>
              <a:t>9,</a:t>
            </a:r>
            <a:r>
              <a:rPr sz="800" spc="-35" dirty="0">
                <a:solidFill>
                  <a:schemeClr val="bg1"/>
                </a:solidFill>
                <a:latin typeface="Tahoma"/>
                <a:cs typeface="Tahoma"/>
              </a:rPr>
              <a:t> </a:t>
            </a:r>
            <a:r>
              <a:rPr sz="800" dirty="0">
                <a:solidFill>
                  <a:schemeClr val="bg1"/>
                </a:solidFill>
                <a:latin typeface="Tahoma"/>
                <a:cs typeface="Tahoma"/>
              </a:rPr>
              <a:t>7730</a:t>
            </a:r>
            <a:r>
              <a:rPr sz="800" spc="-25" dirty="0">
                <a:solidFill>
                  <a:schemeClr val="bg1"/>
                </a:solidFill>
                <a:latin typeface="Tahoma"/>
                <a:cs typeface="Tahoma"/>
              </a:rPr>
              <a:t> </a:t>
            </a:r>
            <a:r>
              <a:rPr sz="800" spc="-10" dirty="0">
                <a:solidFill>
                  <a:schemeClr val="bg1"/>
                </a:solidFill>
                <a:latin typeface="Tahoma"/>
                <a:cs typeface="Tahoma"/>
              </a:rPr>
              <a:t>(2019). </a:t>
            </a:r>
            <a:r>
              <a:rPr sz="800" u="sng" dirty="0">
                <a:solidFill>
                  <a:srgbClr val="005292"/>
                </a:solidFill>
                <a:uFill>
                  <a:solidFill>
                    <a:srgbClr val="005292"/>
                  </a:solidFill>
                </a:uFill>
                <a:latin typeface="Tahoma"/>
                <a:cs typeface="Tahoma"/>
                <a:hlinkClick r:id="rId2">
                  <a:extLst>
                    <a:ext uri="{A12FA001-AC4F-418D-AE19-62706E023703}">
                      <ahyp:hlinkClr xmlns:ahyp="http://schemas.microsoft.com/office/drawing/2018/hyperlinkcolor" val="tx"/>
                    </a:ext>
                  </a:extLst>
                </a:hlinkClick>
              </a:rPr>
              <a:t>https://doi.org/10.1038/s41598-019-44097-</a:t>
            </a:r>
            <a:r>
              <a:rPr sz="800" u="sng" spc="-50" dirty="0">
                <a:solidFill>
                  <a:schemeClr val="bg1"/>
                </a:solidFill>
                <a:uFill>
                  <a:solidFill>
                    <a:srgbClr val="005292"/>
                  </a:solidFill>
                </a:uFill>
                <a:latin typeface="Tahoma"/>
                <a:cs typeface="Tahoma"/>
                <a:hlinkClick r:id="rId2">
                  <a:extLst>
                    <a:ext uri="{A12FA001-AC4F-418D-AE19-62706E023703}">
                      <ahyp:hlinkClr xmlns:ahyp="http://schemas.microsoft.com/office/drawing/2018/hyperlinkcolor" val="tx"/>
                    </a:ext>
                  </a:extLst>
                </a:hlinkClick>
              </a:rPr>
              <a:t>3</a:t>
            </a:r>
            <a:endParaRPr sz="800" dirty="0">
              <a:solidFill>
                <a:schemeClr val="bg1"/>
              </a:solidFill>
              <a:latin typeface="Tahoma"/>
              <a:cs typeface="Tahoma"/>
            </a:endParaRPr>
          </a:p>
          <a:p>
            <a:pPr marL="12700">
              <a:lnSpc>
                <a:spcPts val="930"/>
              </a:lnSpc>
              <a:spcBef>
                <a:spcPts val="620"/>
              </a:spcBef>
            </a:pPr>
            <a:r>
              <a:rPr sz="800" spc="-10" dirty="0">
                <a:solidFill>
                  <a:schemeClr val="bg1"/>
                </a:solidFill>
                <a:latin typeface="Tahoma"/>
                <a:cs typeface="Tahoma"/>
              </a:rPr>
              <a:t>Valeria</a:t>
            </a:r>
            <a:r>
              <a:rPr sz="800" spc="-35" dirty="0">
                <a:solidFill>
                  <a:schemeClr val="bg1"/>
                </a:solidFill>
                <a:latin typeface="Tahoma"/>
                <a:cs typeface="Tahoma"/>
              </a:rPr>
              <a:t> </a:t>
            </a:r>
            <a:r>
              <a:rPr sz="800" spc="-10" dirty="0">
                <a:solidFill>
                  <a:schemeClr val="bg1"/>
                </a:solidFill>
                <a:latin typeface="Tahoma"/>
                <a:cs typeface="Tahoma"/>
              </a:rPr>
              <a:t>Vitale,</a:t>
            </a:r>
            <a:r>
              <a:rPr sz="800" spc="-30" dirty="0">
                <a:solidFill>
                  <a:schemeClr val="bg1"/>
                </a:solidFill>
                <a:latin typeface="Tahoma"/>
                <a:cs typeface="Tahoma"/>
              </a:rPr>
              <a:t> </a:t>
            </a:r>
            <a:r>
              <a:rPr sz="800" dirty="0">
                <a:solidFill>
                  <a:schemeClr val="bg1"/>
                </a:solidFill>
                <a:latin typeface="Tahoma"/>
                <a:cs typeface="Tahoma"/>
              </a:rPr>
              <a:t>Leanne</a:t>
            </a:r>
            <a:r>
              <a:rPr sz="800" spc="-60" dirty="0">
                <a:solidFill>
                  <a:schemeClr val="bg1"/>
                </a:solidFill>
                <a:latin typeface="Tahoma"/>
                <a:cs typeface="Tahoma"/>
              </a:rPr>
              <a:t> </a:t>
            </a:r>
            <a:r>
              <a:rPr sz="800" dirty="0">
                <a:solidFill>
                  <a:schemeClr val="bg1"/>
                </a:solidFill>
                <a:latin typeface="Tahoma"/>
                <a:cs typeface="Tahoma"/>
              </a:rPr>
              <a:t>Martin,</a:t>
            </a:r>
            <a:r>
              <a:rPr sz="800" spc="60" dirty="0">
                <a:solidFill>
                  <a:schemeClr val="bg1"/>
                </a:solidFill>
                <a:latin typeface="Tahoma"/>
                <a:cs typeface="Tahoma"/>
              </a:rPr>
              <a:t> </a:t>
            </a:r>
            <a:r>
              <a:rPr sz="800" dirty="0">
                <a:solidFill>
                  <a:schemeClr val="bg1"/>
                </a:solidFill>
                <a:latin typeface="Tahoma"/>
                <a:cs typeface="Tahoma"/>
              </a:rPr>
              <a:t>Mathew</a:t>
            </a:r>
            <a:r>
              <a:rPr sz="800" spc="-45" dirty="0">
                <a:solidFill>
                  <a:schemeClr val="bg1"/>
                </a:solidFill>
                <a:latin typeface="Tahoma"/>
                <a:cs typeface="Tahoma"/>
              </a:rPr>
              <a:t> </a:t>
            </a:r>
            <a:r>
              <a:rPr sz="800" dirty="0">
                <a:solidFill>
                  <a:schemeClr val="bg1"/>
                </a:solidFill>
                <a:latin typeface="Tahoma"/>
                <a:cs typeface="Tahoma"/>
              </a:rPr>
              <a:t>P.</a:t>
            </a:r>
            <a:r>
              <a:rPr sz="800" spc="-40" dirty="0">
                <a:solidFill>
                  <a:schemeClr val="bg1"/>
                </a:solidFill>
                <a:latin typeface="Tahoma"/>
                <a:cs typeface="Tahoma"/>
              </a:rPr>
              <a:t> </a:t>
            </a:r>
            <a:r>
              <a:rPr sz="800" dirty="0">
                <a:solidFill>
                  <a:schemeClr val="bg1"/>
                </a:solidFill>
                <a:latin typeface="Tahoma"/>
                <a:cs typeface="Tahoma"/>
              </a:rPr>
              <a:t>White,</a:t>
            </a:r>
            <a:r>
              <a:rPr sz="800" spc="-30" dirty="0">
                <a:solidFill>
                  <a:schemeClr val="bg1"/>
                </a:solidFill>
                <a:latin typeface="Tahoma"/>
                <a:cs typeface="Tahoma"/>
              </a:rPr>
              <a:t> </a:t>
            </a:r>
            <a:r>
              <a:rPr sz="800" dirty="0">
                <a:solidFill>
                  <a:schemeClr val="bg1"/>
                </a:solidFill>
                <a:latin typeface="Tahoma"/>
                <a:cs typeface="Tahoma"/>
              </a:rPr>
              <a:t>Lewis</a:t>
            </a:r>
            <a:r>
              <a:rPr sz="800" spc="-55" dirty="0">
                <a:solidFill>
                  <a:schemeClr val="bg1"/>
                </a:solidFill>
                <a:latin typeface="Tahoma"/>
                <a:cs typeface="Tahoma"/>
              </a:rPr>
              <a:t> </a:t>
            </a:r>
            <a:r>
              <a:rPr sz="800" spc="-20" dirty="0">
                <a:solidFill>
                  <a:schemeClr val="bg1"/>
                </a:solidFill>
                <a:latin typeface="Tahoma"/>
                <a:cs typeface="Tahoma"/>
              </a:rPr>
              <a:t>R.</a:t>
            </a:r>
            <a:r>
              <a:rPr sz="800" spc="-45" dirty="0">
                <a:solidFill>
                  <a:schemeClr val="bg1"/>
                </a:solidFill>
                <a:latin typeface="Tahoma"/>
                <a:cs typeface="Tahoma"/>
              </a:rPr>
              <a:t> </a:t>
            </a:r>
            <a:r>
              <a:rPr sz="800" dirty="0">
                <a:solidFill>
                  <a:schemeClr val="bg1"/>
                </a:solidFill>
                <a:latin typeface="Tahoma"/>
                <a:cs typeface="Tahoma"/>
              </a:rPr>
              <a:t>Elliott,</a:t>
            </a:r>
            <a:r>
              <a:rPr sz="800" spc="60" dirty="0">
                <a:solidFill>
                  <a:schemeClr val="bg1"/>
                </a:solidFill>
                <a:latin typeface="Tahoma"/>
                <a:cs typeface="Tahoma"/>
              </a:rPr>
              <a:t> </a:t>
            </a:r>
            <a:r>
              <a:rPr sz="800" spc="-10" dirty="0">
                <a:solidFill>
                  <a:schemeClr val="bg1"/>
                </a:solidFill>
                <a:latin typeface="Tahoma"/>
                <a:cs typeface="Tahoma"/>
              </a:rPr>
              <a:t>Kayleigh</a:t>
            </a:r>
            <a:r>
              <a:rPr sz="800" spc="-90" dirty="0">
                <a:solidFill>
                  <a:schemeClr val="bg1"/>
                </a:solidFill>
                <a:latin typeface="Tahoma"/>
                <a:cs typeface="Tahoma"/>
              </a:rPr>
              <a:t> </a:t>
            </a:r>
            <a:r>
              <a:rPr sz="800" dirty="0">
                <a:solidFill>
                  <a:schemeClr val="bg1"/>
                </a:solidFill>
                <a:latin typeface="Tahoma"/>
                <a:cs typeface="Tahoma"/>
              </a:rPr>
              <a:t>J.</a:t>
            </a:r>
            <a:r>
              <a:rPr sz="800" spc="10" dirty="0">
                <a:solidFill>
                  <a:schemeClr val="bg1"/>
                </a:solidFill>
                <a:latin typeface="Tahoma"/>
                <a:cs typeface="Tahoma"/>
              </a:rPr>
              <a:t> </a:t>
            </a:r>
            <a:r>
              <a:rPr sz="800" dirty="0">
                <a:solidFill>
                  <a:schemeClr val="bg1"/>
                </a:solidFill>
                <a:latin typeface="Tahoma"/>
                <a:cs typeface="Tahoma"/>
              </a:rPr>
              <a:t>Wyles,</a:t>
            </a:r>
            <a:r>
              <a:rPr sz="800" spc="-30" dirty="0">
                <a:solidFill>
                  <a:schemeClr val="bg1"/>
                </a:solidFill>
                <a:latin typeface="Tahoma"/>
                <a:cs typeface="Tahoma"/>
              </a:rPr>
              <a:t> </a:t>
            </a:r>
            <a:r>
              <a:rPr sz="800" dirty="0">
                <a:solidFill>
                  <a:schemeClr val="bg1"/>
                </a:solidFill>
                <a:latin typeface="Tahoma"/>
                <a:cs typeface="Tahoma"/>
              </a:rPr>
              <a:t>Matthew</a:t>
            </a:r>
            <a:r>
              <a:rPr sz="800" spc="-45" dirty="0">
                <a:solidFill>
                  <a:schemeClr val="bg1"/>
                </a:solidFill>
                <a:latin typeface="Tahoma"/>
                <a:cs typeface="Tahoma"/>
              </a:rPr>
              <a:t> </a:t>
            </a:r>
            <a:r>
              <a:rPr sz="800" dirty="0">
                <a:solidFill>
                  <a:schemeClr val="bg1"/>
                </a:solidFill>
                <a:latin typeface="Tahoma"/>
                <a:cs typeface="Tahoma"/>
              </a:rPr>
              <a:t>H.E.M.</a:t>
            </a:r>
            <a:r>
              <a:rPr sz="800" spc="-40" dirty="0">
                <a:solidFill>
                  <a:schemeClr val="bg1"/>
                </a:solidFill>
                <a:latin typeface="Tahoma"/>
                <a:cs typeface="Tahoma"/>
              </a:rPr>
              <a:t> </a:t>
            </a:r>
            <a:r>
              <a:rPr sz="800" spc="-10" dirty="0">
                <a:solidFill>
                  <a:schemeClr val="bg1"/>
                </a:solidFill>
                <a:latin typeface="Tahoma"/>
                <a:cs typeface="Tahoma"/>
              </a:rPr>
              <a:t>Browning,</a:t>
            </a:r>
            <a:r>
              <a:rPr sz="800" spc="-35" dirty="0">
                <a:solidFill>
                  <a:schemeClr val="bg1"/>
                </a:solidFill>
                <a:latin typeface="Tahoma"/>
                <a:cs typeface="Tahoma"/>
              </a:rPr>
              <a:t> </a:t>
            </a:r>
            <a:r>
              <a:rPr sz="800" spc="-10" dirty="0">
                <a:solidFill>
                  <a:schemeClr val="bg1"/>
                </a:solidFill>
                <a:latin typeface="Tahoma"/>
                <a:cs typeface="Tahoma"/>
              </a:rPr>
              <a:t>Sabine</a:t>
            </a:r>
            <a:r>
              <a:rPr sz="800" spc="-15" dirty="0">
                <a:solidFill>
                  <a:schemeClr val="bg1"/>
                </a:solidFill>
                <a:latin typeface="Tahoma"/>
                <a:cs typeface="Tahoma"/>
              </a:rPr>
              <a:t> </a:t>
            </a:r>
            <a:r>
              <a:rPr sz="800" spc="-20" dirty="0">
                <a:solidFill>
                  <a:schemeClr val="bg1"/>
                </a:solidFill>
                <a:latin typeface="Tahoma"/>
                <a:cs typeface="Tahoma"/>
              </a:rPr>
              <a:t>Pahl,</a:t>
            </a:r>
            <a:r>
              <a:rPr sz="800" spc="-35" dirty="0">
                <a:solidFill>
                  <a:schemeClr val="bg1"/>
                </a:solidFill>
                <a:latin typeface="Tahoma"/>
                <a:cs typeface="Tahoma"/>
              </a:rPr>
              <a:t> </a:t>
            </a:r>
            <a:r>
              <a:rPr sz="800" dirty="0">
                <a:solidFill>
                  <a:schemeClr val="bg1"/>
                </a:solidFill>
                <a:latin typeface="Tahoma"/>
                <a:cs typeface="Tahoma"/>
              </a:rPr>
              <a:t>Patricia</a:t>
            </a:r>
            <a:r>
              <a:rPr sz="800" spc="-50" dirty="0">
                <a:solidFill>
                  <a:schemeClr val="bg1"/>
                </a:solidFill>
                <a:latin typeface="Tahoma"/>
                <a:cs typeface="Tahoma"/>
              </a:rPr>
              <a:t> </a:t>
            </a:r>
            <a:r>
              <a:rPr sz="800" spc="-10" dirty="0">
                <a:solidFill>
                  <a:schemeClr val="bg1"/>
                </a:solidFill>
                <a:latin typeface="Tahoma"/>
                <a:cs typeface="Tahoma"/>
              </a:rPr>
              <a:t>Stehl,</a:t>
            </a:r>
            <a:r>
              <a:rPr sz="800" spc="-35" dirty="0">
                <a:solidFill>
                  <a:schemeClr val="bg1"/>
                </a:solidFill>
                <a:latin typeface="Tahoma"/>
                <a:cs typeface="Tahoma"/>
              </a:rPr>
              <a:t> </a:t>
            </a:r>
            <a:r>
              <a:rPr sz="800" spc="-10" dirty="0">
                <a:solidFill>
                  <a:schemeClr val="bg1"/>
                </a:solidFill>
                <a:latin typeface="Tahoma"/>
                <a:cs typeface="Tahoma"/>
              </a:rPr>
              <a:t>Simon</a:t>
            </a:r>
            <a:r>
              <a:rPr sz="800" dirty="0">
                <a:solidFill>
                  <a:schemeClr val="bg1"/>
                </a:solidFill>
                <a:latin typeface="Tahoma"/>
                <a:cs typeface="Tahoma"/>
              </a:rPr>
              <a:t> Bell,</a:t>
            </a:r>
            <a:r>
              <a:rPr sz="800" spc="-30" dirty="0">
                <a:solidFill>
                  <a:schemeClr val="bg1"/>
                </a:solidFill>
                <a:latin typeface="Tahoma"/>
                <a:cs typeface="Tahoma"/>
              </a:rPr>
              <a:t> </a:t>
            </a:r>
            <a:r>
              <a:rPr sz="800" dirty="0">
                <a:solidFill>
                  <a:schemeClr val="bg1"/>
                </a:solidFill>
                <a:latin typeface="Tahoma"/>
                <a:cs typeface="Tahoma"/>
              </a:rPr>
              <a:t>Gregory</a:t>
            </a:r>
            <a:r>
              <a:rPr sz="800" spc="40" dirty="0">
                <a:solidFill>
                  <a:schemeClr val="bg1"/>
                </a:solidFill>
                <a:latin typeface="Tahoma"/>
                <a:cs typeface="Tahoma"/>
              </a:rPr>
              <a:t> </a:t>
            </a:r>
            <a:r>
              <a:rPr sz="800" dirty="0">
                <a:solidFill>
                  <a:schemeClr val="bg1"/>
                </a:solidFill>
                <a:latin typeface="Tahoma"/>
                <a:cs typeface="Tahoma"/>
              </a:rPr>
              <a:t>N.</a:t>
            </a:r>
            <a:r>
              <a:rPr sz="800" spc="-30" dirty="0">
                <a:solidFill>
                  <a:schemeClr val="bg1"/>
                </a:solidFill>
                <a:latin typeface="Tahoma"/>
                <a:cs typeface="Tahoma"/>
              </a:rPr>
              <a:t> </a:t>
            </a:r>
            <a:r>
              <a:rPr sz="800" spc="-10" dirty="0">
                <a:solidFill>
                  <a:schemeClr val="bg1"/>
                </a:solidFill>
                <a:latin typeface="Tahoma"/>
                <a:cs typeface="Tahoma"/>
              </a:rPr>
              <a:t>Bratman,</a:t>
            </a:r>
            <a:r>
              <a:rPr sz="800" spc="-20" dirty="0">
                <a:solidFill>
                  <a:schemeClr val="bg1"/>
                </a:solidFill>
                <a:latin typeface="Tahoma"/>
                <a:cs typeface="Tahoma"/>
              </a:rPr>
              <a:t> </a:t>
            </a:r>
            <a:r>
              <a:rPr sz="800" dirty="0">
                <a:solidFill>
                  <a:schemeClr val="bg1"/>
                </a:solidFill>
                <a:latin typeface="Tahoma"/>
                <a:cs typeface="Tahoma"/>
              </a:rPr>
              <a:t>Mireia</a:t>
            </a:r>
            <a:r>
              <a:rPr sz="800" spc="5" dirty="0">
                <a:solidFill>
                  <a:schemeClr val="bg1"/>
                </a:solidFill>
                <a:latin typeface="Tahoma"/>
                <a:cs typeface="Tahoma"/>
              </a:rPr>
              <a:t> </a:t>
            </a:r>
            <a:r>
              <a:rPr sz="800" spc="-10" dirty="0">
                <a:solidFill>
                  <a:schemeClr val="bg1"/>
                </a:solidFill>
                <a:latin typeface="Tahoma"/>
                <a:cs typeface="Tahoma"/>
              </a:rPr>
              <a:t>Gascon,</a:t>
            </a:r>
            <a:endParaRPr sz="800" dirty="0">
              <a:solidFill>
                <a:schemeClr val="bg1"/>
              </a:solidFill>
              <a:latin typeface="Tahoma"/>
              <a:cs typeface="Tahoma"/>
            </a:endParaRPr>
          </a:p>
          <a:p>
            <a:pPr marL="12700">
              <a:lnSpc>
                <a:spcPts val="930"/>
              </a:lnSpc>
            </a:pPr>
            <a:r>
              <a:rPr sz="800" spc="-20" dirty="0">
                <a:solidFill>
                  <a:schemeClr val="bg1"/>
                </a:solidFill>
                <a:latin typeface="Tahoma"/>
                <a:cs typeface="Tahoma"/>
              </a:rPr>
              <a:t>James</a:t>
            </a:r>
            <a:r>
              <a:rPr sz="800" spc="20" dirty="0">
                <a:solidFill>
                  <a:schemeClr val="bg1"/>
                </a:solidFill>
                <a:latin typeface="Tahoma"/>
                <a:cs typeface="Tahoma"/>
              </a:rPr>
              <a:t> </a:t>
            </a:r>
            <a:r>
              <a:rPr sz="800" spc="-10" dirty="0">
                <a:solidFill>
                  <a:schemeClr val="bg1"/>
                </a:solidFill>
                <a:latin typeface="Tahoma"/>
                <a:cs typeface="Tahoma"/>
              </a:rPr>
              <a:t>Grellier,</a:t>
            </a:r>
            <a:r>
              <a:rPr sz="800" spc="-25" dirty="0">
                <a:solidFill>
                  <a:schemeClr val="bg1"/>
                </a:solidFill>
                <a:latin typeface="Tahoma"/>
                <a:cs typeface="Tahoma"/>
              </a:rPr>
              <a:t> </a:t>
            </a:r>
            <a:r>
              <a:rPr sz="800" dirty="0">
                <a:solidFill>
                  <a:schemeClr val="bg1"/>
                </a:solidFill>
                <a:latin typeface="Tahoma"/>
                <a:cs typeface="Tahoma"/>
              </a:rPr>
              <a:t>Maria</a:t>
            </a:r>
            <a:r>
              <a:rPr sz="800" spc="-20" dirty="0">
                <a:solidFill>
                  <a:schemeClr val="bg1"/>
                </a:solidFill>
                <a:latin typeface="Tahoma"/>
                <a:cs typeface="Tahoma"/>
              </a:rPr>
              <a:t> </a:t>
            </a:r>
            <a:r>
              <a:rPr sz="800" spc="-45" dirty="0">
                <a:solidFill>
                  <a:schemeClr val="bg1"/>
                </a:solidFill>
                <a:latin typeface="Tahoma"/>
                <a:cs typeface="Tahoma"/>
              </a:rPr>
              <a:t>L.</a:t>
            </a:r>
            <a:r>
              <a:rPr sz="800" spc="-35" dirty="0">
                <a:solidFill>
                  <a:schemeClr val="bg1"/>
                </a:solidFill>
                <a:latin typeface="Tahoma"/>
                <a:cs typeface="Tahoma"/>
              </a:rPr>
              <a:t> </a:t>
            </a:r>
            <a:r>
              <a:rPr sz="800" spc="-10" dirty="0">
                <a:solidFill>
                  <a:schemeClr val="bg1"/>
                </a:solidFill>
                <a:latin typeface="Tahoma"/>
                <a:cs typeface="Tahoma"/>
              </a:rPr>
              <a:t>Lima,</a:t>
            </a:r>
            <a:r>
              <a:rPr sz="800" spc="-20" dirty="0">
                <a:solidFill>
                  <a:schemeClr val="bg1"/>
                </a:solidFill>
                <a:latin typeface="Tahoma"/>
                <a:cs typeface="Tahoma"/>
              </a:rPr>
              <a:t> </a:t>
            </a:r>
            <a:r>
              <a:rPr sz="800" dirty="0">
                <a:solidFill>
                  <a:schemeClr val="bg1"/>
                </a:solidFill>
                <a:latin typeface="Tahoma"/>
                <a:cs typeface="Tahoma"/>
              </a:rPr>
              <a:t>Mare</a:t>
            </a:r>
            <a:r>
              <a:rPr sz="800" spc="-40" dirty="0">
                <a:solidFill>
                  <a:schemeClr val="bg1"/>
                </a:solidFill>
                <a:latin typeface="Tahoma"/>
                <a:cs typeface="Tahoma"/>
              </a:rPr>
              <a:t> </a:t>
            </a:r>
            <a:r>
              <a:rPr sz="800" spc="-20" dirty="0">
                <a:solidFill>
                  <a:schemeClr val="bg1"/>
                </a:solidFill>
                <a:latin typeface="Tahoma"/>
                <a:cs typeface="Tahoma"/>
              </a:rPr>
              <a:t>Lõhmus, </a:t>
            </a:r>
            <a:r>
              <a:rPr sz="800" dirty="0">
                <a:solidFill>
                  <a:schemeClr val="bg1"/>
                </a:solidFill>
                <a:latin typeface="Tahoma"/>
                <a:cs typeface="Tahoma"/>
              </a:rPr>
              <a:t>Mark</a:t>
            </a:r>
            <a:r>
              <a:rPr sz="800" spc="-10" dirty="0">
                <a:solidFill>
                  <a:schemeClr val="bg1"/>
                </a:solidFill>
                <a:latin typeface="Tahoma"/>
                <a:cs typeface="Tahoma"/>
              </a:rPr>
              <a:t> Nieuwenhuijsen,</a:t>
            </a:r>
            <a:r>
              <a:rPr sz="800" spc="-20" dirty="0">
                <a:solidFill>
                  <a:schemeClr val="bg1"/>
                </a:solidFill>
                <a:latin typeface="Tahoma"/>
                <a:cs typeface="Tahoma"/>
              </a:rPr>
              <a:t> </a:t>
            </a:r>
            <a:r>
              <a:rPr sz="800" dirty="0">
                <a:solidFill>
                  <a:schemeClr val="bg1"/>
                </a:solidFill>
                <a:latin typeface="Tahoma"/>
                <a:cs typeface="Tahoma"/>
              </a:rPr>
              <a:t>Ann</a:t>
            </a:r>
            <a:r>
              <a:rPr sz="800" spc="10" dirty="0">
                <a:solidFill>
                  <a:schemeClr val="bg1"/>
                </a:solidFill>
                <a:latin typeface="Tahoma"/>
                <a:cs typeface="Tahoma"/>
              </a:rPr>
              <a:t> </a:t>
            </a:r>
            <a:r>
              <a:rPr sz="800" spc="-25" dirty="0">
                <a:solidFill>
                  <a:schemeClr val="bg1"/>
                </a:solidFill>
                <a:latin typeface="Tahoma"/>
                <a:cs typeface="Tahoma"/>
              </a:rPr>
              <a:t>Ojala, </a:t>
            </a:r>
            <a:r>
              <a:rPr sz="800" dirty="0">
                <a:solidFill>
                  <a:schemeClr val="bg1"/>
                </a:solidFill>
                <a:latin typeface="Tahoma"/>
                <a:cs typeface="Tahoma"/>
              </a:rPr>
              <a:t>Jane</a:t>
            </a:r>
            <a:r>
              <a:rPr sz="800" spc="40" dirty="0">
                <a:solidFill>
                  <a:schemeClr val="bg1"/>
                </a:solidFill>
                <a:latin typeface="Tahoma"/>
                <a:cs typeface="Tahoma"/>
              </a:rPr>
              <a:t> </a:t>
            </a:r>
            <a:r>
              <a:rPr sz="800" spc="-20" dirty="0">
                <a:solidFill>
                  <a:schemeClr val="bg1"/>
                </a:solidFill>
                <a:latin typeface="Tahoma"/>
                <a:cs typeface="Tahoma"/>
              </a:rPr>
              <a:t>Taylor,</a:t>
            </a:r>
            <a:r>
              <a:rPr sz="800" spc="-25" dirty="0">
                <a:solidFill>
                  <a:schemeClr val="bg1"/>
                </a:solidFill>
                <a:latin typeface="Tahoma"/>
                <a:cs typeface="Tahoma"/>
              </a:rPr>
              <a:t> </a:t>
            </a:r>
            <a:r>
              <a:rPr sz="800" dirty="0">
                <a:solidFill>
                  <a:schemeClr val="bg1"/>
                </a:solidFill>
                <a:latin typeface="Tahoma"/>
                <a:cs typeface="Tahoma"/>
              </a:rPr>
              <a:t>Matilda</a:t>
            </a:r>
            <a:r>
              <a:rPr sz="800" spc="-25" dirty="0">
                <a:solidFill>
                  <a:schemeClr val="bg1"/>
                </a:solidFill>
                <a:latin typeface="Tahoma"/>
                <a:cs typeface="Tahoma"/>
              </a:rPr>
              <a:t> </a:t>
            </a:r>
            <a:r>
              <a:rPr sz="800" dirty="0">
                <a:solidFill>
                  <a:schemeClr val="bg1"/>
                </a:solidFill>
                <a:latin typeface="Tahoma"/>
                <a:cs typeface="Tahoma"/>
              </a:rPr>
              <a:t>van</a:t>
            </a:r>
            <a:r>
              <a:rPr sz="800" spc="10" dirty="0">
                <a:solidFill>
                  <a:schemeClr val="bg1"/>
                </a:solidFill>
                <a:latin typeface="Tahoma"/>
                <a:cs typeface="Tahoma"/>
              </a:rPr>
              <a:t> </a:t>
            </a:r>
            <a:r>
              <a:rPr sz="800" spc="-10" dirty="0">
                <a:solidFill>
                  <a:schemeClr val="bg1"/>
                </a:solidFill>
                <a:latin typeface="Tahoma"/>
                <a:cs typeface="Tahoma"/>
              </a:rPr>
              <a:t>den</a:t>
            </a:r>
            <a:r>
              <a:rPr sz="800" spc="10" dirty="0">
                <a:solidFill>
                  <a:schemeClr val="bg1"/>
                </a:solidFill>
                <a:latin typeface="Tahoma"/>
                <a:cs typeface="Tahoma"/>
              </a:rPr>
              <a:t> </a:t>
            </a:r>
            <a:r>
              <a:rPr sz="800" dirty="0">
                <a:solidFill>
                  <a:schemeClr val="bg1"/>
                </a:solidFill>
                <a:latin typeface="Tahoma"/>
                <a:cs typeface="Tahoma"/>
              </a:rPr>
              <a:t>Bosch, Netta</a:t>
            </a:r>
            <a:r>
              <a:rPr sz="800" spc="-60" dirty="0">
                <a:solidFill>
                  <a:schemeClr val="bg1"/>
                </a:solidFill>
                <a:latin typeface="Tahoma"/>
                <a:cs typeface="Tahoma"/>
              </a:rPr>
              <a:t> </a:t>
            </a:r>
            <a:r>
              <a:rPr sz="800" dirty="0">
                <a:solidFill>
                  <a:schemeClr val="bg1"/>
                </a:solidFill>
                <a:latin typeface="Tahoma"/>
                <a:cs typeface="Tahoma"/>
              </a:rPr>
              <a:t>Weinstein,</a:t>
            </a:r>
            <a:r>
              <a:rPr sz="800" spc="-20" dirty="0">
                <a:solidFill>
                  <a:schemeClr val="bg1"/>
                </a:solidFill>
                <a:latin typeface="Tahoma"/>
                <a:cs typeface="Tahoma"/>
              </a:rPr>
              <a:t> </a:t>
            </a:r>
            <a:r>
              <a:rPr sz="800" spc="-10" dirty="0">
                <a:solidFill>
                  <a:schemeClr val="bg1"/>
                </a:solidFill>
                <a:latin typeface="Tahoma"/>
                <a:cs typeface="Tahoma"/>
              </a:rPr>
              <a:t>Lora</a:t>
            </a:r>
            <a:r>
              <a:rPr sz="800" spc="-20" dirty="0">
                <a:solidFill>
                  <a:schemeClr val="bg1"/>
                </a:solidFill>
                <a:latin typeface="Tahoma"/>
                <a:cs typeface="Tahoma"/>
              </a:rPr>
              <a:t> </a:t>
            </a:r>
            <a:r>
              <a:rPr sz="800" dirty="0">
                <a:solidFill>
                  <a:schemeClr val="bg1"/>
                </a:solidFill>
                <a:latin typeface="Tahoma"/>
                <a:cs typeface="Tahoma"/>
              </a:rPr>
              <a:t>E.</a:t>
            </a:r>
            <a:r>
              <a:rPr sz="800" spc="-35" dirty="0">
                <a:solidFill>
                  <a:schemeClr val="bg1"/>
                </a:solidFill>
                <a:latin typeface="Tahoma"/>
                <a:cs typeface="Tahoma"/>
              </a:rPr>
              <a:t> </a:t>
            </a:r>
            <a:r>
              <a:rPr sz="800" spc="-10" dirty="0">
                <a:solidFill>
                  <a:schemeClr val="bg1"/>
                </a:solidFill>
                <a:latin typeface="Tahoma"/>
                <a:cs typeface="Tahoma"/>
              </a:rPr>
              <a:t>Fleming,</a:t>
            </a:r>
            <a:endParaRPr sz="800" dirty="0">
              <a:solidFill>
                <a:schemeClr val="bg1"/>
              </a:solidFill>
              <a:latin typeface="Tahoma"/>
              <a:cs typeface="Tahoma"/>
            </a:endParaRPr>
          </a:p>
          <a:p>
            <a:pPr marL="12700">
              <a:lnSpc>
                <a:spcPct val="100000"/>
              </a:lnSpc>
              <a:spcBef>
                <a:spcPts val="620"/>
              </a:spcBef>
            </a:pPr>
            <a:r>
              <a:rPr sz="800" dirty="0">
                <a:solidFill>
                  <a:schemeClr val="bg1"/>
                </a:solidFill>
                <a:latin typeface="Tahoma"/>
                <a:cs typeface="Tahoma"/>
              </a:rPr>
              <a:t>Mechanisms</a:t>
            </a:r>
            <a:r>
              <a:rPr sz="800" spc="-45" dirty="0">
                <a:solidFill>
                  <a:schemeClr val="bg1"/>
                </a:solidFill>
                <a:latin typeface="Tahoma"/>
                <a:cs typeface="Tahoma"/>
              </a:rPr>
              <a:t> </a:t>
            </a:r>
            <a:r>
              <a:rPr sz="800" dirty="0">
                <a:solidFill>
                  <a:schemeClr val="bg1"/>
                </a:solidFill>
                <a:latin typeface="Tahoma"/>
                <a:cs typeface="Tahoma"/>
              </a:rPr>
              <a:t>underlying</a:t>
            </a:r>
            <a:r>
              <a:rPr sz="800" spc="45" dirty="0">
                <a:solidFill>
                  <a:schemeClr val="bg1"/>
                </a:solidFill>
                <a:latin typeface="Tahoma"/>
                <a:cs typeface="Tahoma"/>
              </a:rPr>
              <a:t> </a:t>
            </a:r>
            <a:r>
              <a:rPr sz="800" dirty="0">
                <a:solidFill>
                  <a:schemeClr val="bg1"/>
                </a:solidFill>
                <a:latin typeface="Tahoma"/>
                <a:cs typeface="Tahoma"/>
              </a:rPr>
              <a:t>childhood</a:t>
            </a:r>
            <a:r>
              <a:rPr sz="800" spc="-80" dirty="0">
                <a:solidFill>
                  <a:schemeClr val="bg1"/>
                </a:solidFill>
                <a:latin typeface="Tahoma"/>
                <a:cs typeface="Tahoma"/>
              </a:rPr>
              <a:t> </a:t>
            </a:r>
            <a:r>
              <a:rPr sz="800" dirty="0">
                <a:solidFill>
                  <a:schemeClr val="bg1"/>
                </a:solidFill>
                <a:latin typeface="Tahoma"/>
                <a:cs typeface="Tahoma"/>
              </a:rPr>
              <a:t>exposure</a:t>
            </a:r>
            <a:r>
              <a:rPr sz="800" spc="-50" dirty="0">
                <a:solidFill>
                  <a:schemeClr val="bg1"/>
                </a:solidFill>
                <a:latin typeface="Tahoma"/>
                <a:cs typeface="Tahoma"/>
              </a:rPr>
              <a:t> </a:t>
            </a:r>
            <a:r>
              <a:rPr sz="800" dirty="0">
                <a:solidFill>
                  <a:schemeClr val="bg1"/>
                </a:solidFill>
                <a:latin typeface="Tahoma"/>
                <a:cs typeface="Tahoma"/>
              </a:rPr>
              <a:t>to</a:t>
            </a:r>
            <a:r>
              <a:rPr sz="800" spc="5" dirty="0">
                <a:solidFill>
                  <a:schemeClr val="bg1"/>
                </a:solidFill>
                <a:latin typeface="Tahoma"/>
                <a:cs typeface="Tahoma"/>
              </a:rPr>
              <a:t> </a:t>
            </a:r>
            <a:r>
              <a:rPr sz="800" dirty="0">
                <a:solidFill>
                  <a:schemeClr val="bg1"/>
                </a:solidFill>
                <a:latin typeface="Tahoma"/>
                <a:cs typeface="Tahoma"/>
              </a:rPr>
              <a:t>blue</a:t>
            </a:r>
            <a:r>
              <a:rPr sz="800" spc="40" dirty="0">
                <a:solidFill>
                  <a:schemeClr val="bg1"/>
                </a:solidFill>
                <a:latin typeface="Tahoma"/>
                <a:cs typeface="Tahoma"/>
              </a:rPr>
              <a:t> </a:t>
            </a:r>
            <a:r>
              <a:rPr sz="800" spc="-20" dirty="0">
                <a:solidFill>
                  <a:schemeClr val="bg1"/>
                </a:solidFill>
                <a:latin typeface="Tahoma"/>
                <a:cs typeface="Tahoma"/>
              </a:rPr>
              <a:t>spaces</a:t>
            </a:r>
            <a:r>
              <a:rPr sz="800" spc="50" dirty="0">
                <a:solidFill>
                  <a:schemeClr val="bg1"/>
                </a:solidFill>
                <a:latin typeface="Tahoma"/>
                <a:cs typeface="Tahoma"/>
              </a:rPr>
              <a:t> </a:t>
            </a:r>
            <a:r>
              <a:rPr sz="800" spc="-10" dirty="0">
                <a:solidFill>
                  <a:schemeClr val="bg1"/>
                </a:solidFill>
                <a:latin typeface="Tahoma"/>
                <a:cs typeface="Tahoma"/>
              </a:rPr>
              <a:t>and</a:t>
            </a:r>
            <a:r>
              <a:rPr sz="800" spc="10" dirty="0">
                <a:solidFill>
                  <a:schemeClr val="bg1"/>
                </a:solidFill>
                <a:latin typeface="Tahoma"/>
                <a:cs typeface="Tahoma"/>
              </a:rPr>
              <a:t> </a:t>
            </a:r>
            <a:r>
              <a:rPr sz="800" dirty="0">
                <a:solidFill>
                  <a:schemeClr val="bg1"/>
                </a:solidFill>
                <a:latin typeface="Tahoma"/>
                <a:cs typeface="Tahoma"/>
              </a:rPr>
              <a:t>adult</a:t>
            </a:r>
            <a:r>
              <a:rPr sz="800" spc="-60" dirty="0">
                <a:solidFill>
                  <a:schemeClr val="bg1"/>
                </a:solidFill>
                <a:latin typeface="Tahoma"/>
                <a:cs typeface="Tahoma"/>
              </a:rPr>
              <a:t> </a:t>
            </a:r>
            <a:r>
              <a:rPr sz="800" spc="-10" dirty="0">
                <a:solidFill>
                  <a:schemeClr val="bg1"/>
                </a:solidFill>
                <a:latin typeface="Tahoma"/>
                <a:cs typeface="Tahoma"/>
              </a:rPr>
              <a:t>subjective</a:t>
            </a:r>
            <a:r>
              <a:rPr sz="800" spc="-55" dirty="0">
                <a:solidFill>
                  <a:schemeClr val="bg1"/>
                </a:solidFill>
                <a:latin typeface="Tahoma"/>
                <a:cs typeface="Tahoma"/>
              </a:rPr>
              <a:t> </a:t>
            </a:r>
            <a:r>
              <a:rPr sz="800" dirty="0">
                <a:solidFill>
                  <a:schemeClr val="bg1"/>
                </a:solidFill>
                <a:latin typeface="Tahoma"/>
                <a:cs typeface="Tahoma"/>
              </a:rPr>
              <a:t>well-</a:t>
            </a:r>
            <a:r>
              <a:rPr sz="800" spc="-20" dirty="0">
                <a:solidFill>
                  <a:schemeClr val="bg1"/>
                </a:solidFill>
                <a:latin typeface="Tahoma"/>
                <a:cs typeface="Tahoma"/>
              </a:rPr>
              <a:t>being:</a:t>
            </a:r>
            <a:r>
              <a:rPr sz="800" spc="-35" dirty="0">
                <a:solidFill>
                  <a:schemeClr val="bg1"/>
                </a:solidFill>
                <a:latin typeface="Tahoma"/>
                <a:cs typeface="Tahoma"/>
              </a:rPr>
              <a:t> </a:t>
            </a:r>
            <a:r>
              <a:rPr sz="800" dirty="0">
                <a:solidFill>
                  <a:schemeClr val="bg1"/>
                </a:solidFill>
                <a:latin typeface="Tahoma"/>
                <a:cs typeface="Tahoma"/>
              </a:rPr>
              <a:t>An</a:t>
            </a:r>
            <a:r>
              <a:rPr sz="800" spc="15" dirty="0">
                <a:solidFill>
                  <a:schemeClr val="bg1"/>
                </a:solidFill>
                <a:latin typeface="Tahoma"/>
                <a:cs typeface="Tahoma"/>
              </a:rPr>
              <a:t> </a:t>
            </a:r>
            <a:r>
              <a:rPr sz="800" dirty="0">
                <a:solidFill>
                  <a:schemeClr val="bg1"/>
                </a:solidFill>
                <a:latin typeface="Tahoma"/>
                <a:cs typeface="Tahoma"/>
              </a:rPr>
              <a:t>18-country</a:t>
            </a:r>
            <a:r>
              <a:rPr sz="800" spc="-30" dirty="0">
                <a:solidFill>
                  <a:schemeClr val="bg1"/>
                </a:solidFill>
                <a:latin typeface="Tahoma"/>
                <a:cs typeface="Tahoma"/>
              </a:rPr>
              <a:t> </a:t>
            </a:r>
            <a:r>
              <a:rPr sz="800" spc="-20" dirty="0">
                <a:solidFill>
                  <a:schemeClr val="bg1"/>
                </a:solidFill>
                <a:latin typeface="Tahoma"/>
                <a:cs typeface="Tahoma"/>
              </a:rPr>
              <a:t>analysis, </a:t>
            </a:r>
            <a:r>
              <a:rPr sz="800" spc="-10" dirty="0">
                <a:solidFill>
                  <a:schemeClr val="bg1"/>
                </a:solidFill>
                <a:latin typeface="Tahoma"/>
                <a:cs typeface="Tahoma"/>
              </a:rPr>
              <a:t>Journal</a:t>
            </a:r>
            <a:r>
              <a:rPr sz="800" spc="60" dirty="0">
                <a:solidFill>
                  <a:schemeClr val="bg1"/>
                </a:solidFill>
                <a:latin typeface="Tahoma"/>
                <a:cs typeface="Tahoma"/>
              </a:rPr>
              <a:t> </a:t>
            </a:r>
            <a:r>
              <a:rPr sz="800" dirty="0">
                <a:solidFill>
                  <a:schemeClr val="bg1"/>
                </a:solidFill>
                <a:latin typeface="Tahoma"/>
                <a:cs typeface="Tahoma"/>
              </a:rPr>
              <a:t>of</a:t>
            </a:r>
            <a:r>
              <a:rPr sz="800" spc="-50" dirty="0">
                <a:solidFill>
                  <a:schemeClr val="bg1"/>
                </a:solidFill>
                <a:latin typeface="Tahoma"/>
                <a:cs typeface="Tahoma"/>
              </a:rPr>
              <a:t> </a:t>
            </a:r>
            <a:r>
              <a:rPr sz="800" spc="-10" dirty="0">
                <a:solidFill>
                  <a:schemeClr val="bg1"/>
                </a:solidFill>
                <a:latin typeface="Tahoma"/>
                <a:cs typeface="Tahoma"/>
              </a:rPr>
              <a:t>Environmental</a:t>
            </a:r>
            <a:r>
              <a:rPr sz="800" spc="-30" dirty="0">
                <a:solidFill>
                  <a:schemeClr val="bg1"/>
                </a:solidFill>
                <a:latin typeface="Tahoma"/>
                <a:cs typeface="Tahoma"/>
              </a:rPr>
              <a:t> </a:t>
            </a:r>
            <a:r>
              <a:rPr sz="800" dirty="0">
                <a:solidFill>
                  <a:schemeClr val="bg1"/>
                </a:solidFill>
                <a:latin typeface="Tahoma"/>
                <a:cs typeface="Tahoma"/>
              </a:rPr>
              <a:t>Psychology,2022,101876,ISSN</a:t>
            </a:r>
            <a:r>
              <a:rPr sz="800" spc="-15" dirty="0">
                <a:solidFill>
                  <a:schemeClr val="bg1"/>
                </a:solidFill>
                <a:latin typeface="Tahoma"/>
                <a:cs typeface="Tahoma"/>
              </a:rPr>
              <a:t> </a:t>
            </a:r>
            <a:r>
              <a:rPr sz="800" dirty="0">
                <a:solidFill>
                  <a:schemeClr val="bg1"/>
                </a:solidFill>
                <a:latin typeface="Tahoma"/>
                <a:cs typeface="Tahoma"/>
              </a:rPr>
              <a:t>0272-</a:t>
            </a:r>
            <a:r>
              <a:rPr sz="800" spc="-10" dirty="0">
                <a:solidFill>
                  <a:schemeClr val="bg1"/>
                </a:solidFill>
                <a:latin typeface="Tahoma"/>
                <a:cs typeface="Tahoma"/>
              </a:rPr>
              <a:t>4944,</a:t>
            </a:r>
            <a:endParaRPr sz="800" dirty="0">
              <a:solidFill>
                <a:schemeClr val="bg1"/>
              </a:solidFill>
              <a:latin typeface="Tahoma"/>
              <a:cs typeface="Tahoma"/>
            </a:endParaRPr>
          </a:p>
          <a:p>
            <a:pPr marL="12700">
              <a:lnSpc>
                <a:spcPct val="100000"/>
              </a:lnSpc>
              <a:spcBef>
                <a:spcPts val="15"/>
              </a:spcBef>
            </a:pPr>
            <a:r>
              <a:rPr sz="800" dirty="0">
                <a:solidFill>
                  <a:schemeClr val="bg1"/>
                </a:solidFill>
                <a:latin typeface="Tahoma"/>
                <a:cs typeface="Tahoma"/>
              </a:rPr>
              <a:t>2022,101876,ISSN</a:t>
            </a:r>
            <a:r>
              <a:rPr sz="800" spc="110" dirty="0">
                <a:solidFill>
                  <a:schemeClr val="bg1"/>
                </a:solidFill>
                <a:latin typeface="Tahoma"/>
                <a:cs typeface="Tahoma"/>
              </a:rPr>
              <a:t> </a:t>
            </a:r>
            <a:r>
              <a:rPr sz="800" dirty="0">
                <a:solidFill>
                  <a:schemeClr val="bg1"/>
                </a:solidFill>
                <a:latin typeface="Tahoma"/>
                <a:cs typeface="Tahoma"/>
              </a:rPr>
              <a:t>0272-</a:t>
            </a:r>
            <a:r>
              <a:rPr sz="800" spc="-20" dirty="0">
                <a:solidFill>
                  <a:schemeClr val="bg1"/>
                </a:solidFill>
                <a:latin typeface="Tahoma"/>
                <a:cs typeface="Tahoma"/>
              </a:rPr>
              <a:t>4944,</a:t>
            </a:r>
            <a:endParaRPr sz="800" dirty="0">
              <a:solidFill>
                <a:schemeClr val="bg1"/>
              </a:solidFill>
              <a:latin typeface="Tahoma"/>
              <a:cs typeface="Tahoma"/>
            </a:endParaRPr>
          </a:p>
          <a:p>
            <a:pPr marL="12700" marR="24130">
              <a:lnSpc>
                <a:spcPct val="101800"/>
              </a:lnSpc>
              <a:spcBef>
                <a:spcPts val="600"/>
              </a:spcBef>
            </a:pPr>
            <a:r>
              <a:rPr sz="800" spc="-10" dirty="0">
                <a:solidFill>
                  <a:schemeClr val="bg1"/>
                </a:solidFill>
                <a:latin typeface="Tahoma"/>
                <a:cs typeface="Tahoma"/>
              </a:rPr>
              <a:t>Alfredsson,</a:t>
            </a:r>
            <a:r>
              <a:rPr sz="800" spc="-40" dirty="0">
                <a:solidFill>
                  <a:schemeClr val="bg1"/>
                </a:solidFill>
                <a:latin typeface="Tahoma"/>
                <a:cs typeface="Tahoma"/>
              </a:rPr>
              <a:t> </a:t>
            </a:r>
            <a:r>
              <a:rPr sz="800" spc="-45" dirty="0">
                <a:solidFill>
                  <a:schemeClr val="bg1"/>
                </a:solidFill>
                <a:latin typeface="Tahoma"/>
                <a:cs typeface="Tahoma"/>
              </a:rPr>
              <a:t>L.;</a:t>
            </a:r>
            <a:r>
              <a:rPr sz="800" spc="10" dirty="0">
                <a:solidFill>
                  <a:schemeClr val="bg1"/>
                </a:solidFill>
                <a:latin typeface="Tahoma"/>
                <a:cs typeface="Tahoma"/>
              </a:rPr>
              <a:t> </a:t>
            </a:r>
            <a:r>
              <a:rPr sz="800" spc="-10" dirty="0">
                <a:solidFill>
                  <a:schemeClr val="bg1"/>
                </a:solidFill>
                <a:latin typeface="Tahoma"/>
                <a:cs typeface="Tahoma"/>
              </a:rPr>
              <a:t>Armstrong,</a:t>
            </a:r>
            <a:r>
              <a:rPr sz="800" spc="-40" dirty="0">
                <a:solidFill>
                  <a:schemeClr val="bg1"/>
                </a:solidFill>
                <a:latin typeface="Tahoma"/>
                <a:cs typeface="Tahoma"/>
              </a:rPr>
              <a:t> </a:t>
            </a:r>
            <a:r>
              <a:rPr sz="800" spc="-25" dirty="0">
                <a:solidFill>
                  <a:schemeClr val="bg1"/>
                </a:solidFill>
                <a:latin typeface="Tahoma"/>
                <a:cs typeface="Tahoma"/>
              </a:rPr>
              <a:t>B.K.;</a:t>
            </a:r>
            <a:r>
              <a:rPr sz="800" spc="-70" dirty="0">
                <a:solidFill>
                  <a:schemeClr val="bg1"/>
                </a:solidFill>
                <a:latin typeface="Tahoma"/>
                <a:cs typeface="Tahoma"/>
              </a:rPr>
              <a:t> </a:t>
            </a:r>
            <a:r>
              <a:rPr sz="800" dirty="0">
                <a:solidFill>
                  <a:schemeClr val="bg1"/>
                </a:solidFill>
                <a:latin typeface="Tahoma"/>
                <a:cs typeface="Tahoma"/>
              </a:rPr>
              <a:t>Butterfield,</a:t>
            </a:r>
            <a:r>
              <a:rPr sz="800" spc="45" dirty="0">
                <a:solidFill>
                  <a:schemeClr val="bg1"/>
                </a:solidFill>
                <a:latin typeface="Tahoma"/>
                <a:cs typeface="Tahoma"/>
              </a:rPr>
              <a:t> </a:t>
            </a:r>
            <a:r>
              <a:rPr sz="800" spc="-25" dirty="0">
                <a:solidFill>
                  <a:schemeClr val="bg1"/>
                </a:solidFill>
                <a:latin typeface="Tahoma"/>
                <a:cs typeface="Tahoma"/>
              </a:rPr>
              <a:t>D.A.;</a:t>
            </a:r>
            <a:r>
              <a:rPr sz="800" spc="-75" dirty="0">
                <a:solidFill>
                  <a:schemeClr val="bg1"/>
                </a:solidFill>
                <a:latin typeface="Tahoma"/>
                <a:cs typeface="Tahoma"/>
              </a:rPr>
              <a:t> </a:t>
            </a:r>
            <a:r>
              <a:rPr sz="800" dirty="0">
                <a:solidFill>
                  <a:schemeClr val="bg1"/>
                </a:solidFill>
                <a:latin typeface="Tahoma"/>
                <a:cs typeface="Tahoma"/>
              </a:rPr>
              <a:t>Chowdhury,</a:t>
            </a:r>
            <a:r>
              <a:rPr sz="800" spc="-40" dirty="0">
                <a:solidFill>
                  <a:schemeClr val="bg1"/>
                </a:solidFill>
                <a:latin typeface="Tahoma"/>
                <a:cs typeface="Tahoma"/>
              </a:rPr>
              <a:t> </a:t>
            </a:r>
            <a:r>
              <a:rPr sz="800" spc="-30" dirty="0">
                <a:solidFill>
                  <a:schemeClr val="bg1"/>
                </a:solidFill>
                <a:latin typeface="Tahoma"/>
                <a:cs typeface="Tahoma"/>
              </a:rPr>
              <a:t>R.;</a:t>
            </a:r>
            <a:r>
              <a:rPr sz="800" spc="-70" dirty="0">
                <a:solidFill>
                  <a:schemeClr val="bg1"/>
                </a:solidFill>
                <a:latin typeface="Tahoma"/>
                <a:cs typeface="Tahoma"/>
              </a:rPr>
              <a:t> </a:t>
            </a:r>
            <a:r>
              <a:rPr sz="800" dirty="0">
                <a:solidFill>
                  <a:schemeClr val="bg1"/>
                </a:solidFill>
                <a:latin typeface="Tahoma"/>
                <a:cs typeface="Tahoma"/>
              </a:rPr>
              <a:t>de</a:t>
            </a:r>
            <a:r>
              <a:rPr sz="800" spc="10" dirty="0">
                <a:solidFill>
                  <a:schemeClr val="bg1"/>
                </a:solidFill>
                <a:latin typeface="Tahoma"/>
                <a:cs typeface="Tahoma"/>
              </a:rPr>
              <a:t> </a:t>
            </a:r>
            <a:r>
              <a:rPr sz="800" spc="-10" dirty="0">
                <a:solidFill>
                  <a:schemeClr val="bg1"/>
                </a:solidFill>
                <a:latin typeface="Tahoma"/>
                <a:cs typeface="Tahoma"/>
              </a:rPr>
              <a:t>Gruijl,</a:t>
            </a:r>
            <a:r>
              <a:rPr sz="800" spc="-40" dirty="0">
                <a:solidFill>
                  <a:schemeClr val="bg1"/>
                </a:solidFill>
                <a:latin typeface="Tahoma"/>
                <a:cs typeface="Tahoma"/>
              </a:rPr>
              <a:t> </a:t>
            </a:r>
            <a:r>
              <a:rPr sz="800" spc="-35" dirty="0">
                <a:solidFill>
                  <a:schemeClr val="bg1"/>
                </a:solidFill>
                <a:latin typeface="Tahoma"/>
                <a:cs typeface="Tahoma"/>
              </a:rPr>
              <a:t>F.R.;</a:t>
            </a:r>
            <a:r>
              <a:rPr sz="800" spc="-40" dirty="0">
                <a:solidFill>
                  <a:schemeClr val="bg1"/>
                </a:solidFill>
                <a:latin typeface="Tahoma"/>
                <a:cs typeface="Tahoma"/>
              </a:rPr>
              <a:t> </a:t>
            </a:r>
            <a:r>
              <a:rPr sz="800" spc="-10" dirty="0">
                <a:solidFill>
                  <a:schemeClr val="bg1"/>
                </a:solidFill>
                <a:latin typeface="Tahoma"/>
                <a:cs typeface="Tahoma"/>
              </a:rPr>
              <a:t>Feelisch,</a:t>
            </a:r>
            <a:r>
              <a:rPr sz="800" spc="-40" dirty="0">
                <a:solidFill>
                  <a:schemeClr val="bg1"/>
                </a:solidFill>
                <a:latin typeface="Tahoma"/>
                <a:cs typeface="Tahoma"/>
              </a:rPr>
              <a:t> </a:t>
            </a:r>
            <a:r>
              <a:rPr sz="800" dirty="0">
                <a:solidFill>
                  <a:schemeClr val="bg1"/>
                </a:solidFill>
                <a:latin typeface="Tahoma"/>
                <a:cs typeface="Tahoma"/>
              </a:rPr>
              <a:t>M.;</a:t>
            </a:r>
            <a:r>
              <a:rPr sz="800" spc="-70" dirty="0">
                <a:solidFill>
                  <a:schemeClr val="bg1"/>
                </a:solidFill>
                <a:latin typeface="Tahoma"/>
                <a:cs typeface="Tahoma"/>
              </a:rPr>
              <a:t> </a:t>
            </a:r>
            <a:r>
              <a:rPr sz="800" spc="-10" dirty="0">
                <a:solidFill>
                  <a:schemeClr val="bg1"/>
                </a:solidFill>
                <a:latin typeface="Tahoma"/>
                <a:cs typeface="Tahoma"/>
              </a:rPr>
              <a:t>Garland,</a:t>
            </a:r>
            <a:r>
              <a:rPr sz="800" spc="-40" dirty="0">
                <a:solidFill>
                  <a:schemeClr val="bg1"/>
                </a:solidFill>
                <a:latin typeface="Tahoma"/>
                <a:cs typeface="Tahoma"/>
              </a:rPr>
              <a:t> </a:t>
            </a:r>
            <a:r>
              <a:rPr sz="800" spc="-20" dirty="0">
                <a:solidFill>
                  <a:schemeClr val="bg1"/>
                </a:solidFill>
                <a:latin typeface="Tahoma"/>
                <a:cs typeface="Tahoma"/>
              </a:rPr>
              <a:t>C.F.;</a:t>
            </a:r>
            <a:r>
              <a:rPr sz="800" spc="10" dirty="0">
                <a:solidFill>
                  <a:schemeClr val="bg1"/>
                </a:solidFill>
                <a:latin typeface="Tahoma"/>
                <a:cs typeface="Tahoma"/>
              </a:rPr>
              <a:t> </a:t>
            </a:r>
            <a:r>
              <a:rPr sz="800" spc="-10" dirty="0">
                <a:solidFill>
                  <a:schemeClr val="bg1"/>
                </a:solidFill>
                <a:latin typeface="Tahoma"/>
                <a:cs typeface="Tahoma"/>
              </a:rPr>
              <a:t>Hart,</a:t>
            </a:r>
            <a:r>
              <a:rPr sz="800" spc="-40" dirty="0">
                <a:solidFill>
                  <a:schemeClr val="bg1"/>
                </a:solidFill>
                <a:latin typeface="Tahoma"/>
                <a:cs typeface="Tahoma"/>
              </a:rPr>
              <a:t> </a:t>
            </a:r>
            <a:r>
              <a:rPr sz="800" spc="-10" dirty="0">
                <a:solidFill>
                  <a:schemeClr val="bg1"/>
                </a:solidFill>
                <a:latin typeface="Tahoma"/>
                <a:cs typeface="Tahoma"/>
              </a:rPr>
              <a:t>P.H.;</a:t>
            </a:r>
            <a:r>
              <a:rPr sz="800" spc="-70" dirty="0">
                <a:solidFill>
                  <a:schemeClr val="bg1"/>
                </a:solidFill>
                <a:latin typeface="Tahoma"/>
                <a:cs typeface="Tahoma"/>
              </a:rPr>
              <a:t> </a:t>
            </a:r>
            <a:r>
              <a:rPr sz="800" dirty="0">
                <a:solidFill>
                  <a:schemeClr val="bg1"/>
                </a:solidFill>
                <a:latin typeface="Tahoma"/>
                <a:cs typeface="Tahoma"/>
              </a:rPr>
              <a:t>Hoel,</a:t>
            </a:r>
            <a:r>
              <a:rPr sz="800" spc="45" dirty="0">
                <a:solidFill>
                  <a:schemeClr val="bg1"/>
                </a:solidFill>
                <a:latin typeface="Tahoma"/>
                <a:cs typeface="Tahoma"/>
              </a:rPr>
              <a:t> </a:t>
            </a:r>
            <a:r>
              <a:rPr sz="800" spc="-20" dirty="0">
                <a:solidFill>
                  <a:schemeClr val="bg1"/>
                </a:solidFill>
                <a:latin typeface="Tahoma"/>
                <a:cs typeface="Tahoma"/>
              </a:rPr>
              <a:t>D.G.;</a:t>
            </a:r>
            <a:r>
              <a:rPr sz="800" spc="-75" dirty="0">
                <a:solidFill>
                  <a:schemeClr val="bg1"/>
                </a:solidFill>
                <a:latin typeface="Tahoma"/>
                <a:cs typeface="Tahoma"/>
              </a:rPr>
              <a:t> </a:t>
            </a:r>
            <a:r>
              <a:rPr sz="800" spc="-10" dirty="0">
                <a:solidFill>
                  <a:schemeClr val="bg1"/>
                </a:solidFill>
                <a:latin typeface="Tahoma"/>
                <a:cs typeface="Tahoma"/>
              </a:rPr>
              <a:t>Jacobsen,</a:t>
            </a:r>
            <a:r>
              <a:rPr sz="800" spc="50" dirty="0">
                <a:solidFill>
                  <a:schemeClr val="bg1"/>
                </a:solidFill>
                <a:latin typeface="Tahoma"/>
                <a:cs typeface="Tahoma"/>
              </a:rPr>
              <a:t> </a:t>
            </a:r>
            <a:r>
              <a:rPr sz="800" spc="-55" dirty="0">
                <a:solidFill>
                  <a:schemeClr val="bg1"/>
                </a:solidFill>
                <a:latin typeface="Tahoma"/>
                <a:cs typeface="Tahoma"/>
              </a:rPr>
              <a:t>R.;</a:t>
            </a:r>
            <a:r>
              <a:rPr sz="800" spc="-75" dirty="0">
                <a:solidFill>
                  <a:schemeClr val="bg1"/>
                </a:solidFill>
                <a:latin typeface="Tahoma"/>
                <a:cs typeface="Tahoma"/>
              </a:rPr>
              <a:t> </a:t>
            </a:r>
            <a:r>
              <a:rPr sz="800" dirty="0">
                <a:solidFill>
                  <a:schemeClr val="bg1"/>
                </a:solidFill>
                <a:latin typeface="Tahoma"/>
                <a:cs typeface="Tahoma"/>
              </a:rPr>
              <a:t>et</a:t>
            </a:r>
            <a:r>
              <a:rPr sz="800" spc="-80" dirty="0">
                <a:solidFill>
                  <a:schemeClr val="bg1"/>
                </a:solidFill>
                <a:latin typeface="Tahoma"/>
                <a:cs typeface="Tahoma"/>
              </a:rPr>
              <a:t> </a:t>
            </a:r>
            <a:r>
              <a:rPr sz="800" spc="-30" dirty="0">
                <a:solidFill>
                  <a:schemeClr val="bg1"/>
                </a:solidFill>
                <a:latin typeface="Tahoma"/>
                <a:cs typeface="Tahoma"/>
              </a:rPr>
              <a:t>al.</a:t>
            </a:r>
            <a:r>
              <a:rPr sz="800" spc="-50" dirty="0">
                <a:solidFill>
                  <a:schemeClr val="bg1"/>
                </a:solidFill>
                <a:latin typeface="Tahoma"/>
                <a:cs typeface="Tahoma"/>
              </a:rPr>
              <a:t> </a:t>
            </a:r>
            <a:r>
              <a:rPr sz="800" dirty="0">
                <a:solidFill>
                  <a:schemeClr val="bg1"/>
                </a:solidFill>
                <a:latin typeface="Tahoma"/>
                <a:cs typeface="Tahoma"/>
              </a:rPr>
              <a:t>Insufficient</a:t>
            </a:r>
            <a:r>
              <a:rPr sz="800" spc="5" dirty="0">
                <a:solidFill>
                  <a:schemeClr val="bg1"/>
                </a:solidFill>
                <a:latin typeface="Tahoma"/>
                <a:cs typeface="Tahoma"/>
              </a:rPr>
              <a:t> </a:t>
            </a:r>
            <a:r>
              <a:rPr sz="800" dirty="0">
                <a:solidFill>
                  <a:schemeClr val="bg1"/>
                </a:solidFill>
                <a:latin typeface="Tahoma"/>
                <a:cs typeface="Tahoma"/>
              </a:rPr>
              <a:t>Sun</a:t>
            </a:r>
            <a:r>
              <a:rPr sz="800" spc="-95" dirty="0">
                <a:solidFill>
                  <a:schemeClr val="bg1"/>
                </a:solidFill>
                <a:latin typeface="Tahoma"/>
                <a:cs typeface="Tahoma"/>
              </a:rPr>
              <a:t> </a:t>
            </a:r>
            <a:r>
              <a:rPr sz="800" dirty="0">
                <a:solidFill>
                  <a:schemeClr val="bg1"/>
                </a:solidFill>
                <a:latin typeface="Tahoma"/>
                <a:cs typeface="Tahoma"/>
              </a:rPr>
              <a:t>Exposure</a:t>
            </a:r>
            <a:r>
              <a:rPr sz="800" spc="20" dirty="0">
                <a:solidFill>
                  <a:schemeClr val="bg1"/>
                </a:solidFill>
                <a:latin typeface="Tahoma"/>
                <a:cs typeface="Tahoma"/>
              </a:rPr>
              <a:t> </a:t>
            </a:r>
            <a:r>
              <a:rPr sz="800" spc="-10" dirty="0">
                <a:solidFill>
                  <a:schemeClr val="bg1"/>
                </a:solidFill>
                <a:latin typeface="Tahoma"/>
                <a:cs typeface="Tahoma"/>
              </a:rPr>
              <a:t>Has</a:t>
            </a:r>
            <a:r>
              <a:rPr sz="800" spc="-65" dirty="0">
                <a:solidFill>
                  <a:schemeClr val="bg1"/>
                </a:solidFill>
                <a:latin typeface="Tahoma"/>
                <a:cs typeface="Tahoma"/>
              </a:rPr>
              <a:t> </a:t>
            </a:r>
            <a:r>
              <a:rPr sz="800" dirty="0">
                <a:solidFill>
                  <a:schemeClr val="bg1"/>
                </a:solidFill>
                <a:latin typeface="Tahoma"/>
                <a:cs typeface="Tahoma"/>
              </a:rPr>
              <a:t>Become</a:t>
            </a:r>
            <a:r>
              <a:rPr sz="800" spc="-65" dirty="0">
                <a:solidFill>
                  <a:schemeClr val="bg1"/>
                </a:solidFill>
                <a:latin typeface="Tahoma"/>
                <a:cs typeface="Tahoma"/>
              </a:rPr>
              <a:t> </a:t>
            </a:r>
            <a:r>
              <a:rPr sz="800" spc="-50" dirty="0">
                <a:solidFill>
                  <a:schemeClr val="bg1"/>
                </a:solidFill>
                <a:latin typeface="Tahoma"/>
                <a:cs typeface="Tahoma"/>
              </a:rPr>
              <a:t>a</a:t>
            </a:r>
            <a:r>
              <a:rPr sz="800" spc="-10" dirty="0">
                <a:solidFill>
                  <a:schemeClr val="bg1"/>
                </a:solidFill>
                <a:latin typeface="Tahoma"/>
                <a:cs typeface="Tahoma"/>
              </a:rPr>
              <a:t> Real</a:t>
            </a:r>
            <a:r>
              <a:rPr sz="800" spc="-60" dirty="0">
                <a:solidFill>
                  <a:schemeClr val="bg1"/>
                </a:solidFill>
                <a:latin typeface="Tahoma"/>
                <a:cs typeface="Tahoma"/>
              </a:rPr>
              <a:t> </a:t>
            </a:r>
            <a:r>
              <a:rPr sz="800" dirty="0">
                <a:solidFill>
                  <a:schemeClr val="bg1"/>
                </a:solidFill>
                <a:latin typeface="Tahoma"/>
                <a:cs typeface="Tahoma"/>
              </a:rPr>
              <a:t>Public</a:t>
            </a:r>
            <a:r>
              <a:rPr sz="800" spc="-25" dirty="0">
                <a:solidFill>
                  <a:schemeClr val="bg1"/>
                </a:solidFill>
                <a:latin typeface="Tahoma"/>
                <a:cs typeface="Tahoma"/>
              </a:rPr>
              <a:t> </a:t>
            </a:r>
            <a:r>
              <a:rPr sz="800" dirty="0">
                <a:solidFill>
                  <a:schemeClr val="bg1"/>
                </a:solidFill>
                <a:latin typeface="Tahoma"/>
                <a:cs typeface="Tahoma"/>
              </a:rPr>
              <a:t>Health</a:t>
            </a:r>
            <a:r>
              <a:rPr sz="800" spc="-100" dirty="0">
                <a:solidFill>
                  <a:schemeClr val="bg1"/>
                </a:solidFill>
                <a:latin typeface="Tahoma"/>
                <a:cs typeface="Tahoma"/>
              </a:rPr>
              <a:t> </a:t>
            </a:r>
            <a:r>
              <a:rPr sz="800" dirty="0">
                <a:solidFill>
                  <a:schemeClr val="bg1"/>
                </a:solidFill>
                <a:latin typeface="Tahoma"/>
                <a:cs typeface="Tahoma"/>
              </a:rPr>
              <a:t>Problem.</a:t>
            </a:r>
            <a:r>
              <a:rPr sz="800" spc="25" dirty="0">
                <a:solidFill>
                  <a:schemeClr val="bg1"/>
                </a:solidFill>
                <a:latin typeface="Tahoma"/>
                <a:cs typeface="Tahoma"/>
              </a:rPr>
              <a:t> </a:t>
            </a:r>
            <a:r>
              <a:rPr sz="800" spc="-45" dirty="0">
                <a:solidFill>
                  <a:schemeClr val="bg1"/>
                </a:solidFill>
                <a:latin typeface="Tahoma"/>
                <a:cs typeface="Tahoma"/>
              </a:rPr>
              <a:t>Int.</a:t>
            </a:r>
            <a:r>
              <a:rPr sz="800" spc="25" dirty="0">
                <a:solidFill>
                  <a:schemeClr val="bg1"/>
                </a:solidFill>
                <a:latin typeface="Tahoma"/>
                <a:cs typeface="Tahoma"/>
              </a:rPr>
              <a:t> </a:t>
            </a:r>
            <a:r>
              <a:rPr sz="800" spc="-50" dirty="0">
                <a:solidFill>
                  <a:schemeClr val="bg1"/>
                </a:solidFill>
                <a:latin typeface="Tahoma"/>
                <a:cs typeface="Tahoma"/>
              </a:rPr>
              <a:t>J.</a:t>
            </a:r>
            <a:r>
              <a:rPr sz="800" spc="-55" dirty="0">
                <a:solidFill>
                  <a:schemeClr val="bg1"/>
                </a:solidFill>
                <a:latin typeface="Tahoma"/>
                <a:cs typeface="Tahoma"/>
              </a:rPr>
              <a:t> </a:t>
            </a:r>
            <a:r>
              <a:rPr sz="800" spc="-10" dirty="0">
                <a:solidFill>
                  <a:schemeClr val="bg1"/>
                </a:solidFill>
                <a:latin typeface="Tahoma"/>
                <a:cs typeface="Tahoma"/>
              </a:rPr>
              <a:t>Environ.</a:t>
            </a:r>
            <a:r>
              <a:rPr sz="800" spc="-55" dirty="0">
                <a:solidFill>
                  <a:schemeClr val="bg1"/>
                </a:solidFill>
                <a:latin typeface="Tahoma"/>
                <a:cs typeface="Tahoma"/>
              </a:rPr>
              <a:t> </a:t>
            </a:r>
            <a:r>
              <a:rPr sz="800" spc="-10" dirty="0">
                <a:solidFill>
                  <a:schemeClr val="bg1"/>
                </a:solidFill>
                <a:latin typeface="Tahoma"/>
                <a:cs typeface="Tahoma"/>
              </a:rPr>
              <a:t>Res.</a:t>
            </a:r>
            <a:r>
              <a:rPr sz="800" spc="30" dirty="0">
                <a:solidFill>
                  <a:schemeClr val="bg1"/>
                </a:solidFill>
                <a:latin typeface="Tahoma"/>
                <a:cs typeface="Tahoma"/>
              </a:rPr>
              <a:t> </a:t>
            </a:r>
            <a:r>
              <a:rPr sz="800" dirty="0">
                <a:solidFill>
                  <a:schemeClr val="bg1"/>
                </a:solidFill>
                <a:latin typeface="Tahoma"/>
                <a:cs typeface="Tahoma"/>
              </a:rPr>
              <a:t>Public</a:t>
            </a:r>
            <a:r>
              <a:rPr sz="800" spc="-30" dirty="0">
                <a:solidFill>
                  <a:schemeClr val="bg1"/>
                </a:solidFill>
                <a:latin typeface="Tahoma"/>
                <a:cs typeface="Tahoma"/>
              </a:rPr>
              <a:t> </a:t>
            </a:r>
            <a:r>
              <a:rPr sz="800" dirty="0">
                <a:solidFill>
                  <a:schemeClr val="bg1"/>
                </a:solidFill>
                <a:latin typeface="Tahoma"/>
                <a:cs typeface="Tahoma"/>
              </a:rPr>
              <a:t>Health</a:t>
            </a:r>
            <a:r>
              <a:rPr sz="800" spc="-20" dirty="0">
                <a:solidFill>
                  <a:schemeClr val="bg1"/>
                </a:solidFill>
                <a:latin typeface="Tahoma"/>
                <a:cs typeface="Tahoma"/>
              </a:rPr>
              <a:t> </a:t>
            </a:r>
            <a:r>
              <a:rPr sz="800" dirty="0">
                <a:solidFill>
                  <a:schemeClr val="bg1"/>
                </a:solidFill>
                <a:latin typeface="Tahoma"/>
                <a:cs typeface="Tahoma"/>
              </a:rPr>
              <a:t>2020,</a:t>
            </a:r>
            <a:r>
              <a:rPr sz="800" spc="-45" dirty="0">
                <a:solidFill>
                  <a:schemeClr val="bg1"/>
                </a:solidFill>
                <a:latin typeface="Tahoma"/>
                <a:cs typeface="Tahoma"/>
              </a:rPr>
              <a:t> </a:t>
            </a:r>
            <a:r>
              <a:rPr sz="800" spc="-20" dirty="0">
                <a:solidFill>
                  <a:schemeClr val="bg1"/>
                </a:solidFill>
                <a:latin typeface="Tahoma"/>
                <a:cs typeface="Tahoma"/>
              </a:rPr>
              <a:t>17,</a:t>
            </a:r>
            <a:r>
              <a:rPr sz="800" spc="-45" dirty="0">
                <a:solidFill>
                  <a:schemeClr val="bg1"/>
                </a:solidFill>
                <a:latin typeface="Tahoma"/>
                <a:cs typeface="Tahoma"/>
              </a:rPr>
              <a:t> </a:t>
            </a:r>
            <a:r>
              <a:rPr sz="800" spc="-10" dirty="0">
                <a:solidFill>
                  <a:schemeClr val="bg1"/>
                </a:solidFill>
                <a:latin typeface="Tahoma"/>
                <a:cs typeface="Tahoma"/>
              </a:rPr>
              <a:t>5014.</a:t>
            </a:r>
            <a:endParaRPr sz="800" dirty="0">
              <a:solidFill>
                <a:schemeClr val="bg1"/>
              </a:solidFill>
              <a:latin typeface="Tahoma"/>
              <a:cs typeface="Tahoma"/>
            </a:endParaRPr>
          </a:p>
          <a:p>
            <a:pPr marL="12700">
              <a:lnSpc>
                <a:spcPct val="100000"/>
              </a:lnSpc>
              <a:spcBef>
                <a:spcPts val="540"/>
              </a:spcBef>
            </a:pPr>
            <a:r>
              <a:rPr sz="800" dirty="0">
                <a:solidFill>
                  <a:schemeClr val="bg1"/>
                </a:solidFill>
                <a:latin typeface="Tahoma"/>
                <a:cs typeface="Tahoma"/>
              </a:rPr>
              <a:t>Weller,</a:t>
            </a:r>
            <a:r>
              <a:rPr sz="800" spc="-45" dirty="0">
                <a:solidFill>
                  <a:schemeClr val="bg1"/>
                </a:solidFill>
                <a:latin typeface="Tahoma"/>
                <a:cs typeface="Tahoma"/>
              </a:rPr>
              <a:t> </a:t>
            </a:r>
            <a:r>
              <a:rPr sz="800" spc="-10" dirty="0">
                <a:solidFill>
                  <a:schemeClr val="bg1"/>
                </a:solidFill>
                <a:latin typeface="Tahoma"/>
                <a:cs typeface="Tahoma"/>
              </a:rPr>
              <a:t>R.B.</a:t>
            </a:r>
            <a:r>
              <a:rPr sz="800" spc="40" dirty="0">
                <a:solidFill>
                  <a:schemeClr val="bg1"/>
                </a:solidFill>
                <a:latin typeface="Tahoma"/>
                <a:cs typeface="Tahoma"/>
              </a:rPr>
              <a:t> </a:t>
            </a:r>
            <a:r>
              <a:rPr sz="800" spc="-25" dirty="0">
                <a:solidFill>
                  <a:schemeClr val="bg1"/>
                </a:solidFill>
                <a:latin typeface="Tahoma"/>
                <a:cs typeface="Tahoma"/>
              </a:rPr>
              <a:t>Sunlight:</a:t>
            </a:r>
            <a:r>
              <a:rPr sz="800" spc="-60" dirty="0">
                <a:solidFill>
                  <a:schemeClr val="bg1"/>
                </a:solidFill>
                <a:latin typeface="Tahoma"/>
                <a:cs typeface="Tahoma"/>
              </a:rPr>
              <a:t> </a:t>
            </a:r>
            <a:r>
              <a:rPr sz="800" dirty="0">
                <a:solidFill>
                  <a:schemeClr val="bg1"/>
                </a:solidFill>
                <a:latin typeface="Tahoma"/>
                <a:cs typeface="Tahoma"/>
              </a:rPr>
              <a:t>Time</a:t>
            </a:r>
            <a:r>
              <a:rPr sz="800" spc="-65" dirty="0">
                <a:solidFill>
                  <a:schemeClr val="bg1"/>
                </a:solidFill>
                <a:latin typeface="Tahoma"/>
                <a:cs typeface="Tahoma"/>
              </a:rPr>
              <a:t> </a:t>
            </a:r>
            <a:r>
              <a:rPr sz="800" dirty="0">
                <a:solidFill>
                  <a:schemeClr val="bg1"/>
                </a:solidFill>
                <a:latin typeface="Tahoma"/>
                <a:cs typeface="Tahoma"/>
              </a:rPr>
              <a:t>For</a:t>
            </a:r>
            <a:r>
              <a:rPr sz="800" spc="5" dirty="0">
                <a:solidFill>
                  <a:schemeClr val="bg1"/>
                </a:solidFill>
                <a:latin typeface="Tahoma"/>
                <a:cs typeface="Tahoma"/>
              </a:rPr>
              <a:t> </a:t>
            </a:r>
            <a:r>
              <a:rPr sz="800" spc="80" dirty="0">
                <a:solidFill>
                  <a:schemeClr val="bg1"/>
                </a:solidFill>
                <a:latin typeface="Tahoma"/>
                <a:cs typeface="Tahoma"/>
              </a:rPr>
              <a:t>A</a:t>
            </a:r>
            <a:r>
              <a:rPr sz="800" spc="-125" dirty="0">
                <a:solidFill>
                  <a:schemeClr val="bg1"/>
                </a:solidFill>
                <a:latin typeface="Tahoma"/>
                <a:cs typeface="Tahoma"/>
              </a:rPr>
              <a:t> </a:t>
            </a:r>
            <a:r>
              <a:rPr sz="800" dirty="0">
                <a:solidFill>
                  <a:schemeClr val="bg1"/>
                </a:solidFill>
                <a:latin typeface="Tahoma"/>
                <a:cs typeface="Tahoma"/>
              </a:rPr>
              <a:t>Rethink.</a:t>
            </a:r>
            <a:r>
              <a:rPr sz="800" spc="-45" dirty="0">
                <a:solidFill>
                  <a:schemeClr val="bg1"/>
                </a:solidFill>
                <a:latin typeface="Tahoma"/>
                <a:cs typeface="Tahoma"/>
              </a:rPr>
              <a:t> </a:t>
            </a:r>
            <a:r>
              <a:rPr sz="800" spc="-10" dirty="0">
                <a:solidFill>
                  <a:schemeClr val="bg1"/>
                </a:solidFill>
                <a:latin typeface="Tahoma"/>
                <a:cs typeface="Tahoma"/>
              </a:rPr>
              <a:t>Journal</a:t>
            </a:r>
            <a:r>
              <a:rPr sz="800" spc="35" dirty="0">
                <a:solidFill>
                  <a:schemeClr val="bg1"/>
                </a:solidFill>
                <a:latin typeface="Tahoma"/>
                <a:cs typeface="Tahoma"/>
              </a:rPr>
              <a:t> </a:t>
            </a:r>
            <a:r>
              <a:rPr sz="800" dirty="0">
                <a:solidFill>
                  <a:schemeClr val="bg1"/>
                </a:solidFill>
                <a:latin typeface="Tahoma"/>
                <a:cs typeface="Tahoma"/>
              </a:rPr>
              <a:t>of</a:t>
            </a:r>
            <a:r>
              <a:rPr sz="800" spc="-70" dirty="0">
                <a:solidFill>
                  <a:schemeClr val="bg1"/>
                </a:solidFill>
                <a:latin typeface="Tahoma"/>
                <a:cs typeface="Tahoma"/>
              </a:rPr>
              <a:t> </a:t>
            </a:r>
            <a:r>
              <a:rPr sz="800" spc="-10" dirty="0">
                <a:solidFill>
                  <a:schemeClr val="bg1"/>
                </a:solidFill>
                <a:latin typeface="Tahoma"/>
                <a:cs typeface="Tahoma"/>
              </a:rPr>
              <a:t>Investigative</a:t>
            </a:r>
            <a:r>
              <a:rPr sz="800" spc="-65" dirty="0">
                <a:solidFill>
                  <a:schemeClr val="bg1"/>
                </a:solidFill>
                <a:latin typeface="Tahoma"/>
                <a:cs typeface="Tahoma"/>
              </a:rPr>
              <a:t> </a:t>
            </a:r>
            <a:r>
              <a:rPr sz="800" dirty="0">
                <a:solidFill>
                  <a:schemeClr val="bg1"/>
                </a:solidFill>
                <a:latin typeface="Tahoma"/>
                <a:cs typeface="Tahoma"/>
              </a:rPr>
              <a:t>Dermatology</a:t>
            </a:r>
            <a:r>
              <a:rPr sz="800" spc="-55" dirty="0">
                <a:solidFill>
                  <a:schemeClr val="bg1"/>
                </a:solidFill>
                <a:latin typeface="Tahoma"/>
                <a:cs typeface="Tahoma"/>
              </a:rPr>
              <a:t> </a:t>
            </a:r>
            <a:r>
              <a:rPr sz="800" spc="-25" dirty="0">
                <a:solidFill>
                  <a:schemeClr val="bg1"/>
                </a:solidFill>
                <a:latin typeface="Tahoma"/>
                <a:cs typeface="Tahoma"/>
              </a:rPr>
              <a:t>(2024)</a:t>
            </a:r>
            <a:r>
              <a:rPr sz="800" spc="10" dirty="0">
                <a:solidFill>
                  <a:schemeClr val="bg1"/>
                </a:solidFill>
                <a:latin typeface="Tahoma"/>
                <a:cs typeface="Tahoma"/>
              </a:rPr>
              <a:t> </a:t>
            </a:r>
            <a:r>
              <a:rPr sz="800" dirty="0">
                <a:solidFill>
                  <a:schemeClr val="bg1"/>
                </a:solidFill>
                <a:latin typeface="Tahoma"/>
                <a:cs typeface="Tahoma"/>
              </a:rPr>
              <a:t>144,</a:t>
            </a:r>
            <a:r>
              <a:rPr sz="800" spc="55" dirty="0">
                <a:solidFill>
                  <a:schemeClr val="bg1"/>
                </a:solidFill>
                <a:latin typeface="Tahoma"/>
                <a:cs typeface="Tahoma"/>
              </a:rPr>
              <a:t> </a:t>
            </a:r>
            <a:r>
              <a:rPr sz="800" spc="-55" dirty="0">
                <a:solidFill>
                  <a:schemeClr val="bg1"/>
                </a:solidFill>
                <a:latin typeface="Tahoma"/>
                <a:cs typeface="Tahoma"/>
              </a:rPr>
              <a:t>,</a:t>
            </a:r>
            <a:r>
              <a:rPr sz="800" spc="-40" dirty="0">
                <a:solidFill>
                  <a:schemeClr val="bg1"/>
                </a:solidFill>
                <a:latin typeface="Tahoma"/>
                <a:cs typeface="Tahoma"/>
              </a:rPr>
              <a:t> </a:t>
            </a:r>
            <a:r>
              <a:rPr sz="800" dirty="0">
                <a:solidFill>
                  <a:schemeClr val="bg1"/>
                </a:solidFill>
                <a:latin typeface="Tahoma"/>
                <a:cs typeface="Tahoma"/>
              </a:rPr>
              <a:t>1724-</a:t>
            </a:r>
            <a:r>
              <a:rPr sz="800" spc="-20" dirty="0">
                <a:solidFill>
                  <a:schemeClr val="bg1"/>
                </a:solidFill>
                <a:latin typeface="Tahoma"/>
                <a:cs typeface="Tahoma"/>
              </a:rPr>
              <a:t>1732</a:t>
            </a:r>
            <a:endParaRPr sz="800" dirty="0">
              <a:solidFill>
                <a:schemeClr val="bg1"/>
              </a:solidFill>
              <a:latin typeface="Tahoma"/>
              <a:cs typeface="Tahom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a:p>
        </p:txBody>
      </p:sp>
      <p:pic>
        <p:nvPicPr>
          <p:cNvPr id="3" name="object 3"/>
          <p:cNvPicPr/>
          <p:nvPr/>
        </p:nvPicPr>
        <p:blipFill>
          <a:blip r:embed="rId2" cstate="print"/>
          <a:stretch>
            <a:fillRect/>
          </a:stretch>
        </p:blipFill>
        <p:spPr>
          <a:xfrm>
            <a:off x="9069204" y="4910475"/>
            <a:ext cx="74795" cy="52233"/>
          </a:xfrm>
          <a:prstGeom prst="rect">
            <a:avLst/>
          </a:prstGeom>
        </p:spPr>
      </p:pic>
      <p:sp>
        <p:nvSpPr>
          <p:cNvPr id="4" name="object 4"/>
          <p:cNvSpPr txBox="1"/>
          <p:nvPr/>
        </p:nvSpPr>
        <p:spPr>
          <a:xfrm>
            <a:off x="229234" y="358711"/>
            <a:ext cx="8500110" cy="3759200"/>
          </a:xfrm>
          <a:prstGeom prst="rect">
            <a:avLst/>
          </a:prstGeom>
        </p:spPr>
        <p:txBody>
          <a:bodyPr vert="horz" wrap="square" lIns="0" tIns="15875" rIns="0" bIns="0" rtlCol="0">
            <a:spAutoFit/>
          </a:bodyPr>
          <a:lstStyle/>
          <a:p>
            <a:pPr marL="12700">
              <a:lnSpc>
                <a:spcPct val="100000"/>
              </a:lnSpc>
              <a:spcBef>
                <a:spcPts val="125"/>
              </a:spcBef>
            </a:pPr>
            <a:r>
              <a:rPr sz="950" b="1" spc="-70" dirty="0">
                <a:solidFill>
                  <a:srgbClr val="FAF8F5"/>
                </a:solidFill>
                <a:latin typeface="Tahoma"/>
                <a:cs typeface="Tahoma"/>
              </a:rPr>
              <a:t>R</a:t>
            </a:r>
            <a:r>
              <a:rPr sz="950" b="1" spc="-10" dirty="0">
                <a:solidFill>
                  <a:srgbClr val="FAF8F5"/>
                </a:solidFill>
                <a:latin typeface="Tahoma"/>
                <a:cs typeface="Tahoma"/>
              </a:rPr>
              <a:t> </a:t>
            </a:r>
            <a:r>
              <a:rPr sz="950" b="1" dirty="0">
                <a:solidFill>
                  <a:srgbClr val="FAF8F5"/>
                </a:solidFill>
                <a:latin typeface="Tahoma"/>
                <a:cs typeface="Tahoma"/>
              </a:rPr>
              <a:t>E</a:t>
            </a:r>
            <a:r>
              <a:rPr sz="950" b="1" spc="-65" dirty="0">
                <a:solidFill>
                  <a:srgbClr val="FAF8F5"/>
                </a:solidFill>
                <a:latin typeface="Tahoma"/>
                <a:cs typeface="Tahoma"/>
              </a:rPr>
              <a:t> </a:t>
            </a:r>
            <a:r>
              <a:rPr sz="950" b="1" dirty="0">
                <a:solidFill>
                  <a:srgbClr val="FAF8F5"/>
                </a:solidFill>
                <a:latin typeface="Tahoma"/>
                <a:cs typeface="Tahoma"/>
              </a:rPr>
              <a:t>F</a:t>
            </a:r>
            <a:r>
              <a:rPr sz="950" b="1" spc="-25" dirty="0">
                <a:solidFill>
                  <a:srgbClr val="FAF8F5"/>
                </a:solidFill>
                <a:latin typeface="Tahoma"/>
                <a:cs typeface="Tahoma"/>
              </a:rPr>
              <a:t> </a:t>
            </a:r>
            <a:r>
              <a:rPr sz="950" b="1" dirty="0">
                <a:solidFill>
                  <a:srgbClr val="FAF8F5"/>
                </a:solidFill>
                <a:latin typeface="Tahoma"/>
                <a:cs typeface="Tahoma"/>
              </a:rPr>
              <a:t>E</a:t>
            </a:r>
            <a:r>
              <a:rPr sz="950" b="1" spc="40" dirty="0">
                <a:solidFill>
                  <a:srgbClr val="FAF8F5"/>
                </a:solidFill>
                <a:latin typeface="Tahoma"/>
                <a:cs typeface="Tahoma"/>
              </a:rPr>
              <a:t> </a:t>
            </a:r>
            <a:r>
              <a:rPr sz="950" b="1" spc="-70" dirty="0">
                <a:solidFill>
                  <a:srgbClr val="FAF8F5"/>
                </a:solidFill>
                <a:latin typeface="Tahoma"/>
                <a:cs typeface="Tahoma"/>
              </a:rPr>
              <a:t>R</a:t>
            </a:r>
            <a:r>
              <a:rPr sz="950" b="1" spc="-10" dirty="0">
                <a:solidFill>
                  <a:srgbClr val="FAF8F5"/>
                </a:solidFill>
                <a:latin typeface="Tahoma"/>
                <a:cs typeface="Tahoma"/>
              </a:rPr>
              <a:t> </a:t>
            </a:r>
            <a:r>
              <a:rPr sz="950" b="1" dirty="0">
                <a:solidFill>
                  <a:srgbClr val="FAF8F5"/>
                </a:solidFill>
                <a:latin typeface="Tahoma"/>
                <a:cs typeface="Tahoma"/>
              </a:rPr>
              <a:t>E</a:t>
            </a:r>
            <a:r>
              <a:rPr sz="950" b="1" spc="-35" dirty="0">
                <a:solidFill>
                  <a:srgbClr val="FAF8F5"/>
                </a:solidFill>
                <a:latin typeface="Tahoma"/>
                <a:cs typeface="Tahoma"/>
              </a:rPr>
              <a:t> </a:t>
            </a:r>
            <a:r>
              <a:rPr sz="950" b="1" dirty="0">
                <a:solidFill>
                  <a:srgbClr val="FAF8F5"/>
                </a:solidFill>
                <a:latin typeface="Tahoma"/>
                <a:cs typeface="Tahoma"/>
              </a:rPr>
              <a:t>N</a:t>
            </a:r>
            <a:r>
              <a:rPr sz="950" b="1" spc="5" dirty="0">
                <a:solidFill>
                  <a:srgbClr val="FAF8F5"/>
                </a:solidFill>
                <a:latin typeface="Tahoma"/>
                <a:cs typeface="Tahoma"/>
              </a:rPr>
              <a:t> </a:t>
            </a:r>
            <a:r>
              <a:rPr sz="950" b="1" dirty="0">
                <a:solidFill>
                  <a:srgbClr val="FAF8F5"/>
                </a:solidFill>
                <a:latin typeface="Tahoma"/>
                <a:cs typeface="Tahoma"/>
              </a:rPr>
              <a:t>C</a:t>
            </a:r>
            <a:r>
              <a:rPr sz="950" b="1" spc="-40" dirty="0">
                <a:solidFill>
                  <a:srgbClr val="FAF8F5"/>
                </a:solidFill>
                <a:latin typeface="Tahoma"/>
                <a:cs typeface="Tahoma"/>
              </a:rPr>
              <a:t> </a:t>
            </a:r>
            <a:r>
              <a:rPr sz="950" b="1" dirty="0">
                <a:solidFill>
                  <a:srgbClr val="FAF8F5"/>
                </a:solidFill>
                <a:latin typeface="Tahoma"/>
                <a:cs typeface="Tahoma"/>
              </a:rPr>
              <a:t>E</a:t>
            </a:r>
            <a:r>
              <a:rPr sz="950" b="1" spc="35" dirty="0">
                <a:solidFill>
                  <a:srgbClr val="FAF8F5"/>
                </a:solidFill>
                <a:latin typeface="Tahoma"/>
                <a:cs typeface="Tahoma"/>
              </a:rPr>
              <a:t> </a:t>
            </a:r>
            <a:r>
              <a:rPr sz="950" b="1" dirty="0">
                <a:solidFill>
                  <a:srgbClr val="FAF8F5"/>
                </a:solidFill>
                <a:latin typeface="Tahoma"/>
                <a:cs typeface="Tahoma"/>
              </a:rPr>
              <a:t>S</a:t>
            </a:r>
            <a:r>
              <a:rPr sz="950" b="1" spc="-10" dirty="0">
                <a:solidFill>
                  <a:srgbClr val="FAF8F5"/>
                </a:solidFill>
                <a:latin typeface="Tahoma"/>
                <a:cs typeface="Tahoma"/>
              </a:rPr>
              <a:t> </a:t>
            </a:r>
            <a:r>
              <a:rPr sz="950" b="1" spc="-50" dirty="0">
                <a:solidFill>
                  <a:srgbClr val="FAF8F5"/>
                </a:solidFill>
                <a:latin typeface="Tahoma"/>
                <a:cs typeface="Tahoma"/>
              </a:rPr>
              <a:t>:</a:t>
            </a:r>
            <a:endParaRPr sz="950">
              <a:latin typeface="Tahoma"/>
              <a:cs typeface="Tahoma"/>
            </a:endParaRPr>
          </a:p>
          <a:p>
            <a:pPr>
              <a:lnSpc>
                <a:spcPct val="100000"/>
              </a:lnSpc>
              <a:spcBef>
                <a:spcPts val="190"/>
              </a:spcBef>
            </a:pPr>
            <a:endParaRPr sz="950">
              <a:latin typeface="Tahoma"/>
              <a:cs typeface="Tahoma"/>
            </a:endParaRPr>
          </a:p>
          <a:p>
            <a:pPr marL="192405">
              <a:lnSpc>
                <a:spcPct val="100000"/>
              </a:lnSpc>
            </a:pPr>
            <a:r>
              <a:rPr sz="800" spc="-10" dirty="0">
                <a:solidFill>
                  <a:srgbClr val="FAF8F6"/>
                </a:solidFill>
                <a:latin typeface="Tahoma"/>
                <a:cs typeface="Tahoma"/>
              </a:rPr>
              <a:t>Garmany</a:t>
            </a:r>
            <a:r>
              <a:rPr sz="800" spc="-15" dirty="0">
                <a:solidFill>
                  <a:srgbClr val="FAF8F6"/>
                </a:solidFill>
                <a:latin typeface="Tahoma"/>
                <a:cs typeface="Tahoma"/>
              </a:rPr>
              <a:t> </a:t>
            </a:r>
            <a:r>
              <a:rPr sz="800" spc="-10" dirty="0">
                <a:solidFill>
                  <a:srgbClr val="FAF8F6"/>
                </a:solidFill>
                <a:latin typeface="Tahoma"/>
                <a:cs typeface="Tahoma"/>
              </a:rPr>
              <a:t>A,</a:t>
            </a:r>
            <a:r>
              <a:rPr sz="800" spc="-30" dirty="0">
                <a:solidFill>
                  <a:srgbClr val="FAF8F6"/>
                </a:solidFill>
                <a:latin typeface="Tahoma"/>
                <a:cs typeface="Tahoma"/>
              </a:rPr>
              <a:t> </a:t>
            </a:r>
            <a:r>
              <a:rPr sz="800" spc="-10" dirty="0">
                <a:solidFill>
                  <a:srgbClr val="FAF8F6"/>
                </a:solidFill>
                <a:latin typeface="Tahoma"/>
                <a:cs typeface="Tahoma"/>
              </a:rPr>
              <a:t>Yamada</a:t>
            </a:r>
            <a:r>
              <a:rPr sz="800" spc="-30" dirty="0">
                <a:solidFill>
                  <a:srgbClr val="FAF8F6"/>
                </a:solidFill>
                <a:latin typeface="Tahoma"/>
                <a:cs typeface="Tahoma"/>
              </a:rPr>
              <a:t> </a:t>
            </a:r>
            <a:r>
              <a:rPr sz="800" spc="-70" dirty="0">
                <a:solidFill>
                  <a:srgbClr val="FAF8F6"/>
                </a:solidFill>
                <a:latin typeface="Tahoma"/>
                <a:cs typeface="Tahoma"/>
              </a:rPr>
              <a:t>S,</a:t>
            </a:r>
            <a:r>
              <a:rPr sz="800" spc="25" dirty="0">
                <a:solidFill>
                  <a:srgbClr val="FAF8F6"/>
                </a:solidFill>
                <a:latin typeface="Tahoma"/>
                <a:cs typeface="Tahoma"/>
              </a:rPr>
              <a:t> </a:t>
            </a:r>
            <a:r>
              <a:rPr sz="800" dirty="0">
                <a:solidFill>
                  <a:srgbClr val="FAF8F6"/>
                </a:solidFill>
                <a:latin typeface="Tahoma"/>
                <a:cs typeface="Tahoma"/>
              </a:rPr>
              <a:t>Terzic</a:t>
            </a:r>
            <a:r>
              <a:rPr sz="800" spc="-10" dirty="0">
                <a:solidFill>
                  <a:srgbClr val="FAF8F6"/>
                </a:solidFill>
                <a:latin typeface="Tahoma"/>
                <a:cs typeface="Tahoma"/>
              </a:rPr>
              <a:t> A.</a:t>
            </a:r>
            <a:r>
              <a:rPr sz="800" spc="-40" dirty="0">
                <a:solidFill>
                  <a:srgbClr val="FAF8F6"/>
                </a:solidFill>
                <a:latin typeface="Tahoma"/>
                <a:cs typeface="Tahoma"/>
              </a:rPr>
              <a:t> </a:t>
            </a:r>
            <a:r>
              <a:rPr sz="800" dirty="0">
                <a:solidFill>
                  <a:srgbClr val="FAF8F6"/>
                </a:solidFill>
                <a:latin typeface="Tahoma"/>
                <a:cs typeface="Tahoma"/>
              </a:rPr>
              <a:t>Longevity</a:t>
            </a:r>
            <a:r>
              <a:rPr sz="800" spc="-50" dirty="0">
                <a:solidFill>
                  <a:srgbClr val="FAF8F6"/>
                </a:solidFill>
                <a:latin typeface="Tahoma"/>
                <a:cs typeface="Tahoma"/>
              </a:rPr>
              <a:t> </a:t>
            </a:r>
            <a:r>
              <a:rPr sz="800" spc="-25" dirty="0">
                <a:solidFill>
                  <a:srgbClr val="FAF8F6"/>
                </a:solidFill>
                <a:latin typeface="Tahoma"/>
                <a:cs typeface="Tahoma"/>
              </a:rPr>
              <a:t>leap:</a:t>
            </a:r>
            <a:r>
              <a:rPr sz="800" spc="-50" dirty="0">
                <a:solidFill>
                  <a:srgbClr val="FAF8F6"/>
                </a:solidFill>
                <a:latin typeface="Tahoma"/>
                <a:cs typeface="Tahoma"/>
              </a:rPr>
              <a:t> </a:t>
            </a:r>
            <a:r>
              <a:rPr sz="800" spc="-10" dirty="0">
                <a:solidFill>
                  <a:srgbClr val="FAF8F6"/>
                </a:solidFill>
                <a:latin typeface="Tahoma"/>
                <a:cs typeface="Tahoma"/>
              </a:rPr>
              <a:t>mind</a:t>
            </a:r>
            <a:r>
              <a:rPr sz="800" spc="-5" dirty="0">
                <a:solidFill>
                  <a:srgbClr val="FAF8F6"/>
                </a:solidFill>
                <a:latin typeface="Tahoma"/>
                <a:cs typeface="Tahoma"/>
              </a:rPr>
              <a:t> </a:t>
            </a:r>
            <a:r>
              <a:rPr sz="800" dirty="0">
                <a:solidFill>
                  <a:srgbClr val="FAF8F6"/>
                </a:solidFill>
                <a:latin typeface="Tahoma"/>
                <a:cs typeface="Tahoma"/>
              </a:rPr>
              <a:t>the</a:t>
            </a:r>
            <a:r>
              <a:rPr sz="800" spc="-35" dirty="0">
                <a:solidFill>
                  <a:srgbClr val="FAF8F6"/>
                </a:solidFill>
                <a:latin typeface="Tahoma"/>
                <a:cs typeface="Tahoma"/>
              </a:rPr>
              <a:t> </a:t>
            </a:r>
            <a:r>
              <a:rPr sz="800" spc="-10" dirty="0">
                <a:solidFill>
                  <a:srgbClr val="FAF8F6"/>
                </a:solidFill>
                <a:latin typeface="Tahoma"/>
                <a:cs typeface="Tahoma"/>
              </a:rPr>
              <a:t>healthspan</a:t>
            </a:r>
            <a:r>
              <a:rPr sz="800" spc="15" dirty="0">
                <a:solidFill>
                  <a:srgbClr val="FAF8F6"/>
                </a:solidFill>
                <a:latin typeface="Tahoma"/>
                <a:cs typeface="Tahoma"/>
              </a:rPr>
              <a:t> </a:t>
            </a:r>
            <a:r>
              <a:rPr sz="800" spc="-30" dirty="0">
                <a:solidFill>
                  <a:srgbClr val="FAF8F6"/>
                </a:solidFill>
                <a:latin typeface="Tahoma"/>
                <a:cs typeface="Tahoma"/>
              </a:rPr>
              <a:t>gap.</a:t>
            </a:r>
            <a:r>
              <a:rPr sz="800" spc="-45" dirty="0">
                <a:solidFill>
                  <a:srgbClr val="FAF8F6"/>
                </a:solidFill>
                <a:latin typeface="Tahoma"/>
                <a:cs typeface="Tahoma"/>
              </a:rPr>
              <a:t> </a:t>
            </a:r>
            <a:r>
              <a:rPr sz="800" dirty="0">
                <a:solidFill>
                  <a:srgbClr val="FAF8F6"/>
                </a:solidFill>
                <a:latin typeface="Tahoma"/>
                <a:cs typeface="Tahoma"/>
              </a:rPr>
              <a:t>NPJ</a:t>
            </a:r>
            <a:r>
              <a:rPr sz="800" spc="-40" dirty="0">
                <a:solidFill>
                  <a:srgbClr val="FAF8F6"/>
                </a:solidFill>
                <a:latin typeface="Tahoma"/>
                <a:cs typeface="Tahoma"/>
              </a:rPr>
              <a:t> </a:t>
            </a:r>
            <a:r>
              <a:rPr sz="800" spc="-20" dirty="0">
                <a:solidFill>
                  <a:srgbClr val="FAF8F6"/>
                </a:solidFill>
                <a:latin typeface="Tahoma"/>
                <a:cs typeface="Tahoma"/>
              </a:rPr>
              <a:t>Regen</a:t>
            </a:r>
            <a:r>
              <a:rPr sz="800" dirty="0">
                <a:solidFill>
                  <a:srgbClr val="FAF8F6"/>
                </a:solidFill>
                <a:latin typeface="Tahoma"/>
                <a:cs typeface="Tahoma"/>
              </a:rPr>
              <a:t> Med.</a:t>
            </a:r>
            <a:r>
              <a:rPr sz="800" spc="45" dirty="0">
                <a:solidFill>
                  <a:srgbClr val="FAF8F6"/>
                </a:solidFill>
                <a:latin typeface="Tahoma"/>
                <a:cs typeface="Tahoma"/>
              </a:rPr>
              <a:t> </a:t>
            </a:r>
            <a:r>
              <a:rPr sz="800" dirty="0">
                <a:solidFill>
                  <a:srgbClr val="FAF8F6"/>
                </a:solidFill>
                <a:latin typeface="Tahoma"/>
                <a:cs typeface="Tahoma"/>
              </a:rPr>
              <a:t>2021</a:t>
            </a:r>
            <a:r>
              <a:rPr sz="800" spc="-25" dirty="0">
                <a:solidFill>
                  <a:srgbClr val="FAF8F6"/>
                </a:solidFill>
                <a:latin typeface="Tahoma"/>
                <a:cs typeface="Tahoma"/>
              </a:rPr>
              <a:t> </a:t>
            </a:r>
            <a:r>
              <a:rPr sz="800" spc="-10" dirty="0">
                <a:solidFill>
                  <a:srgbClr val="FAF8F6"/>
                </a:solidFill>
                <a:latin typeface="Tahoma"/>
                <a:cs typeface="Tahoma"/>
              </a:rPr>
              <a:t>Sep</a:t>
            </a:r>
            <a:r>
              <a:rPr sz="800" dirty="0">
                <a:solidFill>
                  <a:srgbClr val="FAF8F6"/>
                </a:solidFill>
                <a:latin typeface="Tahoma"/>
                <a:cs typeface="Tahoma"/>
              </a:rPr>
              <a:t> </a:t>
            </a:r>
            <a:r>
              <a:rPr sz="800" spc="-10" dirty="0">
                <a:solidFill>
                  <a:srgbClr val="FAF8F6"/>
                </a:solidFill>
                <a:latin typeface="Tahoma"/>
                <a:cs typeface="Tahoma"/>
              </a:rPr>
              <a:t>23;6(1):57.</a:t>
            </a:r>
            <a:endParaRPr sz="800">
              <a:latin typeface="Tahoma"/>
              <a:cs typeface="Tahoma"/>
            </a:endParaRPr>
          </a:p>
          <a:p>
            <a:pPr marL="192405">
              <a:lnSpc>
                <a:spcPct val="100000"/>
              </a:lnSpc>
              <a:spcBef>
                <a:spcPts val="919"/>
              </a:spcBef>
            </a:pPr>
            <a:r>
              <a:rPr sz="800" dirty="0">
                <a:solidFill>
                  <a:srgbClr val="FAF8F6"/>
                </a:solidFill>
                <a:latin typeface="Tahoma"/>
                <a:cs typeface="Tahoma"/>
              </a:rPr>
              <a:t>Ferrucci</a:t>
            </a:r>
            <a:r>
              <a:rPr sz="800" spc="-35" dirty="0">
                <a:solidFill>
                  <a:srgbClr val="FAF8F6"/>
                </a:solidFill>
                <a:latin typeface="Tahoma"/>
                <a:cs typeface="Tahoma"/>
              </a:rPr>
              <a:t> </a:t>
            </a:r>
            <a:r>
              <a:rPr sz="800" spc="-10" dirty="0">
                <a:solidFill>
                  <a:srgbClr val="FAF8F6"/>
                </a:solidFill>
                <a:latin typeface="Tahoma"/>
                <a:cs typeface="Tahoma"/>
              </a:rPr>
              <a:t>L,</a:t>
            </a:r>
            <a:r>
              <a:rPr sz="800" spc="-45" dirty="0">
                <a:solidFill>
                  <a:srgbClr val="FAF8F6"/>
                </a:solidFill>
                <a:latin typeface="Tahoma"/>
                <a:cs typeface="Tahoma"/>
              </a:rPr>
              <a:t> </a:t>
            </a:r>
            <a:r>
              <a:rPr sz="800" dirty="0">
                <a:solidFill>
                  <a:srgbClr val="FAF8F6"/>
                </a:solidFill>
                <a:latin typeface="Tahoma"/>
                <a:cs typeface="Tahoma"/>
              </a:rPr>
              <a:t>Fabbri</a:t>
            </a:r>
            <a:r>
              <a:rPr sz="800" spc="5" dirty="0">
                <a:solidFill>
                  <a:srgbClr val="FAF8F6"/>
                </a:solidFill>
                <a:latin typeface="Tahoma"/>
                <a:cs typeface="Tahoma"/>
              </a:rPr>
              <a:t> </a:t>
            </a:r>
            <a:r>
              <a:rPr sz="800" spc="-25" dirty="0">
                <a:solidFill>
                  <a:srgbClr val="FAF8F6"/>
                </a:solidFill>
                <a:latin typeface="Tahoma"/>
                <a:cs typeface="Tahoma"/>
              </a:rPr>
              <a:t>E.</a:t>
            </a:r>
            <a:r>
              <a:rPr sz="800" spc="10" dirty="0">
                <a:solidFill>
                  <a:srgbClr val="FAF8F6"/>
                </a:solidFill>
                <a:latin typeface="Tahoma"/>
                <a:cs typeface="Tahoma"/>
              </a:rPr>
              <a:t> </a:t>
            </a:r>
            <a:r>
              <a:rPr sz="800" spc="-30" dirty="0">
                <a:solidFill>
                  <a:srgbClr val="FAF8F6"/>
                </a:solidFill>
                <a:latin typeface="Tahoma"/>
                <a:cs typeface="Tahoma"/>
              </a:rPr>
              <a:t>Inflammageing:</a:t>
            </a:r>
            <a:r>
              <a:rPr sz="800" spc="-35" dirty="0">
                <a:solidFill>
                  <a:srgbClr val="FAF8F6"/>
                </a:solidFill>
                <a:latin typeface="Tahoma"/>
                <a:cs typeface="Tahoma"/>
              </a:rPr>
              <a:t> </a:t>
            </a:r>
            <a:r>
              <a:rPr sz="800" dirty="0">
                <a:solidFill>
                  <a:srgbClr val="FAF8F6"/>
                </a:solidFill>
                <a:latin typeface="Tahoma"/>
                <a:cs typeface="Tahoma"/>
              </a:rPr>
              <a:t>chronic</a:t>
            </a:r>
            <a:r>
              <a:rPr sz="800" spc="10" dirty="0">
                <a:solidFill>
                  <a:srgbClr val="FAF8F6"/>
                </a:solidFill>
                <a:latin typeface="Tahoma"/>
                <a:cs typeface="Tahoma"/>
              </a:rPr>
              <a:t> </a:t>
            </a:r>
            <a:r>
              <a:rPr sz="800" spc="-10" dirty="0">
                <a:solidFill>
                  <a:srgbClr val="FAF8F6"/>
                </a:solidFill>
                <a:latin typeface="Tahoma"/>
                <a:cs typeface="Tahoma"/>
              </a:rPr>
              <a:t>inflammation</a:t>
            </a:r>
            <a:r>
              <a:rPr sz="800" spc="20" dirty="0">
                <a:solidFill>
                  <a:srgbClr val="FAF8F6"/>
                </a:solidFill>
                <a:latin typeface="Tahoma"/>
                <a:cs typeface="Tahoma"/>
              </a:rPr>
              <a:t> </a:t>
            </a:r>
            <a:r>
              <a:rPr sz="800" spc="-10" dirty="0">
                <a:solidFill>
                  <a:srgbClr val="FAF8F6"/>
                </a:solidFill>
                <a:latin typeface="Tahoma"/>
                <a:cs typeface="Tahoma"/>
              </a:rPr>
              <a:t>in</a:t>
            </a:r>
            <a:r>
              <a:rPr sz="800" spc="20" dirty="0">
                <a:solidFill>
                  <a:srgbClr val="FAF8F6"/>
                </a:solidFill>
                <a:latin typeface="Tahoma"/>
                <a:cs typeface="Tahoma"/>
              </a:rPr>
              <a:t> </a:t>
            </a:r>
            <a:r>
              <a:rPr sz="800" spc="-25" dirty="0">
                <a:solidFill>
                  <a:srgbClr val="FAF8F6"/>
                </a:solidFill>
                <a:latin typeface="Tahoma"/>
                <a:cs typeface="Tahoma"/>
              </a:rPr>
              <a:t>ageing,</a:t>
            </a:r>
            <a:r>
              <a:rPr sz="800" spc="85" dirty="0">
                <a:solidFill>
                  <a:srgbClr val="FAF8F6"/>
                </a:solidFill>
                <a:latin typeface="Tahoma"/>
                <a:cs typeface="Tahoma"/>
              </a:rPr>
              <a:t> </a:t>
            </a:r>
            <a:r>
              <a:rPr sz="800" spc="-10" dirty="0">
                <a:solidFill>
                  <a:srgbClr val="FAF8F6"/>
                </a:solidFill>
                <a:latin typeface="Tahoma"/>
                <a:cs typeface="Tahoma"/>
              </a:rPr>
              <a:t>cardiovascular</a:t>
            </a:r>
            <a:r>
              <a:rPr sz="800" spc="-60" dirty="0">
                <a:solidFill>
                  <a:srgbClr val="FAF8F6"/>
                </a:solidFill>
                <a:latin typeface="Tahoma"/>
                <a:cs typeface="Tahoma"/>
              </a:rPr>
              <a:t> </a:t>
            </a:r>
            <a:r>
              <a:rPr sz="800" spc="-20" dirty="0">
                <a:solidFill>
                  <a:srgbClr val="FAF8F6"/>
                </a:solidFill>
                <a:latin typeface="Tahoma"/>
                <a:cs typeface="Tahoma"/>
              </a:rPr>
              <a:t>disease,</a:t>
            </a:r>
            <a:r>
              <a:rPr sz="800" spc="-15" dirty="0">
                <a:solidFill>
                  <a:srgbClr val="FAF8F6"/>
                </a:solidFill>
                <a:latin typeface="Tahoma"/>
                <a:cs typeface="Tahoma"/>
              </a:rPr>
              <a:t> </a:t>
            </a:r>
            <a:r>
              <a:rPr sz="800" dirty="0">
                <a:solidFill>
                  <a:srgbClr val="FAF8F6"/>
                </a:solidFill>
                <a:latin typeface="Tahoma"/>
                <a:cs typeface="Tahoma"/>
              </a:rPr>
              <a:t>and</a:t>
            </a:r>
            <a:r>
              <a:rPr sz="800" spc="70" dirty="0">
                <a:solidFill>
                  <a:srgbClr val="FAF8F6"/>
                </a:solidFill>
                <a:latin typeface="Tahoma"/>
                <a:cs typeface="Tahoma"/>
              </a:rPr>
              <a:t> </a:t>
            </a:r>
            <a:r>
              <a:rPr sz="800" spc="-10" dirty="0">
                <a:solidFill>
                  <a:srgbClr val="FAF8F6"/>
                </a:solidFill>
                <a:latin typeface="Tahoma"/>
                <a:cs typeface="Tahoma"/>
              </a:rPr>
              <a:t>frailty.</a:t>
            </a:r>
            <a:r>
              <a:rPr sz="800" spc="-25" dirty="0">
                <a:solidFill>
                  <a:srgbClr val="FAF8F6"/>
                </a:solidFill>
                <a:latin typeface="Tahoma"/>
                <a:cs typeface="Tahoma"/>
              </a:rPr>
              <a:t> </a:t>
            </a:r>
            <a:r>
              <a:rPr sz="800" dirty="0">
                <a:solidFill>
                  <a:srgbClr val="FAF8F6"/>
                </a:solidFill>
                <a:latin typeface="Tahoma"/>
                <a:cs typeface="Tahoma"/>
              </a:rPr>
              <a:t>Nat</a:t>
            </a:r>
            <a:r>
              <a:rPr sz="800" spc="-55" dirty="0">
                <a:solidFill>
                  <a:srgbClr val="FAF8F6"/>
                </a:solidFill>
                <a:latin typeface="Tahoma"/>
                <a:cs typeface="Tahoma"/>
              </a:rPr>
              <a:t> </a:t>
            </a:r>
            <a:r>
              <a:rPr sz="800" dirty="0">
                <a:solidFill>
                  <a:srgbClr val="FAF8F6"/>
                </a:solidFill>
                <a:latin typeface="Tahoma"/>
                <a:cs typeface="Tahoma"/>
              </a:rPr>
              <a:t>Rev</a:t>
            </a:r>
            <a:r>
              <a:rPr sz="800" spc="-30" dirty="0">
                <a:solidFill>
                  <a:srgbClr val="FAF8F6"/>
                </a:solidFill>
                <a:latin typeface="Tahoma"/>
                <a:cs typeface="Tahoma"/>
              </a:rPr>
              <a:t> </a:t>
            </a:r>
            <a:r>
              <a:rPr sz="800" spc="-10" dirty="0">
                <a:solidFill>
                  <a:srgbClr val="FAF8F6"/>
                </a:solidFill>
                <a:latin typeface="Tahoma"/>
                <a:cs typeface="Tahoma"/>
              </a:rPr>
              <a:t>Cardiol.</a:t>
            </a:r>
            <a:r>
              <a:rPr sz="800" spc="-25" dirty="0">
                <a:solidFill>
                  <a:srgbClr val="FAF8F6"/>
                </a:solidFill>
                <a:latin typeface="Tahoma"/>
                <a:cs typeface="Tahoma"/>
              </a:rPr>
              <a:t> </a:t>
            </a:r>
            <a:r>
              <a:rPr sz="800" dirty="0">
                <a:solidFill>
                  <a:srgbClr val="FAF8F6"/>
                </a:solidFill>
                <a:latin typeface="Tahoma"/>
                <a:cs typeface="Tahoma"/>
              </a:rPr>
              <a:t>2018 </a:t>
            </a:r>
            <a:r>
              <a:rPr sz="800" spc="-30" dirty="0">
                <a:solidFill>
                  <a:srgbClr val="FAF8F6"/>
                </a:solidFill>
                <a:latin typeface="Tahoma"/>
                <a:cs typeface="Tahoma"/>
              </a:rPr>
              <a:t>Sep;15(9):505-</a:t>
            </a:r>
            <a:r>
              <a:rPr sz="800" spc="-20" dirty="0">
                <a:solidFill>
                  <a:srgbClr val="FAF8F6"/>
                </a:solidFill>
                <a:latin typeface="Tahoma"/>
                <a:cs typeface="Tahoma"/>
              </a:rPr>
              <a:t>522.</a:t>
            </a:r>
            <a:endParaRPr sz="800">
              <a:latin typeface="Tahoma"/>
              <a:cs typeface="Tahoma"/>
            </a:endParaRPr>
          </a:p>
          <a:p>
            <a:pPr>
              <a:lnSpc>
                <a:spcPct val="100000"/>
              </a:lnSpc>
              <a:spcBef>
                <a:spcPts val="30"/>
              </a:spcBef>
            </a:pPr>
            <a:endParaRPr sz="800">
              <a:latin typeface="Tahoma"/>
              <a:cs typeface="Tahoma"/>
            </a:endParaRPr>
          </a:p>
          <a:p>
            <a:pPr marL="192405">
              <a:lnSpc>
                <a:spcPct val="100000"/>
              </a:lnSpc>
            </a:pPr>
            <a:r>
              <a:rPr sz="800" spc="-10" dirty="0">
                <a:solidFill>
                  <a:srgbClr val="FAF8F6"/>
                </a:solidFill>
                <a:latin typeface="Tahoma"/>
                <a:cs typeface="Tahoma"/>
              </a:rPr>
              <a:t>Successful</a:t>
            </a:r>
            <a:r>
              <a:rPr sz="800" spc="-15" dirty="0">
                <a:solidFill>
                  <a:srgbClr val="FAF8F6"/>
                </a:solidFill>
                <a:latin typeface="Tahoma"/>
                <a:cs typeface="Tahoma"/>
              </a:rPr>
              <a:t> </a:t>
            </a:r>
            <a:r>
              <a:rPr sz="800" spc="-35" dirty="0">
                <a:solidFill>
                  <a:srgbClr val="FAF8F6"/>
                </a:solidFill>
                <a:latin typeface="Tahoma"/>
                <a:cs typeface="Tahoma"/>
              </a:rPr>
              <a:t>aging: </a:t>
            </a:r>
            <a:r>
              <a:rPr sz="800" dirty="0">
                <a:solidFill>
                  <a:srgbClr val="FAF8F6"/>
                </a:solidFill>
                <a:latin typeface="Tahoma"/>
                <a:cs typeface="Tahoma"/>
              </a:rPr>
              <a:t>the</a:t>
            </a:r>
            <a:r>
              <a:rPr sz="800" spc="-40" dirty="0">
                <a:solidFill>
                  <a:srgbClr val="FAF8F6"/>
                </a:solidFill>
                <a:latin typeface="Tahoma"/>
                <a:cs typeface="Tahoma"/>
              </a:rPr>
              <a:t> </a:t>
            </a:r>
            <a:r>
              <a:rPr sz="800" dirty="0">
                <a:solidFill>
                  <a:srgbClr val="FAF8F6"/>
                </a:solidFill>
                <a:latin typeface="Tahoma"/>
                <a:cs typeface="Tahoma"/>
              </a:rPr>
              <a:t>contribution</a:t>
            </a:r>
            <a:r>
              <a:rPr sz="800" spc="30" dirty="0">
                <a:solidFill>
                  <a:srgbClr val="FAF8F6"/>
                </a:solidFill>
                <a:latin typeface="Tahoma"/>
                <a:cs typeface="Tahoma"/>
              </a:rPr>
              <a:t> </a:t>
            </a:r>
            <a:r>
              <a:rPr sz="800" dirty="0">
                <a:solidFill>
                  <a:srgbClr val="FAF8F6"/>
                </a:solidFill>
                <a:latin typeface="Tahoma"/>
                <a:cs typeface="Tahoma"/>
              </a:rPr>
              <a:t>of</a:t>
            </a:r>
            <a:r>
              <a:rPr sz="800" spc="-45" dirty="0">
                <a:solidFill>
                  <a:srgbClr val="FAF8F6"/>
                </a:solidFill>
                <a:latin typeface="Tahoma"/>
                <a:cs typeface="Tahoma"/>
              </a:rPr>
              <a:t> </a:t>
            </a:r>
            <a:r>
              <a:rPr sz="800" spc="-10" dirty="0">
                <a:solidFill>
                  <a:srgbClr val="FAF8F6"/>
                </a:solidFill>
                <a:latin typeface="Tahoma"/>
                <a:cs typeface="Tahoma"/>
              </a:rPr>
              <a:t>early-</a:t>
            </a:r>
            <a:r>
              <a:rPr sz="800" dirty="0">
                <a:solidFill>
                  <a:srgbClr val="FAF8F6"/>
                </a:solidFill>
                <a:latin typeface="Tahoma"/>
                <a:cs typeface="Tahoma"/>
              </a:rPr>
              <a:t>life</a:t>
            </a:r>
            <a:r>
              <a:rPr sz="800" spc="-40" dirty="0">
                <a:solidFill>
                  <a:srgbClr val="FAF8F6"/>
                </a:solidFill>
                <a:latin typeface="Tahoma"/>
                <a:cs typeface="Tahoma"/>
              </a:rPr>
              <a:t> </a:t>
            </a:r>
            <a:r>
              <a:rPr sz="800" spc="-10" dirty="0">
                <a:solidFill>
                  <a:srgbClr val="FAF8F6"/>
                </a:solidFill>
                <a:latin typeface="Tahoma"/>
                <a:cs typeface="Tahoma"/>
              </a:rPr>
              <a:t>and</a:t>
            </a:r>
            <a:r>
              <a:rPr sz="800" spc="25" dirty="0">
                <a:solidFill>
                  <a:srgbClr val="FAF8F6"/>
                </a:solidFill>
                <a:latin typeface="Tahoma"/>
                <a:cs typeface="Tahoma"/>
              </a:rPr>
              <a:t> </a:t>
            </a:r>
            <a:r>
              <a:rPr sz="800" dirty="0">
                <a:solidFill>
                  <a:srgbClr val="FAF8F6"/>
                </a:solidFill>
                <a:latin typeface="Tahoma"/>
                <a:cs typeface="Tahoma"/>
              </a:rPr>
              <a:t>midlife</a:t>
            </a:r>
            <a:r>
              <a:rPr sz="800" spc="-40" dirty="0">
                <a:solidFill>
                  <a:srgbClr val="FAF8F6"/>
                </a:solidFill>
                <a:latin typeface="Tahoma"/>
                <a:cs typeface="Tahoma"/>
              </a:rPr>
              <a:t> </a:t>
            </a:r>
            <a:r>
              <a:rPr sz="800" dirty="0">
                <a:solidFill>
                  <a:srgbClr val="FAF8F6"/>
                </a:solidFill>
                <a:latin typeface="Tahoma"/>
                <a:cs typeface="Tahoma"/>
              </a:rPr>
              <a:t>risk</a:t>
            </a:r>
            <a:r>
              <a:rPr sz="800" spc="50" dirty="0">
                <a:solidFill>
                  <a:srgbClr val="FAF8F6"/>
                </a:solidFill>
                <a:latin typeface="Tahoma"/>
                <a:cs typeface="Tahoma"/>
              </a:rPr>
              <a:t> </a:t>
            </a:r>
            <a:r>
              <a:rPr sz="800" dirty="0">
                <a:solidFill>
                  <a:srgbClr val="FAF8F6"/>
                </a:solidFill>
                <a:latin typeface="Tahoma"/>
                <a:cs typeface="Tahoma"/>
              </a:rPr>
              <a:t>factors.AUBritton</a:t>
            </a:r>
            <a:r>
              <a:rPr sz="800" spc="-15" dirty="0">
                <a:solidFill>
                  <a:srgbClr val="FAF8F6"/>
                </a:solidFill>
                <a:latin typeface="Tahoma"/>
                <a:cs typeface="Tahoma"/>
              </a:rPr>
              <a:t> </a:t>
            </a:r>
            <a:r>
              <a:rPr sz="800" spc="-10" dirty="0">
                <a:solidFill>
                  <a:srgbClr val="FAF8F6"/>
                </a:solidFill>
                <a:latin typeface="Tahoma"/>
                <a:cs typeface="Tahoma"/>
              </a:rPr>
              <a:t>A,</a:t>
            </a:r>
            <a:r>
              <a:rPr sz="800" dirty="0">
                <a:solidFill>
                  <a:srgbClr val="FAF8F6"/>
                </a:solidFill>
                <a:latin typeface="Tahoma"/>
                <a:cs typeface="Tahoma"/>
              </a:rPr>
              <a:t> Shipley</a:t>
            </a:r>
            <a:r>
              <a:rPr sz="800" spc="-20" dirty="0">
                <a:solidFill>
                  <a:srgbClr val="FAF8F6"/>
                </a:solidFill>
                <a:latin typeface="Tahoma"/>
                <a:cs typeface="Tahoma"/>
              </a:rPr>
              <a:t> </a:t>
            </a:r>
            <a:r>
              <a:rPr sz="800" dirty="0">
                <a:solidFill>
                  <a:srgbClr val="FAF8F6"/>
                </a:solidFill>
                <a:latin typeface="Tahoma"/>
                <a:cs typeface="Tahoma"/>
              </a:rPr>
              <a:t>M, </a:t>
            </a:r>
            <a:r>
              <a:rPr sz="800" spc="-20" dirty="0">
                <a:solidFill>
                  <a:srgbClr val="FAF8F6"/>
                </a:solidFill>
                <a:latin typeface="Tahoma"/>
                <a:cs typeface="Tahoma"/>
              </a:rPr>
              <a:t>Singh-</a:t>
            </a:r>
            <a:r>
              <a:rPr sz="800" dirty="0">
                <a:solidFill>
                  <a:srgbClr val="FAF8F6"/>
                </a:solidFill>
                <a:latin typeface="Tahoma"/>
                <a:cs typeface="Tahoma"/>
              </a:rPr>
              <a:t>Manoux </a:t>
            </a:r>
            <a:r>
              <a:rPr sz="800" spc="-10" dirty="0">
                <a:solidFill>
                  <a:srgbClr val="FAF8F6"/>
                </a:solidFill>
                <a:latin typeface="Tahoma"/>
                <a:cs typeface="Tahoma"/>
              </a:rPr>
              <a:t>A, </a:t>
            </a:r>
            <a:r>
              <a:rPr sz="800" dirty="0">
                <a:solidFill>
                  <a:srgbClr val="FAF8F6"/>
                </a:solidFill>
                <a:latin typeface="Tahoma"/>
                <a:cs typeface="Tahoma"/>
              </a:rPr>
              <a:t>Marmot</a:t>
            </a:r>
            <a:r>
              <a:rPr sz="800" spc="45" dirty="0">
                <a:solidFill>
                  <a:srgbClr val="FAF8F6"/>
                </a:solidFill>
                <a:latin typeface="Tahoma"/>
                <a:cs typeface="Tahoma"/>
              </a:rPr>
              <a:t> </a:t>
            </a:r>
            <a:r>
              <a:rPr sz="800" spc="95" dirty="0">
                <a:solidFill>
                  <a:srgbClr val="FAF8F6"/>
                </a:solidFill>
                <a:latin typeface="Tahoma"/>
                <a:cs typeface="Tahoma"/>
              </a:rPr>
              <a:t>MG</a:t>
            </a:r>
            <a:r>
              <a:rPr sz="800" spc="-55" dirty="0">
                <a:solidFill>
                  <a:srgbClr val="FAF8F6"/>
                </a:solidFill>
                <a:latin typeface="Tahoma"/>
                <a:cs typeface="Tahoma"/>
              </a:rPr>
              <a:t> </a:t>
            </a:r>
            <a:r>
              <a:rPr sz="800" dirty="0">
                <a:solidFill>
                  <a:srgbClr val="FAF8F6"/>
                </a:solidFill>
                <a:latin typeface="Tahoma"/>
                <a:cs typeface="Tahoma"/>
              </a:rPr>
              <a:t>SOJ</a:t>
            </a:r>
            <a:r>
              <a:rPr sz="800" spc="75" dirty="0">
                <a:solidFill>
                  <a:srgbClr val="FAF8F6"/>
                </a:solidFill>
                <a:latin typeface="Tahoma"/>
                <a:cs typeface="Tahoma"/>
              </a:rPr>
              <a:t> </a:t>
            </a:r>
            <a:r>
              <a:rPr sz="800" dirty="0">
                <a:solidFill>
                  <a:srgbClr val="FAF8F6"/>
                </a:solidFill>
                <a:latin typeface="Tahoma"/>
                <a:cs typeface="Tahoma"/>
              </a:rPr>
              <a:t>Am</a:t>
            </a:r>
            <a:r>
              <a:rPr sz="800" spc="-45" dirty="0">
                <a:solidFill>
                  <a:srgbClr val="FAF8F6"/>
                </a:solidFill>
                <a:latin typeface="Tahoma"/>
                <a:cs typeface="Tahoma"/>
              </a:rPr>
              <a:t> </a:t>
            </a:r>
            <a:r>
              <a:rPr sz="800" dirty="0">
                <a:solidFill>
                  <a:srgbClr val="FAF8F6"/>
                </a:solidFill>
                <a:latin typeface="Tahoma"/>
                <a:cs typeface="Tahoma"/>
              </a:rPr>
              <a:t>Geriatr </a:t>
            </a:r>
            <a:r>
              <a:rPr sz="800" spc="-20" dirty="0">
                <a:solidFill>
                  <a:srgbClr val="FAF8F6"/>
                </a:solidFill>
                <a:latin typeface="Tahoma"/>
                <a:cs typeface="Tahoma"/>
              </a:rPr>
              <a:t>Soc. 2008;56(6):1098.</a:t>
            </a:r>
            <a:r>
              <a:rPr sz="800" spc="35" dirty="0">
                <a:solidFill>
                  <a:srgbClr val="FAF8F6"/>
                </a:solidFill>
                <a:latin typeface="Tahoma"/>
                <a:cs typeface="Tahoma"/>
              </a:rPr>
              <a:t> </a:t>
            </a:r>
            <a:r>
              <a:rPr sz="800" dirty="0">
                <a:solidFill>
                  <a:srgbClr val="FAF8F6"/>
                </a:solidFill>
                <a:latin typeface="Tahoma"/>
                <a:cs typeface="Tahoma"/>
              </a:rPr>
              <a:t>Epub</a:t>
            </a:r>
            <a:r>
              <a:rPr sz="800" spc="5" dirty="0">
                <a:solidFill>
                  <a:srgbClr val="FAF8F6"/>
                </a:solidFill>
                <a:latin typeface="Tahoma"/>
                <a:cs typeface="Tahoma"/>
              </a:rPr>
              <a:t> </a:t>
            </a:r>
            <a:r>
              <a:rPr sz="800" dirty="0">
                <a:solidFill>
                  <a:srgbClr val="FAF8F6"/>
                </a:solidFill>
                <a:latin typeface="Tahoma"/>
                <a:cs typeface="Tahoma"/>
              </a:rPr>
              <a:t>2008</a:t>
            </a:r>
            <a:r>
              <a:rPr sz="800" spc="-95" dirty="0">
                <a:solidFill>
                  <a:srgbClr val="FAF8F6"/>
                </a:solidFill>
                <a:latin typeface="Tahoma"/>
                <a:cs typeface="Tahoma"/>
              </a:rPr>
              <a:t> </a:t>
            </a:r>
            <a:r>
              <a:rPr sz="800" spc="60" dirty="0">
                <a:solidFill>
                  <a:srgbClr val="FAF8F6"/>
                </a:solidFill>
                <a:latin typeface="Tahoma"/>
                <a:cs typeface="Tahoma"/>
              </a:rPr>
              <a:t>May</a:t>
            </a:r>
            <a:r>
              <a:rPr sz="800" spc="-20" dirty="0">
                <a:solidFill>
                  <a:srgbClr val="FAF8F6"/>
                </a:solidFill>
                <a:latin typeface="Tahoma"/>
                <a:cs typeface="Tahoma"/>
              </a:rPr>
              <a:t> </a:t>
            </a:r>
            <a:r>
              <a:rPr sz="800" spc="-25" dirty="0">
                <a:solidFill>
                  <a:srgbClr val="FAF8F6"/>
                </a:solidFill>
                <a:latin typeface="Tahoma"/>
                <a:cs typeface="Tahoma"/>
              </a:rPr>
              <a:t>12</a:t>
            </a:r>
            <a:endParaRPr sz="800">
              <a:latin typeface="Tahoma"/>
              <a:cs typeface="Tahoma"/>
            </a:endParaRPr>
          </a:p>
          <a:p>
            <a:pPr marL="192405">
              <a:lnSpc>
                <a:spcPct val="100000"/>
              </a:lnSpc>
              <a:spcBef>
                <a:spcPts val="919"/>
              </a:spcBef>
            </a:pPr>
            <a:r>
              <a:rPr sz="800" dirty="0">
                <a:solidFill>
                  <a:srgbClr val="FAF8F6"/>
                </a:solidFill>
                <a:latin typeface="Tahoma"/>
                <a:cs typeface="Tahoma"/>
              </a:rPr>
              <a:t>Life-long</a:t>
            </a:r>
            <a:r>
              <a:rPr sz="800" spc="-80" dirty="0">
                <a:solidFill>
                  <a:srgbClr val="FAF8F6"/>
                </a:solidFill>
                <a:latin typeface="Tahoma"/>
                <a:cs typeface="Tahoma"/>
              </a:rPr>
              <a:t> </a:t>
            </a:r>
            <a:r>
              <a:rPr sz="800" spc="-10" dirty="0">
                <a:solidFill>
                  <a:srgbClr val="FAF8F6"/>
                </a:solidFill>
                <a:latin typeface="Tahoma"/>
                <a:cs typeface="Tahoma"/>
              </a:rPr>
              <a:t>sustained</a:t>
            </a:r>
            <a:r>
              <a:rPr sz="800" spc="-85" dirty="0">
                <a:solidFill>
                  <a:srgbClr val="FAF8F6"/>
                </a:solidFill>
                <a:latin typeface="Tahoma"/>
                <a:cs typeface="Tahoma"/>
              </a:rPr>
              <a:t> </a:t>
            </a:r>
            <a:r>
              <a:rPr sz="800" dirty="0">
                <a:solidFill>
                  <a:srgbClr val="FAF8F6"/>
                </a:solidFill>
                <a:latin typeface="Tahoma"/>
                <a:cs typeface="Tahoma"/>
              </a:rPr>
              <a:t>mortality</a:t>
            </a:r>
            <a:r>
              <a:rPr sz="800" spc="-40" dirty="0">
                <a:solidFill>
                  <a:srgbClr val="FAF8F6"/>
                </a:solidFill>
                <a:latin typeface="Tahoma"/>
                <a:cs typeface="Tahoma"/>
              </a:rPr>
              <a:t> </a:t>
            </a:r>
            <a:r>
              <a:rPr sz="800" spc="-10" dirty="0">
                <a:solidFill>
                  <a:srgbClr val="FAF8F6"/>
                </a:solidFill>
                <a:latin typeface="Tahoma"/>
                <a:cs typeface="Tahoma"/>
              </a:rPr>
              <a:t>advantage</a:t>
            </a:r>
            <a:r>
              <a:rPr sz="800" spc="-55" dirty="0">
                <a:solidFill>
                  <a:srgbClr val="FAF8F6"/>
                </a:solidFill>
                <a:latin typeface="Tahoma"/>
                <a:cs typeface="Tahoma"/>
              </a:rPr>
              <a:t> </a:t>
            </a:r>
            <a:r>
              <a:rPr sz="800" dirty="0">
                <a:solidFill>
                  <a:srgbClr val="FAF8F6"/>
                </a:solidFill>
                <a:latin typeface="Tahoma"/>
                <a:cs typeface="Tahoma"/>
              </a:rPr>
              <a:t>of</a:t>
            </a:r>
            <a:r>
              <a:rPr sz="800" spc="30" dirty="0">
                <a:solidFill>
                  <a:srgbClr val="FAF8F6"/>
                </a:solidFill>
                <a:latin typeface="Tahoma"/>
                <a:cs typeface="Tahoma"/>
              </a:rPr>
              <a:t> </a:t>
            </a:r>
            <a:r>
              <a:rPr sz="800" spc="-10" dirty="0">
                <a:solidFill>
                  <a:srgbClr val="FAF8F6"/>
                </a:solidFill>
                <a:latin typeface="Tahoma"/>
                <a:cs typeface="Tahoma"/>
              </a:rPr>
              <a:t>siblings</a:t>
            </a:r>
            <a:r>
              <a:rPr sz="800" spc="45" dirty="0">
                <a:solidFill>
                  <a:srgbClr val="FAF8F6"/>
                </a:solidFill>
                <a:latin typeface="Tahoma"/>
                <a:cs typeface="Tahoma"/>
              </a:rPr>
              <a:t> </a:t>
            </a:r>
            <a:r>
              <a:rPr sz="800" dirty="0">
                <a:solidFill>
                  <a:srgbClr val="FAF8F6"/>
                </a:solidFill>
                <a:latin typeface="Tahoma"/>
                <a:cs typeface="Tahoma"/>
              </a:rPr>
              <a:t>of</a:t>
            </a:r>
            <a:r>
              <a:rPr sz="800" spc="-15" dirty="0">
                <a:solidFill>
                  <a:srgbClr val="FAF8F6"/>
                </a:solidFill>
                <a:latin typeface="Tahoma"/>
                <a:cs typeface="Tahoma"/>
              </a:rPr>
              <a:t> </a:t>
            </a:r>
            <a:r>
              <a:rPr sz="800" spc="-10" dirty="0">
                <a:solidFill>
                  <a:srgbClr val="FAF8F6"/>
                </a:solidFill>
                <a:latin typeface="Tahoma"/>
                <a:cs typeface="Tahoma"/>
              </a:rPr>
              <a:t>centenarians.AUPerls TT,</a:t>
            </a:r>
            <a:r>
              <a:rPr sz="800" spc="-35" dirty="0">
                <a:solidFill>
                  <a:srgbClr val="FAF8F6"/>
                </a:solidFill>
                <a:latin typeface="Tahoma"/>
                <a:cs typeface="Tahoma"/>
              </a:rPr>
              <a:t> </a:t>
            </a:r>
            <a:r>
              <a:rPr sz="800" dirty="0">
                <a:solidFill>
                  <a:srgbClr val="FAF8F6"/>
                </a:solidFill>
                <a:latin typeface="Tahoma"/>
                <a:cs typeface="Tahoma"/>
              </a:rPr>
              <a:t>Wilmoth</a:t>
            </a:r>
            <a:r>
              <a:rPr sz="800" spc="-50" dirty="0">
                <a:solidFill>
                  <a:srgbClr val="FAF8F6"/>
                </a:solidFill>
                <a:latin typeface="Tahoma"/>
                <a:cs typeface="Tahoma"/>
              </a:rPr>
              <a:t> </a:t>
            </a:r>
            <a:r>
              <a:rPr sz="800" spc="-10" dirty="0">
                <a:solidFill>
                  <a:srgbClr val="FAF8F6"/>
                </a:solidFill>
                <a:latin typeface="Tahoma"/>
                <a:cs typeface="Tahoma"/>
              </a:rPr>
              <a:t>J,</a:t>
            </a:r>
            <a:r>
              <a:rPr sz="800" spc="-55" dirty="0">
                <a:solidFill>
                  <a:srgbClr val="FAF8F6"/>
                </a:solidFill>
                <a:latin typeface="Tahoma"/>
                <a:cs typeface="Tahoma"/>
              </a:rPr>
              <a:t> </a:t>
            </a:r>
            <a:r>
              <a:rPr sz="800" dirty="0">
                <a:solidFill>
                  <a:srgbClr val="FAF8F6"/>
                </a:solidFill>
                <a:latin typeface="Tahoma"/>
                <a:cs typeface="Tahoma"/>
              </a:rPr>
              <a:t>Levenson</a:t>
            </a:r>
            <a:r>
              <a:rPr sz="800" spc="-10" dirty="0">
                <a:solidFill>
                  <a:srgbClr val="FAF8F6"/>
                </a:solidFill>
                <a:latin typeface="Tahoma"/>
                <a:cs typeface="Tahoma"/>
              </a:rPr>
              <a:t> </a:t>
            </a:r>
            <a:r>
              <a:rPr sz="800" spc="-25" dirty="0">
                <a:solidFill>
                  <a:srgbClr val="FAF8F6"/>
                </a:solidFill>
                <a:latin typeface="Tahoma"/>
                <a:cs typeface="Tahoma"/>
              </a:rPr>
              <a:t>R,</a:t>
            </a:r>
            <a:r>
              <a:rPr sz="800" spc="-20" dirty="0">
                <a:solidFill>
                  <a:srgbClr val="FAF8F6"/>
                </a:solidFill>
                <a:latin typeface="Tahoma"/>
                <a:cs typeface="Tahoma"/>
              </a:rPr>
              <a:t> </a:t>
            </a:r>
            <a:r>
              <a:rPr sz="800" dirty="0">
                <a:solidFill>
                  <a:srgbClr val="FAF8F6"/>
                </a:solidFill>
                <a:latin typeface="Tahoma"/>
                <a:cs typeface="Tahoma"/>
              </a:rPr>
              <a:t>Drinkwater</a:t>
            </a:r>
            <a:r>
              <a:rPr sz="800" spc="25" dirty="0">
                <a:solidFill>
                  <a:srgbClr val="FAF8F6"/>
                </a:solidFill>
                <a:latin typeface="Tahoma"/>
                <a:cs typeface="Tahoma"/>
              </a:rPr>
              <a:t> </a:t>
            </a:r>
            <a:r>
              <a:rPr sz="800" dirty="0">
                <a:solidFill>
                  <a:srgbClr val="FAF8F6"/>
                </a:solidFill>
                <a:latin typeface="Tahoma"/>
                <a:cs typeface="Tahoma"/>
              </a:rPr>
              <a:t>M,</a:t>
            </a:r>
            <a:r>
              <a:rPr sz="800" spc="70" dirty="0">
                <a:solidFill>
                  <a:srgbClr val="FAF8F6"/>
                </a:solidFill>
                <a:latin typeface="Tahoma"/>
                <a:cs typeface="Tahoma"/>
              </a:rPr>
              <a:t> </a:t>
            </a:r>
            <a:r>
              <a:rPr sz="800" dirty="0">
                <a:solidFill>
                  <a:srgbClr val="FAF8F6"/>
                </a:solidFill>
                <a:latin typeface="Tahoma"/>
                <a:cs typeface="Tahoma"/>
              </a:rPr>
              <a:t>Cohen</a:t>
            </a:r>
            <a:r>
              <a:rPr sz="800" spc="10" dirty="0">
                <a:solidFill>
                  <a:srgbClr val="FAF8F6"/>
                </a:solidFill>
                <a:latin typeface="Tahoma"/>
                <a:cs typeface="Tahoma"/>
              </a:rPr>
              <a:t> </a:t>
            </a:r>
            <a:r>
              <a:rPr sz="800" dirty="0">
                <a:solidFill>
                  <a:srgbClr val="FAF8F6"/>
                </a:solidFill>
                <a:latin typeface="Tahoma"/>
                <a:cs typeface="Tahoma"/>
              </a:rPr>
              <a:t>M,</a:t>
            </a:r>
            <a:r>
              <a:rPr sz="800" spc="-45" dirty="0">
                <a:solidFill>
                  <a:srgbClr val="FAF8F6"/>
                </a:solidFill>
                <a:latin typeface="Tahoma"/>
                <a:cs typeface="Tahoma"/>
              </a:rPr>
              <a:t> </a:t>
            </a:r>
            <a:r>
              <a:rPr sz="800" dirty="0">
                <a:solidFill>
                  <a:srgbClr val="FAF8F6"/>
                </a:solidFill>
                <a:latin typeface="Tahoma"/>
                <a:cs typeface="Tahoma"/>
              </a:rPr>
              <a:t>Bogan</a:t>
            </a:r>
            <a:r>
              <a:rPr sz="800" spc="-60" dirty="0">
                <a:solidFill>
                  <a:srgbClr val="FAF8F6"/>
                </a:solidFill>
                <a:latin typeface="Tahoma"/>
                <a:cs typeface="Tahoma"/>
              </a:rPr>
              <a:t> </a:t>
            </a:r>
            <a:r>
              <a:rPr sz="800" dirty="0">
                <a:solidFill>
                  <a:srgbClr val="FAF8F6"/>
                </a:solidFill>
                <a:latin typeface="Tahoma"/>
                <a:cs typeface="Tahoma"/>
              </a:rPr>
              <a:t>H,</a:t>
            </a:r>
            <a:r>
              <a:rPr sz="800" spc="-15" dirty="0">
                <a:solidFill>
                  <a:srgbClr val="FAF8F6"/>
                </a:solidFill>
                <a:latin typeface="Tahoma"/>
                <a:cs typeface="Tahoma"/>
              </a:rPr>
              <a:t> </a:t>
            </a:r>
            <a:r>
              <a:rPr sz="800" dirty="0">
                <a:solidFill>
                  <a:srgbClr val="FAF8F6"/>
                </a:solidFill>
                <a:latin typeface="Tahoma"/>
                <a:cs typeface="Tahoma"/>
              </a:rPr>
              <a:t>Joyce</a:t>
            </a:r>
            <a:r>
              <a:rPr sz="800" spc="-50" dirty="0">
                <a:solidFill>
                  <a:srgbClr val="FAF8F6"/>
                </a:solidFill>
                <a:latin typeface="Tahoma"/>
                <a:cs typeface="Tahoma"/>
              </a:rPr>
              <a:t> </a:t>
            </a:r>
            <a:r>
              <a:rPr sz="800" spc="-35" dirty="0">
                <a:solidFill>
                  <a:srgbClr val="FAF8F6"/>
                </a:solidFill>
                <a:latin typeface="Tahoma"/>
                <a:cs typeface="Tahoma"/>
              </a:rPr>
              <a:t>E,</a:t>
            </a:r>
            <a:r>
              <a:rPr sz="800" spc="-15" dirty="0">
                <a:solidFill>
                  <a:srgbClr val="FAF8F6"/>
                </a:solidFill>
                <a:latin typeface="Tahoma"/>
                <a:cs typeface="Tahoma"/>
              </a:rPr>
              <a:t> </a:t>
            </a:r>
            <a:r>
              <a:rPr sz="800" dirty="0">
                <a:solidFill>
                  <a:srgbClr val="FAF8F6"/>
                </a:solidFill>
                <a:latin typeface="Tahoma"/>
                <a:cs typeface="Tahoma"/>
              </a:rPr>
              <a:t>Brewster</a:t>
            </a:r>
            <a:r>
              <a:rPr sz="800" spc="25" dirty="0">
                <a:solidFill>
                  <a:srgbClr val="FAF8F6"/>
                </a:solidFill>
                <a:latin typeface="Tahoma"/>
                <a:cs typeface="Tahoma"/>
              </a:rPr>
              <a:t> </a:t>
            </a:r>
            <a:r>
              <a:rPr sz="800" spc="-50" dirty="0">
                <a:solidFill>
                  <a:srgbClr val="FAF8F6"/>
                </a:solidFill>
                <a:latin typeface="Tahoma"/>
                <a:cs typeface="Tahoma"/>
              </a:rPr>
              <a:t>S,</a:t>
            </a:r>
            <a:r>
              <a:rPr sz="800" spc="75" dirty="0">
                <a:solidFill>
                  <a:srgbClr val="FAF8F6"/>
                </a:solidFill>
                <a:latin typeface="Tahoma"/>
                <a:cs typeface="Tahoma"/>
              </a:rPr>
              <a:t> </a:t>
            </a:r>
            <a:r>
              <a:rPr sz="800" dirty="0">
                <a:solidFill>
                  <a:srgbClr val="FAF8F6"/>
                </a:solidFill>
                <a:latin typeface="Tahoma"/>
                <a:cs typeface="Tahoma"/>
              </a:rPr>
              <a:t>Kunkel</a:t>
            </a:r>
            <a:r>
              <a:rPr sz="800" spc="-30" dirty="0">
                <a:solidFill>
                  <a:srgbClr val="FAF8F6"/>
                </a:solidFill>
                <a:latin typeface="Tahoma"/>
                <a:cs typeface="Tahoma"/>
              </a:rPr>
              <a:t> </a:t>
            </a:r>
            <a:r>
              <a:rPr sz="800" spc="-50" dirty="0">
                <a:solidFill>
                  <a:srgbClr val="FAF8F6"/>
                </a:solidFill>
                <a:latin typeface="Tahoma"/>
                <a:cs typeface="Tahoma"/>
              </a:rPr>
              <a:t>L,</a:t>
            </a:r>
            <a:r>
              <a:rPr sz="800" spc="-45" dirty="0">
                <a:solidFill>
                  <a:srgbClr val="FAF8F6"/>
                </a:solidFill>
                <a:latin typeface="Tahoma"/>
                <a:cs typeface="Tahoma"/>
              </a:rPr>
              <a:t> </a:t>
            </a:r>
            <a:r>
              <a:rPr sz="800" dirty="0">
                <a:solidFill>
                  <a:srgbClr val="FAF8F6"/>
                </a:solidFill>
                <a:latin typeface="Tahoma"/>
                <a:cs typeface="Tahoma"/>
              </a:rPr>
              <a:t>Puca</a:t>
            </a:r>
            <a:r>
              <a:rPr sz="800" spc="-75" dirty="0">
                <a:solidFill>
                  <a:srgbClr val="FAF8F6"/>
                </a:solidFill>
                <a:latin typeface="Tahoma"/>
                <a:cs typeface="Tahoma"/>
              </a:rPr>
              <a:t> </a:t>
            </a:r>
            <a:r>
              <a:rPr sz="800" spc="80" dirty="0">
                <a:solidFill>
                  <a:srgbClr val="FAF8F6"/>
                </a:solidFill>
                <a:latin typeface="Tahoma"/>
                <a:cs typeface="Tahoma"/>
              </a:rPr>
              <a:t>A</a:t>
            </a:r>
            <a:r>
              <a:rPr sz="800" spc="-35" dirty="0">
                <a:solidFill>
                  <a:srgbClr val="FAF8F6"/>
                </a:solidFill>
                <a:latin typeface="Tahoma"/>
                <a:cs typeface="Tahoma"/>
              </a:rPr>
              <a:t> </a:t>
            </a:r>
            <a:r>
              <a:rPr sz="800" spc="-10" dirty="0">
                <a:solidFill>
                  <a:srgbClr val="FAF8F6"/>
                </a:solidFill>
                <a:latin typeface="Tahoma"/>
                <a:cs typeface="Tahoma"/>
              </a:rPr>
              <a:t>SOProc</a:t>
            </a:r>
            <a:endParaRPr sz="800">
              <a:latin typeface="Tahoma"/>
              <a:cs typeface="Tahoma"/>
            </a:endParaRPr>
          </a:p>
          <a:p>
            <a:pPr marL="192405">
              <a:lnSpc>
                <a:spcPct val="100000"/>
              </a:lnSpc>
              <a:spcBef>
                <a:spcPts val="15"/>
              </a:spcBef>
            </a:pPr>
            <a:r>
              <a:rPr sz="800" dirty="0">
                <a:solidFill>
                  <a:srgbClr val="FAF8F6"/>
                </a:solidFill>
                <a:latin typeface="Tahoma"/>
                <a:cs typeface="Tahoma"/>
              </a:rPr>
              <a:t>Natl Acad</a:t>
            </a:r>
            <a:r>
              <a:rPr sz="800" spc="-65" dirty="0">
                <a:solidFill>
                  <a:srgbClr val="FAF8F6"/>
                </a:solidFill>
                <a:latin typeface="Tahoma"/>
                <a:cs typeface="Tahoma"/>
              </a:rPr>
              <a:t> </a:t>
            </a:r>
            <a:r>
              <a:rPr sz="800" spc="-10" dirty="0">
                <a:solidFill>
                  <a:srgbClr val="FAF8F6"/>
                </a:solidFill>
                <a:latin typeface="Tahoma"/>
                <a:cs typeface="Tahoma"/>
              </a:rPr>
              <a:t>Sci</a:t>
            </a:r>
            <a:r>
              <a:rPr sz="800" spc="-35" dirty="0">
                <a:solidFill>
                  <a:srgbClr val="FAF8F6"/>
                </a:solidFill>
                <a:latin typeface="Tahoma"/>
                <a:cs typeface="Tahoma"/>
              </a:rPr>
              <a:t> </a:t>
            </a:r>
            <a:r>
              <a:rPr sz="800" spc="75" dirty="0">
                <a:solidFill>
                  <a:srgbClr val="FAF8F6"/>
                </a:solidFill>
                <a:latin typeface="Tahoma"/>
                <a:cs typeface="Tahoma"/>
              </a:rPr>
              <a:t>U</a:t>
            </a:r>
            <a:r>
              <a:rPr sz="800" dirty="0">
                <a:solidFill>
                  <a:srgbClr val="FAF8F6"/>
                </a:solidFill>
                <a:latin typeface="Tahoma"/>
                <a:cs typeface="Tahoma"/>
              </a:rPr>
              <a:t> </a:t>
            </a:r>
            <a:r>
              <a:rPr sz="800" spc="-10" dirty="0">
                <a:solidFill>
                  <a:srgbClr val="FAF8F6"/>
                </a:solidFill>
                <a:latin typeface="Tahoma"/>
                <a:cs typeface="Tahoma"/>
              </a:rPr>
              <a:t>S</a:t>
            </a:r>
            <a:r>
              <a:rPr sz="800" spc="-80" dirty="0">
                <a:solidFill>
                  <a:srgbClr val="FAF8F6"/>
                </a:solidFill>
                <a:latin typeface="Tahoma"/>
                <a:cs typeface="Tahoma"/>
              </a:rPr>
              <a:t> </a:t>
            </a:r>
            <a:r>
              <a:rPr sz="800" spc="-10" dirty="0">
                <a:solidFill>
                  <a:srgbClr val="FAF8F6"/>
                </a:solidFill>
                <a:latin typeface="Tahoma"/>
                <a:cs typeface="Tahoma"/>
              </a:rPr>
              <a:t>A.</a:t>
            </a:r>
            <a:r>
              <a:rPr sz="800" spc="-45" dirty="0">
                <a:solidFill>
                  <a:srgbClr val="FAF8F6"/>
                </a:solidFill>
                <a:latin typeface="Tahoma"/>
                <a:cs typeface="Tahoma"/>
              </a:rPr>
              <a:t> </a:t>
            </a:r>
            <a:r>
              <a:rPr sz="800" spc="-10" dirty="0">
                <a:solidFill>
                  <a:srgbClr val="FAF8F6"/>
                </a:solidFill>
                <a:latin typeface="Tahoma"/>
                <a:cs typeface="Tahoma"/>
              </a:rPr>
              <a:t>2002;99(12):8442.</a:t>
            </a:r>
            <a:endParaRPr sz="800">
              <a:latin typeface="Tahoma"/>
              <a:cs typeface="Tahoma"/>
            </a:endParaRPr>
          </a:p>
          <a:p>
            <a:pPr>
              <a:lnSpc>
                <a:spcPct val="100000"/>
              </a:lnSpc>
              <a:spcBef>
                <a:spcPts val="25"/>
              </a:spcBef>
            </a:pPr>
            <a:endParaRPr sz="800">
              <a:latin typeface="Tahoma"/>
              <a:cs typeface="Tahoma"/>
            </a:endParaRPr>
          </a:p>
          <a:p>
            <a:pPr marL="192405">
              <a:lnSpc>
                <a:spcPct val="100000"/>
              </a:lnSpc>
              <a:spcBef>
                <a:spcPts val="5"/>
              </a:spcBef>
            </a:pPr>
            <a:r>
              <a:rPr sz="800" dirty="0">
                <a:solidFill>
                  <a:srgbClr val="FAF8F6"/>
                </a:solidFill>
                <a:latin typeface="Tahoma"/>
                <a:cs typeface="Tahoma"/>
              </a:rPr>
              <a:t>Carlsson</a:t>
            </a:r>
            <a:r>
              <a:rPr sz="800" spc="-10" dirty="0">
                <a:solidFill>
                  <a:srgbClr val="FAF8F6"/>
                </a:solidFill>
                <a:latin typeface="Tahoma"/>
                <a:cs typeface="Tahoma"/>
              </a:rPr>
              <a:t> </a:t>
            </a:r>
            <a:r>
              <a:rPr sz="800" dirty="0">
                <a:solidFill>
                  <a:srgbClr val="FAF8F6"/>
                </a:solidFill>
                <a:latin typeface="Tahoma"/>
                <a:cs typeface="Tahoma"/>
              </a:rPr>
              <a:t>AC,</a:t>
            </a:r>
            <a:r>
              <a:rPr sz="800" spc="10" dirty="0">
                <a:solidFill>
                  <a:srgbClr val="FAF8F6"/>
                </a:solidFill>
                <a:latin typeface="Tahoma"/>
                <a:cs typeface="Tahoma"/>
              </a:rPr>
              <a:t> </a:t>
            </a:r>
            <a:r>
              <a:rPr sz="800" spc="-10" dirty="0">
                <a:solidFill>
                  <a:srgbClr val="FAF8F6"/>
                </a:solidFill>
                <a:latin typeface="Tahoma"/>
                <a:cs typeface="Tahoma"/>
              </a:rPr>
              <a:t>Starrin B,</a:t>
            </a:r>
            <a:r>
              <a:rPr sz="800" spc="-30" dirty="0">
                <a:solidFill>
                  <a:srgbClr val="FAF8F6"/>
                </a:solidFill>
                <a:latin typeface="Tahoma"/>
                <a:cs typeface="Tahoma"/>
              </a:rPr>
              <a:t> </a:t>
            </a:r>
            <a:r>
              <a:rPr sz="800" dirty="0">
                <a:solidFill>
                  <a:srgbClr val="FAF8F6"/>
                </a:solidFill>
                <a:latin typeface="Tahoma"/>
                <a:cs typeface="Tahoma"/>
              </a:rPr>
              <a:t>Gigante</a:t>
            </a:r>
            <a:r>
              <a:rPr sz="800" spc="-30" dirty="0">
                <a:solidFill>
                  <a:srgbClr val="FAF8F6"/>
                </a:solidFill>
                <a:latin typeface="Tahoma"/>
                <a:cs typeface="Tahoma"/>
              </a:rPr>
              <a:t> </a:t>
            </a:r>
            <a:r>
              <a:rPr sz="800" spc="-10" dirty="0">
                <a:solidFill>
                  <a:srgbClr val="FAF8F6"/>
                </a:solidFill>
                <a:latin typeface="Tahoma"/>
                <a:cs typeface="Tahoma"/>
              </a:rPr>
              <a:t>B,</a:t>
            </a:r>
            <a:r>
              <a:rPr sz="800" spc="-30" dirty="0">
                <a:solidFill>
                  <a:srgbClr val="FAF8F6"/>
                </a:solidFill>
                <a:latin typeface="Tahoma"/>
                <a:cs typeface="Tahoma"/>
              </a:rPr>
              <a:t> </a:t>
            </a:r>
            <a:r>
              <a:rPr sz="800" dirty="0">
                <a:solidFill>
                  <a:srgbClr val="FAF8F6"/>
                </a:solidFill>
                <a:latin typeface="Tahoma"/>
                <a:cs typeface="Tahoma"/>
              </a:rPr>
              <a:t>Leander</a:t>
            </a:r>
            <a:r>
              <a:rPr sz="800" spc="15" dirty="0">
                <a:solidFill>
                  <a:srgbClr val="FAF8F6"/>
                </a:solidFill>
                <a:latin typeface="Tahoma"/>
                <a:cs typeface="Tahoma"/>
              </a:rPr>
              <a:t> </a:t>
            </a:r>
            <a:r>
              <a:rPr sz="800" spc="-10" dirty="0">
                <a:solidFill>
                  <a:srgbClr val="FAF8F6"/>
                </a:solidFill>
                <a:latin typeface="Tahoma"/>
                <a:cs typeface="Tahoma"/>
              </a:rPr>
              <a:t>K,</a:t>
            </a:r>
            <a:r>
              <a:rPr sz="800" spc="-65" dirty="0">
                <a:solidFill>
                  <a:srgbClr val="FAF8F6"/>
                </a:solidFill>
                <a:latin typeface="Tahoma"/>
                <a:cs typeface="Tahoma"/>
              </a:rPr>
              <a:t> </a:t>
            </a:r>
            <a:r>
              <a:rPr sz="800" dirty="0">
                <a:solidFill>
                  <a:srgbClr val="FAF8F6"/>
                </a:solidFill>
                <a:latin typeface="Tahoma"/>
                <a:cs typeface="Tahoma"/>
              </a:rPr>
              <a:t>Hellenius</a:t>
            </a:r>
            <a:r>
              <a:rPr sz="800" spc="-30" dirty="0">
                <a:solidFill>
                  <a:srgbClr val="FAF8F6"/>
                </a:solidFill>
                <a:latin typeface="Tahoma"/>
                <a:cs typeface="Tahoma"/>
              </a:rPr>
              <a:t> </a:t>
            </a:r>
            <a:r>
              <a:rPr sz="800" dirty="0">
                <a:solidFill>
                  <a:srgbClr val="FAF8F6"/>
                </a:solidFill>
                <a:latin typeface="Tahoma"/>
                <a:cs typeface="Tahoma"/>
              </a:rPr>
              <a:t>ML,</a:t>
            </a:r>
            <a:r>
              <a:rPr sz="800" spc="55" dirty="0">
                <a:solidFill>
                  <a:srgbClr val="FAF8F6"/>
                </a:solidFill>
                <a:latin typeface="Tahoma"/>
                <a:cs typeface="Tahoma"/>
              </a:rPr>
              <a:t> </a:t>
            </a:r>
            <a:r>
              <a:rPr sz="800" dirty="0">
                <a:solidFill>
                  <a:srgbClr val="FAF8F6"/>
                </a:solidFill>
                <a:latin typeface="Tahoma"/>
                <a:cs typeface="Tahoma"/>
              </a:rPr>
              <a:t>de</a:t>
            </a:r>
            <a:r>
              <a:rPr sz="800" spc="-65" dirty="0">
                <a:solidFill>
                  <a:srgbClr val="FAF8F6"/>
                </a:solidFill>
                <a:latin typeface="Tahoma"/>
                <a:cs typeface="Tahoma"/>
              </a:rPr>
              <a:t> </a:t>
            </a:r>
            <a:r>
              <a:rPr sz="800" dirty="0">
                <a:solidFill>
                  <a:srgbClr val="FAF8F6"/>
                </a:solidFill>
                <a:latin typeface="Tahoma"/>
                <a:cs typeface="Tahoma"/>
              </a:rPr>
              <a:t>Faire</a:t>
            </a:r>
            <a:r>
              <a:rPr sz="800" spc="-60" dirty="0">
                <a:solidFill>
                  <a:srgbClr val="FAF8F6"/>
                </a:solidFill>
                <a:latin typeface="Tahoma"/>
                <a:cs typeface="Tahoma"/>
              </a:rPr>
              <a:t> </a:t>
            </a:r>
            <a:r>
              <a:rPr sz="800" dirty="0">
                <a:solidFill>
                  <a:srgbClr val="FAF8F6"/>
                </a:solidFill>
                <a:latin typeface="Tahoma"/>
                <a:cs typeface="Tahoma"/>
              </a:rPr>
              <a:t>U.</a:t>
            </a:r>
            <a:r>
              <a:rPr sz="800" spc="-45" dirty="0">
                <a:solidFill>
                  <a:srgbClr val="FAF8F6"/>
                </a:solidFill>
                <a:latin typeface="Tahoma"/>
                <a:cs typeface="Tahoma"/>
              </a:rPr>
              <a:t> </a:t>
            </a:r>
            <a:r>
              <a:rPr sz="800" spc="-10" dirty="0">
                <a:solidFill>
                  <a:srgbClr val="FAF8F6"/>
                </a:solidFill>
                <a:latin typeface="Tahoma"/>
                <a:cs typeface="Tahoma"/>
              </a:rPr>
              <a:t>Financial</a:t>
            </a:r>
            <a:r>
              <a:rPr sz="800" spc="-45" dirty="0">
                <a:solidFill>
                  <a:srgbClr val="FAF8F6"/>
                </a:solidFill>
                <a:latin typeface="Tahoma"/>
                <a:cs typeface="Tahoma"/>
              </a:rPr>
              <a:t> </a:t>
            </a:r>
            <a:r>
              <a:rPr sz="800" spc="-10" dirty="0">
                <a:solidFill>
                  <a:srgbClr val="FAF8F6"/>
                </a:solidFill>
                <a:latin typeface="Tahoma"/>
                <a:cs typeface="Tahoma"/>
              </a:rPr>
              <a:t>stress</a:t>
            </a:r>
            <a:r>
              <a:rPr sz="800" spc="-55" dirty="0">
                <a:solidFill>
                  <a:srgbClr val="FAF8F6"/>
                </a:solidFill>
                <a:latin typeface="Tahoma"/>
                <a:cs typeface="Tahoma"/>
              </a:rPr>
              <a:t> </a:t>
            </a:r>
            <a:r>
              <a:rPr sz="800" spc="-10" dirty="0">
                <a:solidFill>
                  <a:srgbClr val="FAF8F6"/>
                </a:solidFill>
                <a:latin typeface="Tahoma"/>
                <a:cs typeface="Tahoma"/>
              </a:rPr>
              <a:t>in</a:t>
            </a:r>
            <a:r>
              <a:rPr sz="800" spc="-5" dirty="0">
                <a:solidFill>
                  <a:srgbClr val="FAF8F6"/>
                </a:solidFill>
                <a:latin typeface="Tahoma"/>
                <a:cs typeface="Tahoma"/>
              </a:rPr>
              <a:t> </a:t>
            </a:r>
            <a:r>
              <a:rPr sz="800" dirty="0">
                <a:solidFill>
                  <a:srgbClr val="FAF8F6"/>
                </a:solidFill>
                <a:latin typeface="Tahoma"/>
                <a:cs typeface="Tahoma"/>
              </a:rPr>
              <a:t>late</a:t>
            </a:r>
            <a:r>
              <a:rPr sz="800" spc="-65" dirty="0">
                <a:solidFill>
                  <a:srgbClr val="FAF8F6"/>
                </a:solidFill>
                <a:latin typeface="Tahoma"/>
                <a:cs typeface="Tahoma"/>
              </a:rPr>
              <a:t> </a:t>
            </a:r>
            <a:r>
              <a:rPr sz="800" dirty="0">
                <a:solidFill>
                  <a:srgbClr val="FAF8F6"/>
                </a:solidFill>
                <a:latin typeface="Tahoma"/>
                <a:cs typeface="Tahoma"/>
              </a:rPr>
              <a:t>adulthood</a:t>
            </a:r>
            <a:r>
              <a:rPr sz="800" spc="-90" dirty="0">
                <a:solidFill>
                  <a:srgbClr val="FAF8F6"/>
                </a:solidFill>
                <a:latin typeface="Tahoma"/>
                <a:cs typeface="Tahoma"/>
              </a:rPr>
              <a:t> </a:t>
            </a:r>
            <a:r>
              <a:rPr sz="800" dirty="0">
                <a:solidFill>
                  <a:srgbClr val="FAF8F6"/>
                </a:solidFill>
                <a:latin typeface="Tahoma"/>
                <a:cs typeface="Tahoma"/>
              </a:rPr>
              <a:t>and</a:t>
            </a:r>
            <a:r>
              <a:rPr sz="800" spc="-90" dirty="0">
                <a:solidFill>
                  <a:srgbClr val="FAF8F6"/>
                </a:solidFill>
                <a:latin typeface="Tahoma"/>
                <a:cs typeface="Tahoma"/>
              </a:rPr>
              <a:t> </a:t>
            </a:r>
            <a:r>
              <a:rPr sz="800" dirty="0">
                <a:solidFill>
                  <a:srgbClr val="FAF8F6"/>
                </a:solidFill>
                <a:latin typeface="Tahoma"/>
                <a:cs typeface="Tahoma"/>
              </a:rPr>
              <a:t>diverse</a:t>
            </a:r>
            <a:r>
              <a:rPr sz="800" spc="-65" dirty="0">
                <a:solidFill>
                  <a:srgbClr val="FAF8F6"/>
                </a:solidFill>
                <a:latin typeface="Tahoma"/>
                <a:cs typeface="Tahoma"/>
              </a:rPr>
              <a:t> </a:t>
            </a:r>
            <a:r>
              <a:rPr sz="800" spc="-10" dirty="0">
                <a:solidFill>
                  <a:srgbClr val="FAF8F6"/>
                </a:solidFill>
                <a:latin typeface="Tahoma"/>
                <a:cs typeface="Tahoma"/>
              </a:rPr>
              <a:t>risks</a:t>
            </a:r>
            <a:r>
              <a:rPr sz="800" spc="35" dirty="0">
                <a:solidFill>
                  <a:srgbClr val="FAF8F6"/>
                </a:solidFill>
                <a:latin typeface="Tahoma"/>
                <a:cs typeface="Tahoma"/>
              </a:rPr>
              <a:t> </a:t>
            </a:r>
            <a:r>
              <a:rPr sz="800" dirty="0">
                <a:solidFill>
                  <a:srgbClr val="FAF8F6"/>
                </a:solidFill>
                <a:latin typeface="Tahoma"/>
                <a:cs typeface="Tahoma"/>
              </a:rPr>
              <a:t>of</a:t>
            </a:r>
            <a:r>
              <a:rPr sz="800" spc="-70" dirty="0">
                <a:solidFill>
                  <a:srgbClr val="FAF8F6"/>
                </a:solidFill>
                <a:latin typeface="Tahoma"/>
                <a:cs typeface="Tahoma"/>
              </a:rPr>
              <a:t> </a:t>
            </a:r>
            <a:r>
              <a:rPr sz="800" dirty="0">
                <a:solidFill>
                  <a:srgbClr val="FAF8F6"/>
                </a:solidFill>
                <a:latin typeface="Tahoma"/>
                <a:cs typeface="Tahoma"/>
              </a:rPr>
              <a:t>incident</a:t>
            </a:r>
            <a:r>
              <a:rPr sz="800" spc="-75" dirty="0">
                <a:solidFill>
                  <a:srgbClr val="FAF8F6"/>
                </a:solidFill>
                <a:latin typeface="Tahoma"/>
                <a:cs typeface="Tahoma"/>
              </a:rPr>
              <a:t> </a:t>
            </a:r>
            <a:r>
              <a:rPr sz="800" spc="-10" dirty="0">
                <a:solidFill>
                  <a:srgbClr val="FAF8F6"/>
                </a:solidFill>
                <a:latin typeface="Tahoma"/>
                <a:cs typeface="Tahoma"/>
              </a:rPr>
              <a:t>cardiovascular</a:t>
            </a:r>
            <a:r>
              <a:rPr sz="800" spc="-80" dirty="0">
                <a:solidFill>
                  <a:srgbClr val="FAF8F6"/>
                </a:solidFill>
                <a:latin typeface="Tahoma"/>
                <a:cs typeface="Tahoma"/>
              </a:rPr>
              <a:t> </a:t>
            </a:r>
            <a:r>
              <a:rPr sz="800" spc="-10" dirty="0">
                <a:solidFill>
                  <a:srgbClr val="FAF8F6"/>
                </a:solidFill>
                <a:latin typeface="Tahoma"/>
                <a:cs typeface="Tahoma"/>
              </a:rPr>
              <a:t>disease</a:t>
            </a:r>
            <a:r>
              <a:rPr sz="800" spc="-60" dirty="0">
                <a:solidFill>
                  <a:srgbClr val="FAF8F6"/>
                </a:solidFill>
                <a:latin typeface="Tahoma"/>
                <a:cs typeface="Tahoma"/>
              </a:rPr>
              <a:t> </a:t>
            </a:r>
            <a:r>
              <a:rPr sz="800" dirty="0">
                <a:solidFill>
                  <a:srgbClr val="FAF8F6"/>
                </a:solidFill>
                <a:latin typeface="Tahoma"/>
                <a:cs typeface="Tahoma"/>
              </a:rPr>
              <a:t>and</a:t>
            </a:r>
            <a:r>
              <a:rPr sz="800" spc="-95" dirty="0">
                <a:solidFill>
                  <a:srgbClr val="FAF8F6"/>
                </a:solidFill>
                <a:latin typeface="Tahoma"/>
                <a:cs typeface="Tahoma"/>
              </a:rPr>
              <a:t> </a:t>
            </a:r>
            <a:r>
              <a:rPr sz="800" dirty="0">
                <a:solidFill>
                  <a:srgbClr val="FAF8F6"/>
                </a:solidFill>
                <a:latin typeface="Tahoma"/>
                <a:cs typeface="Tahoma"/>
              </a:rPr>
              <a:t>all-cause</a:t>
            </a:r>
            <a:r>
              <a:rPr sz="800" spc="35" dirty="0">
                <a:solidFill>
                  <a:srgbClr val="FAF8F6"/>
                </a:solidFill>
                <a:latin typeface="Tahoma"/>
                <a:cs typeface="Tahoma"/>
              </a:rPr>
              <a:t> </a:t>
            </a:r>
            <a:r>
              <a:rPr sz="800" spc="-10" dirty="0">
                <a:solidFill>
                  <a:srgbClr val="FAF8F6"/>
                </a:solidFill>
                <a:latin typeface="Tahoma"/>
                <a:cs typeface="Tahoma"/>
              </a:rPr>
              <a:t>mortality</a:t>
            </a:r>
            <a:r>
              <a:rPr sz="800" spc="-45" dirty="0">
                <a:solidFill>
                  <a:srgbClr val="FAF8F6"/>
                </a:solidFill>
                <a:latin typeface="Tahoma"/>
                <a:cs typeface="Tahoma"/>
              </a:rPr>
              <a:t> </a:t>
            </a:r>
            <a:r>
              <a:rPr sz="800" spc="-25" dirty="0">
                <a:solidFill>
                  <a:srgbClr val="FAF8F6"/>
                </a:solidFill>
                <a:latin typeface="Tahoma"/>
                <a:cs typeface="Tahoma"/>
              </a:rPr>
              <a:t>in</a:t>
            </a:r>
            <a:endParaRPr sz="800">
              <a:latin typeface="Tahoma"/>
              <a:cs typeface="Tahoma"/>
            </a:endParaRPr>
          </a:p>
          <a:p>
            <a:pPr marL="192405">
              <a:lnSpc>
                <a:spcPct val="100000"/>
              </a:lnSpc>
              <a:spcBef>
                <a:spcPts val="15"/>
              </a:spcBef>
            </a:pPr>
            <a:r>
              <a:rPr sz="800" dirty="0">
                <a:solidFill>
                  <a:srgbClr val="FAF8F6"/>
                </a:solidFill>
                <a:latin typeface="Tahoma"/>
                <a:cs typeface="Tahoma"/>
              </a:rPr>
              <a:t>women</a:t>
            </a:r>
            <a:r>
              <a:rPr sz="800" spc="-30" dirty="0">
                <a:solidFill>
                  <a:srgbClr val="FAF8F6"/>
                </a:solidFill>
                <a:latin typeface="Tahoma"/>
                <a:cs typeface="Tahoma"/>
              </a:rPr>
              <a:t> </a:t>
            </a:r>
            <a:r>
              <a:rPr sz="800" spc="-10" dirty="0">
                <a:solidFill>
                  <a:srgbClr val="FAF8F6"/>
                </a:solidFill>
                <a:latin typeface="Tahoma"/>
                <a:cs typeface="Tahoma"/>
              </a:rPr>
              <a:t>and</a:t>
            </a:r>
            <a:r>
              <a:rPr sz="800" spc="-25" dirty="0">
                <a:solidFill>
                  <a:srgbClr val="FAF8F6"/>
                </a:solidFill>
                <a:latin typeface="Tahoma"/>
                <a:cs typeface="Tahoma"/>
              </a:rPr>
              <a:t> </a:t>
            </a:r>
            <a:r>
              <a:rPr sz="800" spc="-35" dirty="0">
                <a:solidFill>
                  <a:srgbClr val="FAF8F6"/>
                </a:solidFill>
                <a:latin typeface="Tahoma"/>
                <a:cs typeface="Tahoma"/>
              </a:rPr>
              <a:t>men.</a:t>
            </a:r>
            <a:r>
              <a:rPr sz="800" spc="-60" dirty="0">
                <a:solidFill>
                  <a:srgbClr val="FAF8F6"/>
                </a:solidFill>
                <a:latin typeface="Tahoma"/>
                <a:cs typeface="Tahoma"/>
              </a:rPr>
              <a:t> </a:t>
            </a:r>
            <a:r>
              <a:rPr sz="800" spc="85" dirty="0">
                <a:solidFill>
                  <a:srgbClr val="FAF8F6"/>
                </a:solidFill>
                <a:latin typeface="Tahoma"/>
                <a:cs typeface="Tahoma"/>
              </a:rPr>
              <a:t>BMC</a:t>
            </a:r>
            <a:r>
              <a:rPr sz="800" spc="-45" dirty="0">
                <a:solidFill>
                  <a:srgbClr val="FAF8F6"/>
                </a:solidFill>
                <a:latin typeface="Tahoma"/>
                <a:cs typeface="Tahoma"/>
              </a:rPr>
              <a:t> </a:t>
            </a:r>
            <a:r>
              <a:rPr sz="800" dirty="0">
                <a:solidFill>
                  <a:srgbClr val="FAF8F6"/>
                </a:solidFill>
                <a:latin typeface="Tahoma"/>
                <a:cs typeface="Tahoma"/>
              </a:rPr>
              <a:t>Public</a:t>
            </a:r>
            <a:r>
              <a:rPr sz="800" spc="-30" dirty="0">
                <a:solidFill>
                  <a:srgbClr val="FAF8F6"/>
                </a:solidFill>
                <a:latin typeface="Tahoma"/>
                <a:cs typeface="Tahoma"/>
              </a:rPr>
              <a:t> </a:t>
            </a:r>
            <a:r>
              <a:rPr sz="800" dirty="0">
                <a:solidFill>
                  <a:srgbClr val="FAF8F6"/>
                </a:solidFill>
                <a:latin typeface="Tahoma"/>
                <a:cs typeface="Tahoma"/>
              </a:rPr>
              <a:t>Health.</a:t>
            </a:r>
            <a:r>
              <a:rPr sz="800" spc="20" dirty="0">
                <a:solidFill>
                  <a:srgbClr val="FAF8F6"/>
                </a:solidFill>
                <a:latin typeface="Tahoma"/>
                <a:cs typeface="Tahoma"/>
              </a:rPr>
              <a:t> </a:t>
            </a:r>
            <a:r>
              <a:rPr sz="800" dirty="0">
                <a:solidFill>
                  <a:srgbClr val="FAF8F6"/>
                </a:solidFill>
                <a:latin typeface="Tahoma"/>
                <a:cs typeface="Tahoma"/>
              </a:rPr>
              <a:t>2014</a:t>
            </a:r>
            <a:r>
              <a:rPr sz="800" spc="-45" dirty="0">
                <a:solidFill>
                  <a:srgbClr val="FAF8F6"/>
                </a:solidFill>
                <a:latin typeface="Tahoma"/>
                <a:cs typeface="Tahoma"/>
              </a:rPr>
              <a:t> </a:t>
            </a:r>
            <a:r>
              <a:rPr sz="800" spc="-10" dirty="0">
                <a:solidFill>
                  <a:srgbClr val="FAF8F6"/>
                </a:solidFill>
                <a:latin typeface="Tahoma"/>
                <a:cs typeface="Tahoma"/>
              </a:rPr>
              <a:t>Jan</a:t>
            </a:r>
            <a:r>
              <a:rPr sz="800" spc="-105" dirty="0">
                <a:solidFill>
                  <a:srgbClr val="FAF8F6"/>
                </a:solidFill>
                <a:latin typeface="Tahoma"/>
                <a:cs typeface="Tahoma"/>
              </a:rPr>
              <a:t> </a:t>
            </a:r>
            <a:r>
              <a:rPr sz="800" spc="-10" dirty="0">
                <a:solidFill>
                  <a:srgbClr val="FAF8F6"/>
                </a:solidFill>
                <a:latin typeface="Tahoma"/>
                <a:cs typeface="Tahoma"/>
              </a:rPr>
              <a:t>9;14:17.</a:t>
            </a:r>
            <a:endParaRPr sz="800">
              <a:latin typeface="Tahoma"/>
              <a:cs typeface="Tahoma"/>
            </a:endParaRPr>
          </a:p>
          <a:p>
            <a:pPr marL="192405">
              <a:lnSpc>
                <a:spcPct val="100000"/>
              </a:lnSpc>
              <a:spcBef>
                <a:spcPts val="920"/>
              </a:spcBef>
            </a:pPr>
            <a:r>
              <a:rPr sz="800" spc="-10" dirty="0">
                <a:solidFill>
                  <a:srgbClr val="FAF8F6"/>
                </a:solidFill>
                <a:latin typeface="Tahoma"/>
                <a:cs typeface="Tahoma"/>
              </a:rPr>
              <a:t>Jokela</a:t>
            </a:r>
            <a:r>
              <a:rPr sz="800" spc="5" dirty="0">
                <a:solidFill>
                  <a:srgbClr val="FAF8F6"/>
                </a:solidFill>
                <a:latin typeface="Tahoma"/>
                <a:cs typeface="Tahoma"/>
              </a:rPr>
              <a:t> </a:t>
            </a:r>
            <a:r>
              <a:rPr sz="800" dirty="0">
                <a:solidFill>
                  <a:srgbClr val="FAF8F6"/>
                </a:solidFill>
                <a:latin typeface="Tahoma"/>
                <a:cs typeface="Tahoma"/>
              </a:rPr>
              <a:t>M,</a:t>
            </a:r>
            <a:r>
              <a:rPr sz="800" spc="-20" dirty="0">
                <a:solidFill>
                  <a:srgbClr val="FAF8F6"/>
                </a:solidFill>
                <a:latin typeface="Tahoma"/>
                <a:cs typeface="Tahoma"/>
              </a:rPr>
              <a:t> </a:t>
            </a:r>
            <a:r>
              <a:rPr sz="800" dirty="0">
                <a:solidFill>
                  <a:srgbClr val="FAF8F6"/>
                </a:solidFill>
                <a:latin typeface="Tahoma"/>
                <a:cs typeface="Tahoma"/>
              </a:rPr>
              <a:t>Batty</a:t>
            </a:r>
            <a:r>
              <a:rPr sz="800" spc="-40" dirty="0">
                <a:solidFill>
                  <a:srgbClr val="FAF8F6"/>
                </a:solidFill>
                <a:latin typeface="Tahoma"/>
                <a:cs typeface="Tahoma"/>
              </a:rPr>
              <a:t> </a:t>
            </a:r>
            <a:r>
              <a:rPr sz="800" dirty="0">
                <a:solidFill>
                  <a:srgbClr val="FAF8F6"/>
                </a:solidFill>
                <a:latin typeface="Tahoma"/>
                <a:cs typeface="Tahoma"/>
              </a:rPr>
              <a:t>GD,</a:t>
            </a:r>
            <a:r>
              <a:rPr sz="800" spc="-15" dirty="0">
                <a:solidFill>
                  <a:srgbClr val="FAF8F6"/>
                </a:solidFill>
                <a:latin typeface="Tahoma"/>
                <a:cs typeface="Tahoma"/>
              </a:rPr>
              <a:t> </a:t>
            </a:r>
            <a:r>
              <a:rPr sz="800" dirty="0">
                <a:solidFill>
                  <a:srgbClr val="FAF8F6"/>
                </a:solidFill>
                <a:latin typeface="Tahoma"/>
                <a:cs typeface="Tahoma"/>
              </a:rPr>
              <a:t>Nyberg</a:t>
            </a:r>
            <a:r>
              <a:rPr sz="800" spc="50" dirty="0">
                <a:solidFill>
                  <a:srgbClr val="FAF8F6"/>
                </a:solidFill>
                <a:latin typeface="Tahoma"/>
                <a:cs typeface="Tahoma"/>
              </a:rPr>
              <a:t> </a:t>
            </a:r>
            <a:r>
              <a:rPr sz="800" spc="-30" dirty="0">
                <a:solidFill>
                  <a:srgbClr val="FAF8F6"/>
                </a:solidFill>
                <a:latin typeface="Tahoma"/>
                <a:cs typeface="Tahoma"/>
              </a:rPr>
              <a:t>ST,</a:t>
            </a:r>
            <a:r>
              <a:rPr sz="800" spc="-20" dirty="0">
                <a:solidFill>
                  <a:srgbClr val="FAF8F6"/>
                </a:solidFill>
                <a:latin typeface="Tahoma"/>
                <a:cs typeface="Tahoma"/>
              </a:rPr>
              <a:t> </a:t>
            </a:r>
            <a:r>
              <a:rPr sz="800" dirty="0">
                <a:solidFill>
                  <a:srgbClr val="FAF8F6"/>
                </a:solidFill>
                <a:latin typeface="Tahoma"/>
                <a:cs typeface="Tahoma"/>
              </a:rPr>
              <a:t>Virtanen</a:t>
            </a:r>
            <a:r>
              <a:rPr sz="800" spc="10" dirty="0">
                <a:solidFill>
                  <a:srgbClr val="FAF8F6"/>
                </a:solidFill>
                <a:latin typeface="Tahoma"/>
                <a:cs typeface="Tahoma"/>
              </a:rPr>
              <a:t> </a:t>
            </a:r>
            <a:r>
              <a:rPr sz="800" dirty="0">
                <a:solidFill>
                  <a:srgbClr val="FAF8F6"/>
                </a:solidFill>
                <a:latin typeface="Tahoma"/>
                <a:cs typeface="Tahoma"/>
              </a:rPr>
              <a:t>M, Nabi</a:t>
            </a:r>
            <a:r>
              <a:rPr sz="800" spc="-60" dirty="0">
                <a:solidFill>
                  <a:srgbClr val="FAF8F6"/>
                </a:solidFill>
                <a:latin typeface="Tahoma"/>
                <a:cs typeface="Tahoma"/>
              </a:rPr>
              <a:t> </a:t>
            </a:r>
            <a:r>
              <a:rPr sz="800" dirty="0">
                <a:solidFill>
                  <a:srgbClr val="FAF8F6"/>
                </a:solidFill>
                <a:latin typeface="Tahoma"/>
                <a:cs typeface="Tahoma"/>
              </a:rPr>
              <a:t>H,</a:t>
            </a:r>
            <a:r>
              <a:rPr sz="800" spc="-20" dirty="0">
                <a:solidFill>
                  <a:srgbClr val="FAF8F6"/>
                </a:solidFill>
                <a:latin typeface="Tahoma"/>
                <a:cs typeface="Tahoma"/>
              </a:rPr>
              <a:t> </a:t>
            </a:r>
            <a:r>
              <a:rPr sz="800" spc="-10" dirty="0">
                <a:solidFill>
                  <a:srgbClr val="FAF8F6"/>
                </a:solidFill>
                <a:latin typeface="Tahoma"/>
                <a:cs typeface="Tahoma"/>
              </a:rPr>
              <a:t>Singh-</a:t>
            </a:r>
            <a:r>
              <a:rPr sz="800" dirty="0">
                <a:solidFill>
                  <a:srgbClr val="FAF8F6"/>
                </a:solidFill>
                <a:latin typeface="Tahoma"/>
                <a:cs typeface="Tahoma"/>
              </a:rPr>
              <a:t>Manoux</a:t>
            </a:r>
            <a:r>
              <a:rPr sz="800" spc="-15" dirty="0">
                <a:solidFill>
                  <a:srgbClr val="FAF8F6"/>
                </a:solidFill>
                <a:latin typeface="Tahoma"/>
                <a:cs typeface="Tahoma"/>
              </a:rPr>
              <a:t> </a:t>
            </a:r>
            <a:r>
              <a:rPr sz="800" dirty="0">
                <a:solidFill>
                  <a:srgbClr val="FAF8F6"/>
                </a:solidFill>
                <a:latin typeface="Tahoma"/>
                <a:cs typeface="Tahoma"/>
              </a:rPr>
              <a:t>A,</a:t>
            </a:r>
            <a:r>
              <a:rPr sz="800" spc="15" dirty="0">
                <a:solidFill>
                  <a:srgbClr val="FAF8F6"/>
                </a:solidFill>
                <a:latin typeface="Tahoma"/>
                <a:cs typeface="Tahoma"/>
              </a:rPr>
              <a:t> </a:t>
            </a:r>
            <a:r>
              <a:rPr sz="800" dirty="0">
                <a:solidFill>
                  <a:srgbClr val="FAF8F6"/>
                </a:solidFill>
                <a:latin typeface="Tahoma"/>
                <a:cs typeface="Tahoma"/>
              </a:rPr>
              <a:t>Kivimäki</a:t>
            </a:r>
            <a:r>
              <a:rPr sz="800" spc="5" dirty="0">
                <a:solidFill>
                  <a:srgbClr val="FAF8F6"/>
                </a:solidFill>
                <a:latin typeface="Tahoma"/>
                <a:cs typeface="Tahoma"/>
              </a:rPr>
              <a:t> </a:t>
            </a:r>
            <a:r>
              <a:rPr sz="800" dirty="0">
                <a:solidFill>
                  <a:srgbClr val="FAF8F6"/>
                </a:solidFill>
                <a:latin typeface="Tahoma"/>
                <a:cs typeface="Tahoma"/>
              </a:rPr>
              <a:t>M.</a:t>
            </a:r>
            <a:r>
              <a:rPr sz="800" spc="-30" dirty="0">
                <a:solidFill>
                  <a:srgbClr val="FAF8F6"/>
                </a:solidFill>
                <a:latin typeface="Tahoma"/>
                <a:cs typeface="Tahoma"/>
              </a:rPr>
              <a:t> </a:t>
            </a:r>
            <a:r>
              <a:rPr sz="800" dirty="0">
                <a:solidFill>
                  <a:srgbClr val="FAF8F6"/>
                </a:solidFill>
                <a:latin typeface="Tahoma"/>
                <a:cs typeface="Tahoma"/>
              </a:rPr>
              <a:t>Personality</a:t>
            </a:r>
            <a:r>
              <a:rPr sz="800" spc="-40" dirty="0">
                <a:solidFill>
                  <a:srgbClr val="FAF8F6"/>
                </a:solidFill>
                <a:latin typeface="Tahoma"/>
                <a:cs typeface="Tahoma"/>
              </a:rPr>
              <a:t> </a:t>
            </a:r>
            <a:r>
              <a:rPr sz="800" spc="-10" dirty="0">
                <a:solidFill>
                  <a:srgbClr val="FAF8F6"/>
                </a:solidFill>
                <a:latin typeface="Tahoma"/>
                <a:cs typeface="Tahoma"/>
              </a:rPr>
              <a:t>and</a:t>
            </a:r>
            <a:r>
              <a:rPr sz="800" spc="10" dirty="0">
                <a:solidFill>
                  <a:srgbClr val="FAF8F6"/>
                </a:solidFill>
                <a:latin typeface="Tahoma"/>
                <a:cs typeface="Tahoma"/>
              </a:rPr>
              <a:t> </a:t>
            </a:r>
            <a:r>
              <a:rPr sz="800" spc="-20" dirty="0">
                <a:solidFill>
                  <a:srgbClr val="FAF8F6"/>
                </a:solidFill>
                <a:latin typeface="Tahoma"/>
                <a:cs typeface="Tahoma"/>
              </a:rPr>
              <a:t>all-</a:t>
            </a:r>
            <a:r>
              <a:rPr sz="800" spc="-10" dirty="0">
                <a:solidFill>
                  <a:srgbClr val="FAF8F6"/>
                </a:solidFill>
                <a:latin typeface="Tahoma"/>
                <a:cs typeface="Tahoma"/>
              </a:rPr>
              <a:t>cause</a:t>
            </a:r>
            <a:r>
              <a:rPr sz="800" spc="45" dirty="0">
                <a:solidFill>
                  <a:srgbClr val="FAF8F6"/>
                </a:solidFill>
                <a:latin typeface="Tahoma"/>
                <a:cs typeface="Tahoma"/>
              </a:rPr>
              <a:t> </a:t>
            </a:r>
            <a:r>
              <a:rPr sz="800" spc="-10" dirty="0">
                <a:solidFill>
                  <a:srgbClr val="FAF8F6"/>
                </a:solidFill>
                <a:latin typeface="Tahoma"/>
                <a:cs typeface="Tahoma"/>
              </a:rPr>
              <a:t>mortality:</a:t>
            </a:r>
            <a:r>
              <a:rPr sz="800" spc="-45" dirty="0">
                <a:solidFill>
                  <a:srgbClr val="FAF8F6"/>
                </a:solidFill>
                <a:latin typeface="Tahoma"/>
                <a:cs typeface="Tahoma"/>
              </a:rPr>
              <a:t> </a:t>
            </a:r>
            <a:r>
              <a:rPr sz="800" spc="-10" dirty="0">
                <a:solidFill>
                  <a:srgbClr val="FAF8F6"/>
                </a:solidFill>
                <a:latin typeface="Tahoma"/>
                <a:cs typeface="Tahoma"/>
              </a:rPr>
              <a:t>individual-</a:t>
            </a:r>
            <a:r>
              <a:rPr sz="800" dirty="0">
                <a:solidFill>
                  <a:srgbClr val="FAF8F6"/>
                </a:solidFill>
                <a:latin typeface="Tahoma"/>
                <a:cs typeface="Tahoma"/>
              </a:rPr>
              <a:t>participant</a:t>
            </a:r>
            <a:r>
              <a:rPr sz="800" spc="-60" dirty="0">
                <a:solidFill>
                  <a:srgbClr val="FAF8F6"/>
                </a:solidFill>
                <a:latin typeface="Tahoma"/>
                <a:cs typeface="Tahoma"/>
              </a:rPr>
              <a:t> </a:t>
            </a:r>
            <a:r>
              <a:rPr sz="800" spc="-10" dirty="0">
                <a:solidFill>
                  <a:srgbClr val="FAF8F6"/>
                </a:solidFill>
                <a:latin typeface="Tahoma"/>
                <a:cs typeface="Tahoma"/>
              </a:rPr>
              <a:t>meta-</a:t>
            </a:r>
            <a:r>
              <a:rPr sz="800" spc="-20" dirty="0">
                <a:solidFill>
                  <a:srgbClr val="FAF8F6"/>
                </a:solidFill>
                <a:latin typeface="Tahoma"/>
                <a:cs typeface="Tahoma"/>
              </a:rPr>
              <a:t>analysis</a:t>
            </a:r>
            <a:r>
              <a:rPr sz="800" spc="-45" dirty="0">
                <a:solidFill>
                  <a:srgbClr val="FAF8F6"/>
                </a:solidFill>
                <a:latin typeface="Tahoma"/>
                <a:cs typeface="Tahoma"/>
              </a:rPr>
              <a:t> </a:t>
            </a:r>
            <a:r>
              <a:rPr sz="800" dirty="0">
                <a:solidFill>
                  <a:srgbClr val="FAF8F6"/>
                </a:solidFill>
                <a:latin typeface="Tahoma"/>
                <a:cs typeface="Tahoma"/>
              </a:rPr>
              <a:t>of</a:t>
            </a:r>
            <a:r>
              <a:rPr sz="800" spc="35" dirty="0">
                <a:solidFill>
                  <a:srgbClr val="FAF8F6"/>
                </a:solidFill>
                <a:latin typeface="Tahoma"/>
                <a:cs typeface="Tahoma"/>
              </a:rPr>
              <a:t> </a:t>
            </a:r>
            <a:r>
              <a:rPr sz="800" dirty="0">
                <a:solidFill>
                  <a:srgbClr val="FAF8F6"/>
                </a:solidFill>
                <a:latin typeface="Tahoma"/>
                <a:cs typeface="Tahoma"/>
              </a:rPr>
              <a:t>3,947</a:t>
            </a:r>
            <a:r>
              <a:rPr sz="800" spc="-100" dirty="0">
                <a:solidFill>
                  <a:srgbClr val="FAF8F6"/>
                </a:solidFill>
                <a:latin typeface="Tahoma"/>
                <a:cs typeface="Tahoma"/>
              </a:rPr>
              <a:t> </a:t>
            </a:r>
            <a:r>
              <a:rPr sz="800" dirty="0">
                <a:solidFill>
                  <a:srgbClr val="FAF8F6"/>
                </a:solidFill>
                <a:latin typeface="Tahoma"/>
                <a:cs typeface="Tahoma"/>
              </a:rPr>
              <a:t>deaths</a:t>
            </a:r>
            <a:r>
              <a:rPr sz="800" spc="50" dirty="0">
                <a:solidFill>
                  <a:srgbClr val="FAF8F6"/>
                </a:solidFill>
                <a:latin typeface="Tahoma"/>
                <a:cs typeface="Tahoma"/>
              </a:rPr>
              <a:t> </a:t>
            </a:r>
            <a:r>
              <a:rPr sz="800" spc="-10" dirty="0">
                <a:solidFill>
                  <a:srgbClr val="FAF8F6"/>
                </a:solidFill>
                <a:latin typeface="Tahoma"/>
                <a:cs typeface="Tahoma"/>
              </a:rPr>
              <a:t>in</a:t>
            </a:r>
            <a:r>
              <a:rPr sz="800" spc="15" dirty="0">
                <a:solidFill>
                  <a:srgbClr val="FAF8F6"/>
                </a:solidFill>
                <a:latin typeface="Tahoma"/>
                <a:cs typeface="Tahoma"/>
              </a:rPr>
              <a:t> </a:t>
            </a:r>
            <a:r>
              <a:rPr sz="800" spc="-10" dirty="0">
                <a:solidFill>
                  <a:srgbClr val="FAF8F6"/>
                </a:solidFill>
                <a:latin typeface="Tahoma"/>
                <a:cs typeface="Tahoma"/>
              </a:rPr>
              <a:t>76,150</a:t>
            </a:r>
            <a:endParaRPr sz="800">
              <a:latin typeface="Tahoma"/>
              <a:cs typeface="Tahoma"/>
            </a:endParaRPr>
          </a:p>
          <a:p>
            <a:pPr marL="192405">
              <a:lnSpc>
                <a:spcPct val="100000"/>
              </a:lnSpc>
              <a:spcBef>
                <a:spcPts val="15"/>
              </a:spcBef>
            </a:pPr>
            <a:r>
              <a:rPr sz="800" spc="-10" dirty="0">
                <a:solidFill>
                  <a:srgbClr val="FAF8F6"/>
                </a:solidFill>
                <a:latin typeface="Tahoma"/>
                <a:cs typeface="Tahoma"/>
              </a:rPr>
              <a:t>adults.</a:t>
            </a:r>
            <a:r>
              <a:rPr sz="800" spc="65" dirty="0">
                <a:solidFill>
                  <a:srgbClr val="FAF8F6"/>
                </a:solidFill>
                <a:latin typeface="Tahoma"/>
                <a:cs typeface="Tahoma"/>
              </a:rPr>
              <a:t> </a:t>
            </a:r>
            <a:r>
              <a:rPr sz="800" dirty="0">
                <a:solidFill>
                  <a:srgbClr val="FAF8F6"/>
                </a:solidFill>
                <a:latin typeface="Tahoma"/>
                <a:cs typeface="Tahoma"/>
              </a:rPr>
              <a:t>Am</a:t>
            </a:r>
            <a:r>
              <a:rPr sz="800" spc="-65" dirty="0">
                <a:solidFill>
                  <a:srgbClr val="FAF8F6"/>
                </a:solidFill>
                <a:latin typeface="Tahoma"/>
                <a:cs typeface="Tahoma"/>
              </a:rPr>
              <a:t> </a:t>
            </a:r>
            <a:r>
              <a:rPr sz="800" dirty="0">
                <a:solidFill>
                  <a:srgbClr val="FAF8F6"/>
                </a:solidFill>
                <a:latin typeface="Tahoma"/>
                <a:cs typeface="Tahoma"/>
              </a:rPr>
              <a:t>J</a:t>
            </a:r>
            <a:r>
              <a:rPr sz="800" spc="10" dirty="0">
                <a:solidFill>
                  <a:srgbClr val="FAF8F6"/>
                </a:solidFill>
                <a:latin typeface="Tahoma"/>
                <a:cs typeface="Tahoma"/>
              </a:rPr>
              <a:t> </a:t>
            </a:r>
            <a:r>
              <a:rPr sz="800" spc="-10" dirty="0">
                <a:solidFill>
                  <a:srgbClr val="FAF8F6"/>
                </a:solidFill>
                <a:latin typeface="Tahoma"/>
                <a:cs typeface="Tahoma"/>
              </a:rPr>
              <a:t>Epidemiol.</a:t>
            </a:r>
            <a:r>
              <a:rPr sz="800" spc="-25" dirty="0">
                <a:solidFill>
                  <a:srgbClr val="FAF8F6"/>
                </a:solidFill>
                <a:latin typeface="Tahoma"/>
                <a:cs typeface="Tahoma"/>
              </a:rPr>
              <a:t> </a:t>
            </a:r>
            <a:r>
              <a:rPr sz="800" dirty="0">
                <a:solidFill>
                  <a:srgbClr val="FAF8F6"/>
                </a:solidFill>
                <a:latin typeface="Tahoma"/>
                <a:cs typeface="Tahoma"/>
              </a:rPr>
              <a:t>2013 </a:t>
            </a:r>
            <a:r>
              <a:rPr sz="800" spc="-10" dirty="0">
                <a:solidFill>
                  <a:srgbClr val="FAF8F6"/>
                </a:solidFill>
                <a:latin typeface="Tahoma"/>
                <a:cs typeface="Tahoma"/>
              </a:rPr>
              <a:t>Sep</a:t>
            </a:r>
            <a:r>
              <a:rPr sz="800" spc="15" dirty="0">
                <a:solidFill>
                  <a:srgbClr val="FAF8F6"/>
                </a:solidFill>
                <a:latin typeface="Tahoma"/>
                <a:cs typeface="Tahoma"/>
              </a:rPr>
              <a:t> </a:t>
            </a:r>
            <a:r>
              <a:rPr sz="800" spc="-25" dirty="0">
                <a:solidFill>
                  <a:srgbClr val="FAF8F6"/>
                </a:solidFill>
                <a:latin typeface="Tahoma"/>
                <a:cs typeface="Tahoma"/>
              </a:rPr>
              <a:t>1;178(5):667-75.</a:t>
            </a:r>
            <a:endParaRPr sz="800">
              <a:latin typeface="Tahoma"/>
              <a:cs typeface="Tahoma"/>
            </a:endParaRPr>
          </a:p>
          <a:p>
            <a:pPr>
              <a:lnSpc>
                <a:spcPct val="100000"/>
              </a:lnSpc>
              <a:spcBef>
                <a:spcPts val="25"/>
              </a:spcBef>
            </a:pPr>
            <a:endParaRPr sz="800">
              <a:latin typeface="Tahoma"/>
              <a:cs typeface="Tahoma"/>
            </a:endParaRPr>
          </a:p>
          <a:p>
            <a:pPr marL="192405">
              <a:lnSpc>
                <a:spcPts val="930"/>
              </a:lnSpc>
            </a:pPr>
            <a:r>
              <a:rPr sz="800" spc="-10" dirty="0">
                <a:solidFill>
                  <a:srgbClr val="FAF8F6"/>
                </a:solidFill>
                <a:latin typeface="Tahoma"/>
                <a:cs typeface="Tahoma"/>
              </a:rPr>
              <a:t>Paganini-</a:t>
            </a:r>
            <a:r>
              <a:rPr sz="800" dirty="0">
                <a:solidFill>
                  <a:srgbClr val="FAF8F6"/>
                </a:solidFill>
                <a:latin typeface="Tahoma"/>
                <a:cs typeface="Tahoma"/>
              </a:rPr>
              <a:t>Hill A,</a:t>
            </a:r>
            <a:r>
              <a:rPr sz="800" spc="10" dirty="0">
                <a:solidFill>
                  <a:srgbClr val="FAF8F6"/>
                </a:solidFill>
                <a:latin typeface="Tahoma"/>
                <a:cs typeface="Tahoma"/>
              </a:rPr>
              <a:t> </a:t>
            </a:r>
            <a:r>
              <a:rPr sz="800" dirty="0">
                <a:solidFill>
                  <a:srgbClr val="FAF8F6"/>
                </a:solidFill>
                <a:latin typeface="Tahoma"/>
                <a:cs typeface="Tahoma"/>
              </a:rPr>
              <a:t>Corrada </a:t>
            </a:r>
            <a:r>
              <a:rPr sz="800" spc="70" dirty="0">
                <a:solidFill>
                  <a:srgbClr val="FAF8F6"/>
                </a:solidFill>
                <a:latin typeface="Tahoma"/>
                <a:cs typeface="Tahoma"/>
              </a:rPr>
              <a:t>MM,</a:t>
            </a:r>
            <a:r>
              <a:rPr sz="800" spc="-40" dirty="0">
                <a:solidFill>
                  <a:srgbClr val="FAF8F6"/>
                </a:solidFill>
                <a:latin typeface="Tahoma"/>
                <a:cs typeface="Tahoma"/>
              </a:rPr>
              <a:t> </a:t>
            </a:r>
            <a:r>
              <a:rPr sz="800" spc="-10" dirty="0">
                <a:solidFill>
                  <a:srgbClr val="FAF8F6"/>
                </a:solidFill>
                <a:latin typeface="Tahoma"/>
                <a:cs typeface="Tahoma"/>
              </a:rPr>
              <a:t>Kawas</a:t>
            </a:r>
            <a:r>
              <a:rPr sz="800" spc="-15" dirty="0">
                <a:solidFill>
                  <a:srgbClr val="FAF8F6"/>
                </a:solidFill>
                <a:latin typeface="Tahoma"/>
                <a:cs typeface="Tahoma"/>
              </a:rPr>
              <a:t> </a:t>
            </a:r>
            <a:r>
              <a:rPr sz="800" dirty="0">
                <a:solidFill>
                  <a:srgbClr val="FAF8F6"/>
                </a:solidFill>
                <a:latin typeface="Tahoma"/>
                <a:cs typeface="Tahoma"/>
              </a:rPr>
              <a:t>CH.</a:t>
            </a:r>
            <a:r>
              <a:rPr sz="800" spc="55" dirty="0">
                <a:solidFill>
                  <a:srgbClr val="FAF8F6"/>
                </a:solidFill>
                <a:latin typeface="Tahoma"/>
                <a:cs typeface="Tahoma"/>
              </a:rPr>
              <a:t> </a:t>
            </a:r>
            <a:r>
              <a:rPr sz="800" spc="-20" dirty="0">
                <a:solidFill>
                  <a:srgbClr val="FAF8F6"/>
                </a:solidFill>
                <a:latin typeface="Tahoma"/>
                <a:cs typeface="Tahoma"/>
              </a:rPr>
              <a:t>Increased</a:t>
            </a:r>
            <a:r>
              <a:rPr sz="800" spc="10" dirty="0">
                <a:solidFill>
                  <a:srgbClr val="FAF8F6"/>
                </a:solidFill>
                <a:latin typeface="Tahoma"/>
                <a:cs typeface="Tahoma"/>
              </a:rPr>
              <a:t> </a:t>
            </a:r>
            <a:r>
              <a:rPr sz="800" spc="-10" dirty="0">
                <a:solidFill>
                  <a:srgbClr val="FAF8F6"/>
                </a:solidFill>
                <a:latin typeface="Tahoma"/>
                <a:cs typeface="Tahoma"/>
              </a:rPr>
              <a:t>longevity</a:t>
            </a:r>
            <a:r>
              <a:rPr sz="800" spc="-40" dirty="0">
                <a:solidFill>
                  <a:srgbClr val="FAF8F6"/>
                </a:solidFill>
                <a:latin typeface="Tahoma"/>
                <a:cs typeface="Tahoma"/>
              </a:rPr>
              <a:t> </a:t>
            </a:r>
            <a:r>
              <a:rPr sz="800" dirty="0">
                <a:solidFill>
                  <a:srgbClr val="FAF8F6"/>
                </a:solidFill>
                <a:latin typeface="Tahoma"/>
                <a:cs typeface="Tahoma"/>
              </a:rPr>
              <a:t>in</a:t>
            </a:r>
            <a:r>
              <a:rPr sz="800" spc="-80" dirty="0">
                <a:solidFill>
                  <a:srgbClr val="FAF8F6"/>
                </a:solidFill>
                <a:latin typeface="Tahoma"/>
                <a:cs typeface="Tahoma"/>
              </a:rPr>
              <a:t> </a:t>
            </a:r>
            <a:r>
              <a:rPr sz="800" dirty="0">
                <a:solidFill>
                  <a:srgbClr val="FAF8F6"/>
                </a:solidFill>
                <a:latin typeface="Tahoma"/>
                <a:cs typeface="Tahoma"/>
              </a:rPr>
              <a:t>older</a:t>
            </a:r>
            <a:r>
              <a:rPr sz="800" spc="-70" dirty="0">
                <a:solidFill>
                  <a:srgbClr val="FAF8F6"/>
                </a:solidFill>
                <a:latin typeface="Tahoma"/>
                <a:cs typeface="Tahoma"/>
              </a:rPr>
              <a:t> </a:t>
            </a:r>
            <a:r>
              <a:rPr sz="800" spc="-10" dirty="0">
                <a:solidFill>
                  <a:srgbClr val="FAF8F6"/>
                </a:solidFill>
                <a:latin typeface="Tahoma"/>
                <a:cs typeface="Tahoma"/>
              </a:rPr>
              <a:t>users</a:t>
            </a:r>
            <a:r>
              <a:rPr sz="800" spc="40" dirty="0">
                <a:solidFill>
                  <a:srgbClr val="FAF8F6"/>
                </a:solidFill>
                <a:latin typeface="Tahoma"/>
                <a:cs typeface="Tahoma"/>
              </a:rPr>
              <a:t> </a:t>
            </a:r>
            <a:r>
              <a:rPr sz="800" dirty="0">
                <a:solidFill>
                  <a:srgbClr val="FAF8F6"/>
                </a:solidFill>
                <a:latin typeface="Tahoma"/>
                <a:cs typeface="Tahoma"/>
              </a:rPr>
              <a:t>of</a:t>
            </a:r>
            <a:r>
              <a:rPr sz="800" spc="-60" dirty="0">
                <a:solidFill>
                  <a:srgbClr val="FAF8F6"/>
                </a:solidFill>
                <a:latin typeface="Tahoma"/>
                <a:cs typeface="Tahoma"/>
              </a:rPr>
              <a:t> </a:t>
            </a:r>
            <a:r>
              <a:rPr sz="800" spc="-10" dirty="0">
                <a:solidFill>
                  <a:srgbClr val="FAF8F6"/>
                </a:solidFill>
                <a:latin typeface="Tahoma"/>
                <a:cs typeface="Tahoma"/>
              </a:rPr>
              <a:t>postmenopausal</a:t>
            </a:r>
            <a:r>
              <a:rPr sz="800" spc="-35" dirty="0">
                <a:solidFill>
                  <a:srgbClr val="FAF8F6"/>
                </a:solidFill>
                <a:latin typeface="Tahoma"/>
                <a:cs typeface="Tahoma"/>
              </a:rPr>
              <a:t> </a:t>
            </a:r>
            <a:r>
              <a:rPr sz="800" dirty="0">
                <a:solidFill>
                  <a:srgbClr val="FAF8F6"/>
                </a:solidFill>
                <a:latin typeface="Tahoma"/>
                <a:cs typeface="Tahoma"/>
              </a:rPr>
              <a:t>estrogen</a:t>
            </a:r>
            <a:r>
              <a:rPr sz="800" spc="-80" dirty="0">
                <a:solidFill>
                  <a:srgbClr val="FAF8F6"/>
                </a:solidFill>
                <a:latin typeface="Tahoma"/>
                <a:cs typeface="Tahoma"/>
              </a:rPr>
              <a:t> </a:t>
            </a:r>
            <a:r>
              <a:rPr sz="800" spc="-10" dirty="0">
                <a:solidFill>
                  <a:srgbClr val="FAF8F6"/>
                </a:solidFill>
                <a:latin typeface="Tahoma"/>
                <a:cs typeface="Tahoma"/>
              </a:rPr>
              <a:t>therapy:</a:t>
            </a:r>
            <a:r>
              <a:rPr sz="800" spc="45" dirty="0">
                <a:solidFill>
                  <a:srgbClr val="FAF8F6"/>
                </a:solidFill>
                <a:latin typeface="Tahoma"/>
                <a:cs typeface="Tahoma"/>
              </a:rPr>
              <a:t> </a:t>
            </a:r>
            <a:r>
              <a:rPr sz="800" dirty="0">
                <a:solidFill>
                  <a:srgbClr val="FAF8F6"/>
                </a:solidFill>
                <a:latin typeface="Tahoma"/>
                <a:cs typeface="Tahoma"/>
              </a:rPr>
              <a:t>the</a:t>
            </a:r>
            <a:r>
              <a:rPr sz="800" spc="-50" dirty="0">
                <a:solidFill>
                  <a:srgbClr val="FAF8F6"/>
                </a:solidFill>
                <a:latin typeface="Tahoma"/>
                <a:cs typeface="Tahoma"/>
              </a:rPr>
              <a:t> </a:t>
            </a:r>
            <a:r>
              <a:rPr sz="800" spc="-10" dirty="0">
                <a:solidFill>
                  <a:srgbClr val="FAF8F6"/>
                </a:solidFill>
                <a:latin typeface="Tahoma"/>
                <a:cs typeface="Tahoma"/>
              </a:rPr>
              <a:t>Leisure</a:t>
            </a:r>
            <a:r>
              <a:rPr sz="800" spc="-55" dirty="0">
                <a:solidFill>
                  <a:srgbClr val="FAF8F6"/>
                </a:solidFill>
                <a:latin typeface="Tahoma"/>
                <a:cs typeface="Tahoma"/>
              </a:rPr>
              <a:t> </a:t>
            </a:r>
            <a:r>
              <a:rPr sz="800" dirty="0">
                <a:solidFill>
                  <a:srgbClr val="FAF8F6"/>
                </a:solidFill>
                <a:latin typeface="Tahoma"/>
                <a:cs typeface="Tahoma"/>
              </a:rPr>
              <a:t>World</a:t>
            </a:r>
            <a:r>
              <a:rPr sz="800" spc="-85" dirty="0">
                <a:solidFill>
                  <a:srgbClr val="FAF8F6"/>
                </a:solidFill>
                <a:latin typeface="Tahoma"/>
                <a:cs typeface="Tahoma"/>
              </a:rPr>
              <a:t> </a:t>
            </a:r>
            <a:r>
              <a:rPr sz="800" dirty="0">
                <a:solidFill>
                  <a:srgbClr val="FAF8F6"/>
                </a:solidFill>
                <a:latin typeface="Tahoma"/>
                <a:cs typeface="Tahoma"/>
              </a:rPr>
              <a:t>Cohort</a:t>
            </a:r>
            <a:r>
              <a:rPr sz="800" spc="30" dirty="0">
                <a:solidFill>
                  <a:srgbClr val="FAF8F6"/>
                </a:solidFill>
                <a:latin typeface="Tahoma"/>
                <a:cs typeface="Tahoma"/>
              </a:rPr>
              <a:t> </a:t>
            </a:r>
            <a:r>
              <a:rPr sz="800" spc="-10" dirty="0">
                <a:solidFill>
                  <a:srgbClr val="FAF8F6"/>
                </a:solidFill>
                <a:latin typeface="Tahoma"/>
                <a:cs typeface="Tahoma"/>
              </a:rPr>
              <a:t>Study.</a:t>
            </a:r>
            <a:r>
              <a:rPr sz="800" spc="-35" dirty="0">
                <a:solidFill>
                  <a:srgbClr val="FAF8F6"/>
                </a:solidFill>
                <a:latin typeface="Tahoma"/>
                <a:cs typeface="Tahoma"/>
              </a:rPr>
              <a:t> </a:t>
            </a:r>
            <a:r>
              <a:rPr sz="800" dirty="0">
                <a:solidFill>
                  <a:srgbClr val="FAF8F6"/>
                </a:solidFill>
                <a:latin typeface="Tahoma"/>
                <a:cs typeface="Tahoma"/>
              </a:rPr>
              <a:t>Menopause.</a:t>
            </a:r>
            <a:r>
              <a:rPr sz="800" spc="60" dirty="0">
                <a:solidFill>
                  <a:srgbClr val="FAF8F6"/>
                </a:solidFill>
                <a:latin typeface="Tahoma"/>
                <a:cs typeface="Tahoma"/>
              </a:rPr>
              <a:t> </a:t>
            </a:r>
            <a:r>
              <a:rPr sz="800" dirty="0">
                <a:solidFill>
                  <a:srgbClr val="FAF8F6"/>
                </a:solidFill>
                <a:latin typeface="Tahoma"/>
                <a:cs typeface="Tahoma"/>
              </a:rPr>
              <a:t>2018</a:t>
            </a:r>
            <a:r>
              <a:rPr sz="800" spc="-15" dirty="0">
                <a:solidFill>
                  <a:srgbClr val="FAF8F6"/>
                </a:solidFill>
                <a:latin typeface="Tahoma"/>
                <a:cs typeface="Tahoma"/>
              </a:rPr>
              <a:t> </a:t>
            </a:r>
            <a:r>
              <a:rPr sz="800" spc="-10" dirty="0">
                <a:solidFill>
                  <a:srgbClr val="FAF8F6"/>
                </a:solidFill>
                <a:latin typeface="Tahoma"/>
                <a:cs typeface="Tahoma"/>
              </a:rPr>
              <a:t>Nov;25(11):1256-</a:t>
            </a:r>
            <a:endParaRPr sz="800">
              <a:latin typeface="Tahoma"/>
              <a:cs typeface="Tahoma"/>
            </a:endParaRPr>
          </a:p>
          <a:p>
            <a:pPr marL="192405">
              <a:lnSpc>
                <a:spcPts val="930"/>
              </a:lnSpc>
            </a:pPr>
            <a:r>
              <a:rPr sz="800" spc="-20" dirty="0">
                <a:solidFill>
                  <a:srgbClr val="FAF8F6"/>
                </a:solidFill>
                <a:latin typeface="Tahoma"/>
                <a:cs typeface="Tahoma"/>
              </a:rPr>
              <a:t>1261</a:t>
            </a:r>
            <a:endParaRPr sz="800">
              <a:latin typeface="Tahoma"/>
              <a:cs typeface="Tahoma"/>
            </a:endParaRPr>
          </a:p>
          <a:p>
            <a:pPr>
              <a:lnSpc>
                <a:spcPct val="100000"/>
              </a:lnSpc>
              <a:spcBef>
                <a:spcPts val="30"/>
              </a:spcBef>
            </a:pPr>
            <a:endParaRPr sz="800">
              <a:latin typeface="Tahoma"/>
              <a:cs typeface="Tahoma"/>
            </a:endParaRPr>
          </a:p>
          <a:p>
            <a:pPr marL="192405">
              <a:lnSpc>
                <a:spcPct val="100000"/>
              </a:lnSpc>
            </a:pPr>
            <a:r>
              <a:rPr sz="800" dirty="0">
                <a:solidFill>
                  <a:srgbClr val="FAF8F6"/>
                </a:solidFill>
                <a:latin typeface="Tahoma"/>
                <a:cs typeface="Tahoma"/>
              </a:rPr>
              <a:t>Dye</a:t>
            </a:r>
            <a:r>
              <a:rPr sz="800" spc="-60" dirty="0">
                <a:solidFill>
                  <a:srgbClr val="FAF8F6"/>
                </a:solidFill>
                <a:latin typeface="Tahoma"/>
                <a:cs typeface="Tahoma"/>
              </a:rPr>
              <a:t> </a:t>
            </a:r>
            <a:r>
              <a:rPr sz="800" dirty="0">
                <a:solidFill>
                  <a:srgbClr val="FAF8F6"/>
                </a:solidFill>
                <a:latin typeface="Tahoma"/>
                <a:cs typeface="Tahoma"/>
              </a:rPr>
              <a:t>RV,</a:t>
            </a:r>
            <a:r>
              <a:rPr sz="800" spc="-25" dirty="0">
                <a:solidFill>
                  <a:srgbClr val="FAF8F6"/>
                </a:solidFill>
                <a:latin typeface="Tahoma"/>
                <a:cs typeface="Tahoma"/>
              </a:rPr>
              <a:t> </a:t>
            </a:r>
            <a:r>
              <a:rPr sz="800" dirty="0">
                <a:solidFill>
                  <a:srgbClr val="FAF8F6"/>
                </a:solidFill>
                <a:latin typeface="Tahoma"/>
                <a:cs typeface="Tahoma"/>
              </a:rPr>
              <a:t>Miller</a:t>
            </a:r>
            <a:r>
              <a:rPr sz="800" spc="20" dirty="0">
                <a:solidFill>
                  <a:srgbClr val="FAF8F6"/>
                </a:solidFill>
                <a:latin typeface="Tahoma"/>
                <a:cs typeface="Tahoma"/>
              </a:rPr>
              <a:t> </a:t>
            </a:r>
            <a:r>
              <a:rPr sz="800" spc="-20" dirty="0">
                <a:solidFill>
                  <a:srgbClr val="FAF8F6"/>
                </a:solidFill>
                <a:latin typeface="Tahoma"/>
                <a:cs typeface="Tahoma"/>
              </a:rPr>
              <a:t>KJ,</a:t>
            </a:r>
            <a:r>
              <a:rPr sz="800" spc="-25" dirty="0">
                <a:solidFill>
                  <a:srgbClr val="FAF8F6"/>
                </a:solidFill>
                <a:latin typeface="Tahoma"/>
                <a:cs typeface="Tahoma"/>
              </a:rPr>
              <a:t> </a:t>
            </a:r>
            <a:r>
              <a:rPr sz="800" spc="-10" dirty="0">
                <a:solidFill>
                  <a:srgbClr val="FAF8F6"/>
                </a:solidFill>
                <a:latin typeface="Tahoma"/>
                <a:cs typeface="Tahoma"/>
              </a:rPr>
              <a:t>Singer</a:t>
            </a:r>
            <a:r>
              <a:rPr sz="800" spc="-70" dirty="0">
                <a:solidFill>
                  <a:srgbClr val="FAF8F6"/>
                </a:solidFill>
                <a:latin typeface="Tahoma"/>
                <a:cs typeface="Tahoma"/>
              </a:rPr>
              <a:t> </a:t>
            </a:r>
            <a:r>
              <a:rPr sz="800" spc="-10" dirty="0">
                <a:solidFill>
                  <a:srgbClr val="FAF8F6"/>
                </a:solidFill>
                <a:latin typeface="Tahoma"/>
                <a:cs typeface="Tahoma"/>
              </a:rPr>
              <a:t>EJ,</a:t>
            </a:r>
            <a:r>
              <a:rPr sz="800" spc="-20" dirty="0">
                <a:solidFill>
                  <a:srgbClr val="FAF8F6"/>
                </a:solidFill>
                <a:latin typeface="Tahoma"/>
                <a:cs typeface="Tahoma"/>
              </a:rPr>
              <a:t> </a:t>
            </a:r>
            <a:r>
              <a:rPr sz="800" dirty="0">
                <a:solidFill>
                  <a:srgbClr val="FAF8F6"/>
                </a:solidFill>
                <a:latin typeface="Tahoma"/>
                <a:cs typeface="Tahoma"/>
              </a:rPr>
              <a:t>Levine</a:t>
            </a:r>
            <a:r>
              <a:rPr sz="800" spc="35" dirty="0">
                <a:solidFill>
                  <a:srgbClr val="FAF8F6"/>
                </a:solidFill>
                <a:latin typeface="Tahoma"/>
                <a:cs typeface="Tahoma"/>
              </a:rPr>
              <a:t> </a:t>
            </a:r>
            <a:r>
              <a:rPr sz="800" spc="-20" dirty="0">
                <a:solidFill>
                  <a:srgbClr val="FAF8F6"/>
                </a:solidFill>
                <a:latin typeface="Tahoma"/>
                <a:cs typeface="Tahoma"/>
              </a:rPr>
              <a:t>AJ.</a:t>
            </a:r>
            <a:r>
              <a:rPr sz="800" spc="-35" dirty="0">
                <a:solidFill>
                  <a:srgbClr val="FAF8F6"/>
                </a:solidFill>
                <a:latin typeface="Tahoma"/>
                <a:cs typeface="Tahoma"/>
              </a:rPr>
              <a:t> </a:t>
            </a:r>
            <a:r>
              <a:rPr sz="800" dirty="0">
                <a:solidFill>
                  <a:srgbClr val="FAF8F6"/>
                </a:solidFill>
                <a:latin typeface="Tahoma"/>
                <a:cs typeface="Tahoma"/>
              </a:rPr>
              <a:t>Hormone</a:t>
            </a:r>
            <a:r>
              <a:rPr sz="800" spc="40" dirty="0">
                <a:solidFill>
                  <a:srgbClr val="FAF8F6"/>
                </a:solidFill>
                <a:latin typeface="Tahoma"/>
                <a:cs typeface="Tahoma"/>
              </a:rPr>
              <a:t> </a:t>
            </a:r>
            <a:r>
              <a:rPr sz="800" spc="-10" dirty="0">
                <a:solidFill>
                  <a:srgbClr val="FAF8F6"/>
                </a:solidFill>
                <a:latin typeface="Tahoma"/>
                <a:cs typeface="Tahoma"/>
              </a:rPr>
              <a:t>replacement</a:t>
            </a:r>
            <a:r>
              <a:rPr sz="800" spc="25" dirty="0">
                <a:solidFill>
                  <a:srgbClr val="FAF8F6"/>
                </a:solidFill>
                <a:latin typeface="Tahoma"/>
                <a:cs typeface="Tahoma"/>
              </a:rPr>
              <a:t> </a:t>
            </a:r>
            <a:r>
              <a:rPr sz="800" dirty="0">
                <a:solidFill>
                  <a:srgbClr val="FAF8F6"/>
                </a:solidFill>
                <a:latin typeface="Tahoma"/>
                <a:cs typeface="Tahoma"/>
              </a:rPr>
              <a:t>therapy</a:t>
            </a:r>
            <a:r>
              <a:rPr sz="800" spc="45" dirty="0">
                <a:solidFill>
                  <a:srgbClr val="FAF8F6"/>
                </a:solidFill>
                <a:latin typeface="Tahoma"/>
                <a:cs typeface="Tahoma"/>
              </a:rPr>
              <a:t> </a:t>
            </a:r>
            <a:r>
              <a:rPr sz="800" spc="-10" dirty="0">
                <a:solidFill>
                  <a:srgbClr val="FAF8F6"/>
                </a:solidFill>
                <a:latin typeface="Tahoma"/>
                <a:cs typeface="Tahoma"/>
              </a:rPr>
              <a:t>and</a:t>
            </a:r>
            <a:r>
              <a:rPr sz="800" spc="10" dirty="0">
                <a:solidFill>
                  <a:srgbClr val="FAF8F6"/>
                </a:solidFill>
                <a:latin typeface="Tahoma"/>
                <a:cs typeface="Tahoma"/>
              </a:rPr>
              <a:t> </a:t>
            </a:r>
            <a:r>
              <a:rPr sz="800" spc="-10" dirty="0">
                <a:solidFill>
                  <a:srgbClr val="FAF8F6"/>
                </a:solidFill>
                <a:latin typeface="Tahoma"/>
                <a:cs typeface="Tahoma"/>
              </a:rPr>
              <a:t>risk</a:t>
            </a:r>
            <a:r>
              <a:rPr sz="800" spc="-35" dirty="0">
                <a:solidFill>
                  <a:srgbClr val="FAF8F6"/>
                </a:solidFill>
                <a:latin typeface="Tahoma"/>
                <a:cs typeface="Tahoma"/>
              </a:rPr>
              <a:t> </a:t>
            </a:r>
            <a:r>
              <a:rPr sz="800" dirty="0">
                <a:solidFill>
                  <a:srgbClr val="FAF8F6"/>
                </a:solidFill>
                <a:latin typeface="Tahoma"/>
                <a:cs typeface="Tahoma"/>
              </a:rPr>
              <a:t>for</a:t>
            </a:r>
            <a:r>
              <a:rPr sz="800" spc="20" dirty="0">
                <a:solidFill>
                  <a:srgbClr val="FAF8F6"/>
                </a:solidFill>
                <a:latin typeface="Tahoma"/>
                <a:cs typeface="Tahoma"/>
              </a:rPr>
              <a:t> </a:t>
            </a:r>
            <a:r>
              <a:rPr sz="800" spc="-10" dirty="0">
                <a:solidFill>
                  <a:srgbClr val="FAF8F6"/>
                </a:solidFill>
                <a:latin typeface="Tahoma"/>
                <a:cs typeface="Tahoma"/>
              </a:rPr>
              <a:t>neurodegenerative</a:t>
            </a:r>
            <a:r>
              <a:rPr sz="800" spc="-55" dirty="0">
                <a:solidFill>
                  <a:srgbClr val="FAF8F6"/>
                </a:solidFill>
                <a:latin typeface="Tahoma"/>
                <a:cs typeface="Tahoma"/>
              </a:rPr>
              <a:t> </a:t>
            </a:r>
            <a:r>
              <a:rPr sz="800" spc="-20" dirty="0">
                <a:solidFill>
                  <a:srgbClr val="FAF8F6"/>
                </a:solidFill>
                <a:latin typeface="Tahoma"/>
                <a:cs typeface="Tahoma"/>
              </a:rPr>
              <a:t>diseases.Int </a:t>
            </a:r>
            <a:r>
              <a:rPr sz="800" dirty="0">
                <a:solidFill>
                  <a:srgbClr val="FAF8F6"/>
                </a:solidFill>
                <a:latin typeface="Tahoma"/>
                <a:cs typeface="Tahoma"/>
              </a:rPr>
              <a:t>J</a:t>
            </a:r>
            <a:r>
              <a:rPr sz="800" spc="-30" dirty="0">
                <a:solidFill>
                  <a:srgbClr val="FAF8F6"/>
                </a:solidFill>
                <a:latin typeface="Tahoma"/>
                <a:cs typeface="Tahoma"/>
              </a:rPr>
              <a:t> </a:t>
            </a:r>
            <a:r>
              <a:rPr sz="800" dirty="0">
                <a:solidFill>
                  <a:srgbClr val="FAF8F6"/>
                </a:solidFill>
                <a:latin typeface="Tahoma"/>
                <a:cs typeface="Tahoma"/>
              </a:rPr>
              <a:t>Alzheimers</a:t>
            </a:r>
            <a:r>
              <a:rPr sz="800" spc="-15" dirty="0">
                <a:solidFill>
                  <a:srgbClr val="FAF8F6"/>
                </a:solidFill>
                <a:latin typeface="Tahoma"/>
                <a:cs typeface="Tahoma"/>
              </a:rPr>
              <a:t> </a:t>
            </a:r>
            <a:r>
              <a:rPr sz="800" dirty="0">
                <a:solidFill>
                  <a:srgbClr val="FAF8F6"/>
                </a:solidFill>
                <a:latin typeface="Tahoma"/>
                <a:cs typeface="Tahoma"/>
              </a:rPr>
              <a:t>Dis.</a:t>
            </a:r>
            <a:r>
              <a:rPr sz="800" spc="45" dirty="0">
                <a:solidFill>
                  <a:srgbClr val="FAF8F6"/>
                </a:solidFill>
                <a:latin typeface="Tahoma"/>
                <a:cs typeface="Tahoma"/>
              </a:rPr>
              <a:t> </a:t>
            </a:r>
            <a:r>
              <a:rPr sz="800" spc="-10" dirty="0">
                <a:solidFill>
                  <a:srgbClr val="FAF8F6"/>
                </a:solidFill>
                <a:latin typeface="Tahoma"/>
                <a:cs typeface="Tahoma"/>
              </a:rPr>
              <a:t>2012;2012:258454.</a:t>
            </a:r>
            <a:endParaRPr sz="800">
              <a:latin typeface="Tahoma"/>
              <a:cs typeface="Tahoma"/>
            </a:endParaRPr>
          </a:p>
          <a:p>
            <a:pPr>
              <a:lnSpc>
                <a:spcPct val="100000"/>
              </a:lnSpc>
              <a:spcBef>
                <a:spcPts val="25"/>
              </a:spcBef>
            </a:pPr>
            <a:endParaRPr sz="800">
              <a:latin typeface="Tahoma"/>
              <a:cs typeface="Tahoma"/>
            </a:endParaRPr>
          </a:p>
          <a:p>
            <a:pPr marL="192405">
              <a:lnSpc>
                <a:spcPct val="100000"/>
              </a:lnSpc>
              <a:spcBef>
                <a:spcPts val="5"/>
              </a:spcBef>
            </a:pPr>
            <a:r>
              <a:rPr sz="800" spc="60" dirty="0">
                <a:solidFill>
                  <a:srgbClr val="FAF8F6"/>
                </a:solidFill>
                <a:latin typeface="Tahoma"/>
                <a:cs typeface="Tahoma"/>
              </a:rPr>
              <a:t>CV</a:t>
            </a:r>
            <a:r>
              <a:rPr sz="800" spc="-25" dirty="0">
                <a:solidFill>
                  <a:srgbClr val="FAF8F6"/>
                </a:solidFill>
                <a:latin typeface="Tahoma"/>
                <a:cs typeface="Tahoma"/>
              </a:rPr>
              <a:t> </a:t>
            </a:r>
            <a:r>
              <a:rPr sz="800" dirty="0">
                <a:solidFill>
                  <a:srgbClr val="FAF8F6"/>
                </a:solidFill>
                <a:latin typeface="Tahoma"/>
                <a:cs typeface="Tahoma"/>
              </a:rPr>
              <a:t>Safety</a:t>
            </a:r>
            <a:r>
              <a:rPr sz="800" spc="45" dirty="0">
                <a:solidFill>
                  <a:srgbClr val="FAF8F6"/>
                </a:solidFill>
                <a:latin typeface="Tahoma"/>
                <a:cs typeface="Tahoma"/>
              </a:rPr>
              <a:t> </a:t>
            </a:r>
            <a:r>
              <a:rPr sz="800" dirty="0">
                <a:solidFill>
                  <a:srgbClr val="FAF8F6"/>
                </a:solidFill>
                <a:latin typeface="Tahoma"/>
                <a:cs typeface="Tahoma"/>
              </a:rPr>
              <a:t>of</a:t>
            </a:r>
            <a:r>
              <a:rPr sz="800" spc="-60" dirty="0">
                <a:solidFill>
                  <a:srgbClr val="FAF8F6"/>
                </a:solidFill>
                <a:latin typeface="Tahoma"/>
                <a:cs typeface="Tahoma"/>
              </a:rPr>
              <a:t> </a:t>
            </a:r>
            <a:r>
              <a:rPr sz="800" spc="-25" dirty="0">
                <a:solidFill>
                  <a:srgbClr val="FAF8F6"/>
                </a:solidFill>
                <a:latin typeface="Tahoma"/>
                <a:cs typeface="Tahoma"/>
              </a:rPr>
              <a:t>TRT,</a:t>
            </a:r>
            <a:r>
              <a:rPr sz="800" spc="-30" dirty="0">
                <a:solidFill>
                  <a:srgbClr val="FAF8F6"/>
                </a:solidFill>
                <a:latin typeface="Tahoma"/>
                <a:cs typeface="Tahoma"/>
              </a:rPr>
              <a:t> </a:t>
            </a:r>
            <a:r>
              <a:rPr sz="800" dirty="0">
                <a:solidFill>
                  <a:srgbClr val="FAF8F6"/>
                </a:solidFill>
                <a:latin typeface="Tahoma"/>
                <a:cs typeface="Tahoma"/>
              </a:rPr>
              <a:t>July</a:t>
            </a:r>
            <a:r>
              <a:rPr sz="800" spc="45" dirty="0">
                <a:solidFill>
                  <a:srgbClr val="FAF8F6"/>
                </a:solidFill>
                <a:latin typeface="Tahoma"/>
                <a:cs typeface="Tahoma"/>
              </a:rPr>
              <a:t> </a:t>
            </a:r>
            <a:r>
              <a:rPr sz="800" spc="-20" dirty="0">
                <a:solidFill>
                  <a:srgbClr val="FAF8F6"/>
                </a:solidFill>
                <a:latin typeface="Tahoma"/>
                <a:cs typeface="Tahoma"/>
              </a:rPr>
              <a:t>13,</a:t>
            </a:r>
            <a:r>
              <a:rPr sz="800" spc="-30" dirty="0">
                <a:solidFill>
                  <a:srgbClr val="FAF8F6"/>
                </a:solidFill>
                <a:latin typeface="Tahoma"/>
                <a:cs typeface="Tahoma"/>
              </a:rPr>
              <a:t> </a:t>
            </a:r>
            <a:r>
              <a:rPr sz="800" dirty="0">
                <a:solidFill>
                  <a:srgbClr val="FAF8F6"/>
                </a:solidFill>
                <a:latin typeface="Tahoma"/>
                <a:cs typeface="Tahoma"/>
              </a:rPr>
              <a:t>2023</a:t>
            </a:r>
            <a:r>
              <a:rPr sz="800" spc="-110" dirty="0">
                <a:solidFill>
                  <a:srgbClr val="FAF8F6"/>
                </a:solidFill>
                <a:latin typeface="Tahoma"/>
                <a:cs typeface="Tahoma"/>
              </a:rPr>
              <a:t> </a:t>
            </a:r>
            <a:r>
              <a:rPr sz="800" spc="90" dirty="0">
                <a:solidFill>
                  <a:srgbClr val="FAF8F6"/>
                </a:solidFill>
                <a:latin typeface="Tahoma"/>
                <a:cs typeface="Tahoma"/>
              </a:rPr>
              <a:t>N</a:t>
            </a:r>
            <a:r>
              <a:rPr sz="800" spc="-15" dirty="0">
                <a:solidFill>
                  <a:srgbClr val="FAF8F6"/>
                </a:solidFill>
                <a:latin typeface="Tahoma"/>
                <a:cs typeface="Tahoma"/>
              </a:rPr>
              <a:t> </a:t>
            </a:r>
            <a:r>
              <a:rPr sz="800" spc="-10" dirty="0">
                <a:solidFill>
                  <a:srgbClr val="FAF8F6"/>
                </a:solidFill>
                <a:latin typeface="Tahoma"/>
                <a:cs typeface="Tahoma"/>
              </a:rPr>
              <a:t>Engl</a:t>
            </a:r>
            <a:r>
              <a:rPr sz="800" spc="-50" dirty="0">
                <a:solidFill>
                  <a:srgbClr val="FAF8F6"/>
                </a:solidFill>
                <a:latin typeface="Tahoma"/>
                <a:cs typeface="Tahoma"/>
              </a:rPr>
              <a:t> </a:t>
            </a:r>
            <a:r>
              <a:rPr sz="800" dirty="0">
                <a:solidFill>
                  <a:srgbClr val="FAF8F6"/>
                </a:solidFill>
                <a:latin typeface="Tahoma"/>
                <a:cs typeface="Tahoma"/>
              </a:rPr>
              <a:t>J</a:t>
            </a:r>
            <a:r>
              <a:rPr sz="800" spc="-45" dirty="0">
                <a:solidFill>
                  <a:srgbClr val="FAF8F6"/>
                </a:solidFill>
                <a:latin typeface="Tahoma"/>
                <a:cs typeface="Tahoma"/>
              </a:rPr>
              <a:t> </a:t>
            </a:r>
            <a:r>
              <a:rPr sz="800" spc="55" dirty="0">
                <a:solidFill>
                  <a:srgbClr val="FAF8F6"/>
                </a:solidFill>
                <a:latin typeface="Tahoma"/>
                <a:cs typeface="Tahoma"/>
              </a:rPr>
              <a:t>Med</a:t>
            </a:r>
            <a:r>
              <a:rPr sz="800" spc="-90" dirty="0">
                <a:solidFill>
                  <a:srgbClr val="FAF8F6"/>
                </a:solidFill>
                <a:latin typeface="Tahoma"/>
                <a:cs typeface="Tahoma"/>
              </a:rPr>
              <a:t> </a:t>
            </a:r>
            <a:r>
              <a:rPr sz="800" dirty="0">
                <a:solidFill>
                  <a:srgbClr val="FAF8F6"/>
                </a:solidFill>
                <a:latin typeface="Tahoma"/>
                <a:cs typeface="Tahoma"/>
              </a:rPr>
              <a:t>2023;</a:t>
            </a:r>
            <a:r>
              <a:rPr sz="800" spc="25" dirty="0">
                <a:solidFill>
                  <a:srgbClr val="FAF8F6"/>
                </a:solidFill>
                <a:latin typeface="Tahoma"/>
                <a:cs typeface="Tahoma"/>
              </a:rPr>
              <a:t> </a:t>
            </a:r>
            <a:r>
              <a:rPr sz="800" dirty="0">
                <a:solidFill>
                  <a:srgbClr val="FAF8F6"/>
                </a:solidFill>
                <a:latin typeface="Tahoma"/>
                <a:cs typeface="Tahoma"/>
              </a:rPr>
              <a:t>389:107-117</a:t>
            </a:r>
            <a:r>
              <a:rPr sz="800" spc="-20" dirty="0">
                <a:solidFill>
                  <a:srgbClr val="FAF8F6"/>
                </a:solidFill>
                <a:latin typeface="Tahoma"/>
                <a:cs typeface="Tahoma"/>
              </a:rPr>
              <a:t> </a:t>
            </a:r>
            <a:r>
              <a:rPr sz="800" spc="-10" dirty="0">
                <a:solidFill>
                  <a:srgbClr val="FAF8F6"/>
                </a:solidFill>
                <a:latin typeface="Tahoma"/>
                <a:cs typeface="Tahoma"/>
              </a:rPr>
              <a:t>DOI:</a:t>
            </a:r>
            <a:r>
              <a:rPr sz="800" spc="-55" dirty="0">
                <a:solidFill>
                  <a:srgbClr val="FAF8F6"/>
                </a:solidFill>
                <a:latin typeface="Tahoma"/>
                <a:cs typeface="Tahoma"/>
              </a:rPr>
              <a:t> </a:t>
            </a:r>
            <a:r>
              <a:rPr sz="800" spc="-10" dirty="0">
                <a:solidFill>
                  <a:srgbClr val="FAF8F6"/>
                </a:solidFill>
                <a:latin typeface="Tahoma"/>
                <a:cs typeface="Tahoma"/>
              </a:rPr>
              <a:t>10.1056/NEJMoa2215025</a:t>
            </a:r>
            <a:endParaRPr sz="800">
              <a:latin typeface="Tahoma"/>
              <a:cs typeface="Tahoma"/>
            </a:endParaRPr>
          </a:p>
          <a:p>
            <a:pPr marL="192405">
              <a:lnSpc>
                <a:spcPct val="100000"/>
              </a:lnSpc>
              <a:spcBef>
                <a:spcPts val="915"/>
              </a:spcBef>
            </a:pPr>
            <a:r>
              <a:rPr sz="800" dirty="0">
                <a:solidFill>
                  <a:srgbClr val="FAF8F6"/>
                </a:solidFill>
                <a:latin typeface="Tahoma"/>
                <a:cs typeface="Tahoma"/>
              </a:rPr>
              <a:t>Mehmel</a:t>
            </a:r>
            <a:r>
              <a:rPr sz="800" spc="-15" dirty="0">
                <a:solidFill>
                  <a:srgbClr val="FAF8F6"/>
                </a:solidFill>
                <a:latin typeface="Tahoma"/>
                <a:cs typeface="Tahoma"/>
              </a:rPr>
              <a:t> </a:t>
            </a:r>
            <a:r>
              <a:rPr sz="800" dirty="0">
                <a:solidFill>
                  <a:srgbClr val="FAF8F6"/>
                </a:solidFill>
                <a:latin typeface="Tahoma"/>
                <a:cs typeface="Tahoma"/>
              </a:rPr>
              <a:t>M,</a:t>
            </a:r>
            <a:r>
              <a:rPr sz="800" spc="-25" dirty="0">
                <a:solidFill>
                  <a:srgbClr val="FAF8F6"/>
                </a:solidFill>
                <a:latin typeface="Tahoma"/>
                <a:cs typeface="Tahoma"/>
              </a:rPr>
              <a:t> </a:t>
            </a:r>
            <a:r>
              <a:rPr sz="800" dirty="0">
                <a:solidFill>
                  <a:srgbClr val="FAF8F6"/>
                </a:solidFill>
                <a:latin typeface="Tahoma"/>
                <a:cs typeface="Tahoma"/>
              </a:rPr>
              <a:t>Jovanović</a:t>
            </a:r>
            <a:r>
              <a:rPr sz="800" spc="20" dirty="0">
                <a:solidFill>
                  <a:srgbClr val="FAF8F6"/>
                </a:solidFill>
                <a:latin typeface="Tahoma"/>
                <a:cs typeface="Tahoma"/>
              </a:rPr>
              <a:t> </a:t>
            </a:r>
            <a:r>
              <a:rPr sz="800" dirty="0">
                <a:solidFill>
                  <a:srgbClr val="FAF8F6"/>
                </a:solidFill>
                <a:latin typeface="Tahoma"/>
                <a:cs typeface="Tahoma"/>
              </a:rPr>
              <a:t>N,</a:t>
            </a:r>
            <a:r>
              <a:rPr sz="800" spc="-25" dirty="0">
                <a:solidFill>
                  <a:srgbClr val="FAF8F6"/>
                </a:solidFill>
                <a:latin typeface="Tahoma"/>
                <a:cs typeface="Tahoma"/>
              </a:rPr>
              <a:t> </a:t>
            </a:r>
            <a:r>
              <a:rPr sz="800" dirty="0">
                <a:solidFill>
                  <a:srgbClr val="FAF8F6"/>
                </a:solidFill>
                <a:latin typeface="Tahoma"/>
                <a:cs typeface="Tahoma"/>
              </a:rPr>
              <a:t>Spitz</a:t>
            </a:r>
            <a:r>
              <a:rPr sz="800" spc="-65" dirty="0">
                <a:solidFill>
                  <a:srgbClr val="FAF8F6"/>
                </a:solidFill>
                <a:latin typeface="Tahoma"/>
                <a:cs typeface="Tahoma"/>
              </a:rPr>
              <a:t> </a:t>
            </a:r>
            <a:r>
              <a:rPr sz="800" dirty="0">
                <a:solidFill>
                  <a:srgbClr val="FAF8F6"/>
                </a:solidFill>
                <a:latin typeface="Tahoma"/>
                <a:cs typeface="Tahoma"/>
              </a:rPr>
              <a:t>U.</a:t>
            </a:r>
            <a:r>
              <a:rPr sz="800" spc="-35" dirty="0">
                <a:solidFill>
                  <a:srgbClr val="FAF8F6"/>
                </a:solidFill>
                <a:latin typeface="Tahoma"/>
                <a:cs typeface="Tahoma"/>
              </a:rPr>
              <a:t> </a:t>
            </a:r>
            <a:r>
              <a:rPr sz="800" dirty="0">
                <a:solidFill>
                  <a:srgbClr val="FAF8F6"/>
                </a:solidFill>
                <a:latin typeface="Tahoma"/>
                <a:cs typeface="Tahoma"/>
              </a:rPr>
              <a:t>Nicotinamide</a:t>
            </a:r>
            <a:r>
              <a:rPr sz="800" spc="-55" dirty="0">
                <a:solidFill>
                  <a:srgbClr val="FAF8F6"/>
                </a:solidFill>
                <a:latin typeface="Tahoma"/>
                <a:cs typeface="Tahoma"/>
              </a:rPr>
              <a:t> </a:t>
            </a:r>
            <a:r>
              <a:rPr sz="800" dirty="0">
                <a:solidFill>
                  <a:srgbClr val="FAF8F6"/>
                </a:solidFill>
                <a:latin typeface="Tahoma"/>
                <a:cs typeface="Tahoma"/>
              </a:rPr>
              <a:t>Riboside-The</a:t>
            </a:r>
            <a:r>
              <a:rPr sz="800" spc="35" dirty="0">
                <a:solidFill>
                  <a:srgbClr val="FAF8F6"/>
                </a:solidFill>
                <a:latin typeface="Tahoma"/>
                <a:cs typeface="Tahoma"/>
              </a:rPr>
              <a:t> </a:t>
            </a:r>
            <a:r>
              <a:rPr sz="800" dirty="0">
                <a:solidFill>
                  <a:srgbClr val="FAF8F6"/>
                </a:solidFill>
                <a:latin typeface="Tahoma"/>
                <a:cs typeface="Tahoma"/>
              </a:rPr>
              <a:t>Current</a:t>
            </a:r>
            <a:r>
              <a:rPr sz="800" spc="25" dirty="0">
                <a:solidFill>
                  <a:srgbClr val="FAF8F6"/>
                </a:solidFill>
                <a:latin typeface="Tahoma"/>
                <a:cs typeface="Tahoma"/>
              </a:rPr>
              <a:t> </a:t>
            </a:r>
            <a:r>
              <a:rPr sz="800" dirty="0">
                <a:solidFill>
                  <a:srgbClr val="FAF8F6"/>
                </a:solidFill>
                <a:latin typeface="Tahoma"/>
                <a:cs typeface="Tahoma"/>
              </a:rPr>
              <a:t>State</a:t>
            </a:r>
            <a:r>
              <a:rPr sz="800" spc="-55" dirty="0">
                <a:solidFill>
                  <a:srgbClr val="FAF8F6"/>
                </a:solidFill>
                <a:latin typeface="Tahoma"/>
                <a:cs typeface="Tahoma"/>
              </a:rPr>
              <a:t> </a:t>
            </a:r>
            <a:r>
              <a:rPr sz="800" dirty="0">
                <a:solidFill>
                  <a:srgbClr val="FAF8F6"/>
                </a:solidFill>
                <a:latin typeface="Tahoma"/>
                <a:cs typeface="Tahoma"/>
              </a:rPr>
              <a:t>of</a:t>
            </a:r>
            <a:r>
              <a:rPr sz="800" spc="-60" dirty="0">
                <a:solidFill>
                  <a:srgbClr val="FAF8F6"/>
                </a:solidFill>
                <a:latin typeface="Tahoma"/>
                <a:cs typeface="Tahoma"/>
              </a:rPr>
              <a:t> </a:t>
            </a:r>
            <a:r>
              <a:rPr sz="800" spc="-10" dirty="0">
                <a:solidFill>
                  <a:srgbClr val="FAF8F6"/>
                </a:solidFill>
                <a:latin typeface="Tahoma"/>
                <a:cs typeface="Tahoma"/>
              </a:rPr>
              <a:t>Research</a:t>
            </a:r>
            <a:r>
              <a:rPr sz="800" spc="10" dirty="0">
                <a:solidFill>
                  <a:srgbClr val="FAF8F6"/>
                </a:solidFill>
                <a:latin typeface="Tahoma"/>
                <a:cs typeface="Tahoma"/>
              </a:rPr>
              <a:t> </a:t>
            </a:r>
            <a:r>
              <a:rPr sz="800" spc="-10" dirty="0">
                <a:solidFill>
                  <a:srgbClr val="FAF8F6"/>
                </a:solidFill>
                <a:latin typeface="Tahoma"/>
                <a:cs typeface="Tahoma"/>
              </a:rPr>
              <a:t>and</a:t>
            </a:r>
            <a:r>
              <a:rPr sz="800" spc="5" dirty="0">
                <a:solidFill>
                  <a:srgbClr val="FAF8F6"/>
                </a:solidFill>
                <a:latin typeface="Tahoma"/>
                <a:cs typeface="Tahoma"/>
              </a:rPr>
              <a:t> </a:t>
            </a:r>
            <a:r>
              <a:rPr sz="800" spc="-10" dirty="0">
                <a:solidFill>
                  <a:srgbClr val="FAF8F6"/>
                </a:solidFill>
                <a:latin typeface="Tahoma"/>
                <a:cs typeface="Tahoma"/>
              </a:rPr>
              <a:t>Therapeutic</a:t>
            </a:r>
            <a:r>
              <a:rPr sz="800" spc="-5" dirty="0">
                <a:solidFill>
                  <a:srgbClr val="FAF8F6"/>
                </a:solidFill>
                <a:latin typeface="Tahoma"/>
                <a:cs typeface="Tahoma"/>
              </a:rPr>
              <a:t> </a:t>
            </a:r>
            <a:r>
              <a:rPr sz="800" spc="-10" dirty="0">
                <a:solidFill>
                  <a:srgbClr val="FAF8F6"/>
                </a:solidFill>
                <a:latin typeface="Tahoma"/>
                <a:cs typeface="Tahoma"/>
              </a:rPr>
              <a:t>Uses.</a:t>
            </a:r>
            <a:r>
              <a:rPr sz="800" spc="-35" dirty="0">
                <a:solidFill>
                  <a:srgbClr val="FAF8F6"/>
                </a:solidFill>
                <a:latin typeface="Tahoma"/>
                <a:cs typeface="Tahoma"/>
              </a:rPr>
              <a:t> </a:t>
            </a:r>
            <a:r>
              <a:rPr sz="800" dirty="0">
                <a:solidFill>
                  <a:srgbClr val="FAF8F6"/>
                </a:solidFill>
                <a:latin typeface="Tahoma"/>
                <a:cs typeface="Tahoma"/>
              </a:rPr>
              <a:t>Nutrients.</a:t>
            </a:r>
            <a:r>
              <a:rPr sz="800" spc="55" dirty="0">
                <a:solidFill>
                  <a:srgbClr val="FAF8F6"/>
                </a:solidFill>
                <a:latin typeface="Tahoma"/>
                <a:cs typeface="Tahoma"/>
              </a:rPr>
              <a:t> </a:t>
            </a:r>
            <a:r>
              <a:rPr sz="800" dirty="0">
                <a:solidFill>
                  <a:srgbClr val="FAF8F6"/>
                </a:solidFill>
                <a:latin typeface="Tahoma"/>
                <a:cs typeface="Tahoma"/>
              </a:rPr>
              <a:t>2020</a:t>
            </a:r>
            <a:r>
              <a:rPr sz="800" spc="-20" dirty="0">
                <a:solidFill>
                  <a:srgbClr val="FAF8F6"/>
                </a:solidFill>
                <a:latin typeface="Tahoma"/>
                <a:cs typeface="Tahoma"/>
              </a:rPr>
              <a:t> </a:t>
            </a:r>
            <a:r>
              <a:rPr sz="800" dirty="0">
                <a:solidFill>
                  <a:srgbClr val="FAF8F6"/>
                </a:solidFill>
                <a:latin typeface="Tahoma"/>
                <a:cs typeface="Tahoma"/>
              </a:rPr>
              <a:t>May</a:t>
            </a:r>
            <a:r>
              <a:rPr sz="800" spc="-40" dirty="0">
                <a:solidFill>
                  <a:srgbClr val="FAF8F6"/>
                </a:solidFill>
                <a:latin typeface="Tahoma"/>
                <a:cs typeface="Tahoma"/>
              </a:rPr>
              <a:t> </a:t>
            </a:r>
            <a:r>
              <a:rPr sz="800" spc="-10" dirty="0">
                <a:solidFill>
                  <a:srgbClr val="FAF8F6"/>
                </a:solidFill>
                <a:latin typeface="Tahoma"/>
                <a:cs typeface="Tahoma"/>
              </a:rPr>
              <a:t>31;12(6):1616.</a:t>
            </a:r>
            <a:endParaRPr sz="800">
              <a:latin typeface="Tahoma"/>
              <a:cs typeface="Tahoma"/>
            </a:endParaRPr>
          </a:p>
          <a:p>
            <a:pPr>
              <a:lnSpc>
                <a:spcPct val="100000"/>
              </a:lnSpc>
              <a:spcBef>
                <a:spcPts val="30"/>
              </a:spcBef>
            </a:pPr>
            <a:endParaRPr sz="800">
              <a:latin typeface="Tahoma"/>
              <a:cs typeface="Tahoma"/>
            </a:endParaRPr>
          </a:p>
          <a:p>
            <a:pPr marL="192405">
              <a:lnSpc>
                <a:spcPct val="100000"/>
              </a:lnSpc>
            </a:pPr>
            <a:r>
              <a:rPr sz="800" spc="-25" dirty="0">
                <a:solidFill>
                  <a:srgbClr val="FAF8F6"/>
                </a:solidFill>
                <a:latin typeface="Tahoma"/>
                <a:cs typeface="Tahoma"/>
              </a:rPr>
              <a:t>Singh,</a:t>
            </a:r>
            <a:r>
              <a:rPr sz="800" spc="-40" dirty="0">
                <a:solidFill>
                  <a:srgbClr val="FAF8F6"/>
                </a:solidFill>
                <a:latin typeface="Tahoma"/>
                <a:cs typeface="Tahoma"/>
              </a:rPr>
              <a:t> </a:t>
            </a:r>
            <a:r>
              <a:rPr sz="800" spc="55" dirty="0">
                <a:solidFill>
                  <a:srgbClr val="FAF8F6"/>
                </a:solidFill>
                <a:latin typeface="Tahoma"/>
                <a:cs typeface="Tahoma"/>
              </a:rPr>
              <a:t>P</a:t>
            </a:r>
            <a:r>
              <a:rPr sz="800" spc="-50" dirty="0">
                <a:solidFill>
                  <a:srgbClr val="FAF8F6"/>
                </a:solidFill>
                <a:latin typeface="Tahoma"/>
                <a:cs typeface="Tahoma"/>
              </a:rPr>
              <a:t> </a:t>
            </a:r>
            <a:r>
              <a:rPr sz="800" dirty="0">
                <a:solidFill>
                  <a:srgbClr val="FAF8F6"/>
                </a:solidFill>
                <a:latin typeface="Tahoma"/>
                <a:cs typeface="Tahoma"/>
              </a:rPr>
              <a:t>et.</a:t>
            </a:r>
            <a:r>
              <a:rPr sz="800" spc="-50" dirty="0">
                <a:solidFill>
                  <a:srgbClr val="FAF8F6"/>
                </a:solidFill>
                <a:latin typeface="Tahoma"/>
                <a:cs typeface="Tahoma"/>
              </a:rPr>
              <a:t> </a:t>
            </a:r>
            <a:r>
              <a:rPr sz="800" dirty="0">
                <a:solidFill>
                  <a:srgbClr val="FAF8F6"/>
                </a:solidFill>
                <a:latin typeface="Tahoma"/>
                <a:cs typeface="Tahoma"/>
              </a:rPr>
              <a:t>Al.</a:t>
            </a:r>
            <a:r>
              <a:rPr sz="800" spc="-55" dirty="0">
                <a:solidFill>
                  <a:srgbClr val="FAF8F6"/>
                </a:solidFill>
                <a:latin typeface="Tahoma"/>
                <a:cs typeface="Tahoma"/>
              </a:rPr>
              <a:t> </a:t>
            </a:r>
            <a:r>
              <a:rPr sz="800" spc="-10" dirty="0">
                <a:solidFill>
                  <a:srgbClr val="FAF8F6"/>
                </a:solidFill>
                <a:latin typeface="Tahoma"/>
                <a:cs typeface="Tahoma"/>
              </a:rPr>
              <a:t>Taurine</a:t>
            </a:r>
            <a:r>
              <a:rPr sz="800" spc="-65" dirty="0">
                <a:solidFill>
                  <a:srgbClr val="FAF8F6"/>
                </a:solidFill>
                <a:latin typeface="Tahoma"/>
                <a:cs typeface="Tahoma"/>
              </a:rPr>
              <a:t> </a:t>
            </a:r>
            <a:r>
              <a:rPr sz="800" dirty="0">
                <a:solidFill>
                  <a:srgbClr val="FAF8F6"/>
                </a:solidFill>
                <a:latin typeface="Tahoma"/>
                <a:cs typeface="Tahoma"/>
              </a:rPr>
              <a:t>deficiency</a:t>
            </a:r>
            <a:r>
              <a:rPr sz="800" spc="30" dirty="0">
                <a:solidFill>
                  <a:srgbClr val="FAF8F6"/>
                </a:solidFill>
                <a:latin typeface="Tahoma"/>
                <a:cs typeface="Tahoma"/>
              </a:rPr>
              <a:t> </a:t>
            </a:r>
            <a:r>
              <a:rPr sz="800" spc="-35" dirty="0">
                <a:solidFill>
                  <a:srgbClr val="FAF8F6"/>
                </a:solidFill>
                <a:latin typeface="Tahoma"/>
                <a:cs typeface="Tahoma"/>
              </a:rPr>
              <a:t>as</a:t>
            </a:r>
            <a:r>
              <a:rPr sz="800" spc="-65" dirty="0">
                <a:solidFill>
                  <a:srgbClr val="FAF8F6"/>
                </a:solidFill>
                <a:latin typeface="Tahoma"/>
                <a:cs typeface="Tahoma"/>
              </a:rPr>
              <a:t> </a:t>
            </a:r>
            <a:r>
              <a:rPr sz="800" spc="-25" dirty="0">
                <a:solidFill>
                  <a:srgbClr val="FAF8F6"/>
                </a:solidFill>
                <a:latin typeface="Tahoma"/>
                <a:cs typeface="Tahoma"/>
              </a:rPr>
              <a:t>a</a:t>
            </a:r>
            <a:r>
              <a:rPr sz="800" spc="-35" dirty="0">
                <a:solidFill>
                  <a:srgbClr val="FAF8F6"/>
                </a:solidFill>
                <a:latin typeface="Tahoma"/>
                <a:cs typeface="Tahoma"/>
              </a:rPr>
              <a:t> </a:t>
            </a:r>
            <a:r>
              <a:rPr sz="800" dirty="0">
                <a:solidFill>
                  <a:srgbClr val="FAF8F6"/>
                </a:solidFill>
                <a:latin typeface="Tahoma"/>
                <a:cs typeface="Tahoma"/>
              </a:rPr>
              <a:t>driver</a:t>
            </a:r>
            <a:r>
              <a:rPr sz="800" spc="-85" dirty="0">
                <a:solidFill>
                  <a:srgbClr val="FAF8F6"/>
                </a:solidFill>
                <a:latin typeface="Tahoma"/>
                <a:cs typeface="Tahoma"/>
              </a:rPr>
              <a:t> </a:t>
            </a:r>
            <a:r>
              <a:rPr sz="800" dirty="0">
                <a:solidFill>
                  <a:srgbClr val="FAF8F6"/>
                </a:solidFill>
                <a:latin typeface="Tahoma"/>
                <a:cs typeface="Tahoma"/>
              </a:rPr>
              <a:t>of</a:t>
            </a:r>
            <a:r>
              <a:rPr sz="800" spc="10" dirty="0">
                <a:solidFill>
                  <a:srgbClr val="FAF8F6"/>
                </a:solidFill>
                <a:latin typeface="Tahoma"/>
                <a:cs typeface="Tahoma"/>
              </a:rPr>
              <a:t> </a:t>
            </a:r>
            <a:r>
              <a:rPr sz="800" spc="-30" dirty="0">
                <a:solidFill>
                  <a:srgbClr val="FAF8F6"/>
                </a:solidFill>
                <a:latin typeface="Tahoma"/>
                <a:cs typeface="Tahoma"/>
              </a:rPr>
              <a:t>aging.</a:t>
            </a:r>
            <a:r>
              <a:rPr sz="800" spc="35" dirty="0">
                <a:solidFill>
                  <a:srgbClr val="FAF8F6"/>
                </a:solidFill>
                <a:latin typeface="Tahoma"/>
                <a:cs typeface="Tahoma"/>
              </a:rPr>
              <a:t> </a:t>
            </a:r>
            <a:r>
              <a:rPr sz="800" spc="-10" dirty="0">
                <a:solidFill>
                  <a:srgbClr val="FAF8F6"/>
                </a:solidFill>
                <a:latin typeface="Tahoma"/>
                <a:cs typeface="Tahoma"/>
              </a:rPr>
              <a:t>Science.</a:t>
            </a:r>
            <a:r>
              <a:rPr sz="800" spc="-50" dirty="0">
                <a:solidFill>
                  <a:srgbClr val="FAF8F6"/>
                </a:solidFill>
                <a:latin typeface="Tahoma"/>
                <a:cs typeface="Tahoma"/>
              </a:rPr>
              <a:t> </a:t>
            </a:r>
            <a:r>
              <a:rPr sz="800" dirty="0">
                <a:solidFill>
                  <a:srgbClr val="FAF8F6"/>
                </a:solidFill>
                <a:latin typeface="Tahoma"/>
                <a:cs typeface="Tahoma"/>
              </a:rPr>
              <a:t>2023</a:t>
            </a:r>
            <a:r>
              <a:rPr sz="800" spc="-30" dirty="0">
                <a:solidFill>
                  <a:srgbClr val="FAF8F6"/>
                </a:solidFill>
                <a:latin typeface="Tahoma"/>
                <a:cs typeface="Tahoma"/>
              </a:rPr>
              <a:t> </a:t>
            </a:r>
            <a:r>
              <a:rPr sz="800" dirty="0">
                <a:solidFill>
                  <a:srgbClr val="FAF8F6"/>
                </a:solidFill>
                <a:latin typeface="Tahoma"/>
                <a:cs typeface="Tahoma"/>
              </a:rPr>
              <a:t>Jun</a:t>
            </a:r>
            <a:r>
              <a:rPr sz="800" spc="-95" dirty="0">
                <a:solidFill>
                  <a:srgbClr val="FAF8F6"/>
                </a:solidFill>
                <a:latin typeface="Tahoma"/>
                <a:cs typeface="Tahoma"/>
              </a:rPr>
              <a:t> </a:t>
            </a:r>
            <a:r>
              <a:rPr sz="800" spc="-10" dirty="0">
                <a:solidFill>
                  <a:srgbClr val="FAF8F6"/>
                </a:solidFill>
                <a:latin typeface="Tahoma"/>
                <a:cs typeface="Tahoma"/>
              </a:rPr>
              <a:t>9;380(6649)</a:t>
            </a:r>
            <a:endParaRPr sz="800">
              <a:latin typeface="Tahoma"/>
              <a:cs typeface="Tahoma"/>
            </a:endParaRPr>
          </a:p>
          <a:p>
            <a:pPr marL="192405">
              <a:lnSpc>
                <a:spcPct val="100000"/>
              </a:lnSpc>
              <a:spcBef>
                <a:spcPts val="920"/>
              </a:spcBef>
            </a:pPr>
            <a:r>
              <a:rPr sz="800" dirty="0">
                <a:solidFill>
                  <a:srgbClr val="FAF8F6"/>
                </a:solidFill>
                <a:latin typeface="Tahoma"/>
                <a:cs typeface="Tahoma"/>
              </a:rPr>
              <a:t>Bjørklund</a:t>
            </a:r>
            <a:r>
              <a:rPr sz="800" spc="-15" dirty="0">
                <a:solidFill>
                  <a:srgbClr val="FAF8F6"/>
                </a:solidFill>
                <a:latin typeface="Tahoma"/>
                <a:cs typeface="Tahoma"/>
              </a:rPr>
              <a:t> </a:t>
            </a:r>
            <a:r>
              <a:rPr sz="800" dirty="0">
                <a:solidFill>
                  <a:srgbClr val="FAF8F6"/>
                </a:solidFill>
                <a:latin typeface="Tahoma"/>
                <a:cs typeface="Tahoma"/>
              </a:rPr>
              <a:t>G,</a:t>
            </a:r>
            <a:r>
              <a:rPr sz="800" spc="-30" dirty="0">
                <a:solidFill>
                  <a:srgbClr val="FAF8F6"/>
                </a:solidFill>
                <a:latin typeface="Tahoma"/>
                <a:cs typeface="Tahoma"/>
              </a:rPr>
              <a:t> </a:t>
            </a:r>
            <a:r>
              <a:rPr sz="800" spc="-20" dirty="0">
                <a:solidFill>
                  <a:srgbClr val="FAF8F6"/>
                </a:solidFill>
                <a:latin typeface="Tahoma"/>
                <a:cs typeface="Tahoma"/>
              </a:rPr>
              <a:t>Shanaida </a:t>
            </a:r>
            <a:r>
              <a:rPr sz="800" dirty="0">
                <a:solidFill>
                  <a:srgbClr val="FAF8F6"/>
                </a:solidFill>
                <a:latin typeface="Tahoma"/>
                <a:cs typeface="Tahoma"/>
              </a:rPr>
              <a:t>M,</a:t>
            </a:r>
            <a:r>
              <a:rPr sz="800" spc="-30" dirty="0">
                <a:solidFill>
                  <a:srgbClr val="FAF8F6"/>
                </a:solidFill>
                <a:latin typeface="Tahoma"/>
                <a:cs typeface="Tahoma"/>
              </a:rPr>
              <a:t> </a:t>
            </a:r>
            <a:r>
              <a:rPr sz="800" dirty="0">
                <a:solidFill>
                  <a:srgbClr val="FAF8F6"/>
                </a:solidFill>
                <a:latin typeface="Tahoma"/>
                <a:cs typeface="Tahoma"/>
              </a:rPr>
              <a:t>Lysiuk</a:t>
            </a:r>
            <a:r>
              <a:rPr sz="800" spc="-5" dirty="0">
                <a:solidFill>
                  <a:srgbClr val="FAF8F6"/>
                </a:solidFill>
                <a:latin typeface="Tahoma"/>
                <a:cs typeface="Tahoma"/>
              </a:rPr>
              <a:t> </a:t>
            </a:r>
            <a:r>
              <a:rPr sz="800" spc="-20" dirty="0">
                <a:solidFill>
                  <a:srgbClr val="FAF8F6"/>
                </a:solidFill>
                <a:latin typeface="Tahoma"/>
                <a:cs typeface="Tahoma"/>
              </a:rPr>
              <a:t>R,</a:t>
            </a:r>
            <a:r>
              <a:rPr sz="800" spc="-40" dirty="0">
                <a:solidFill>
                  <a:srgbClr val="FAF8F6"/>
                </a:solidFill>
                <a:latin typeface="Tahoma"/>
                <a:cs typeface="Tahoma"/>
              </a:rPr>
              <a:t> </a:t>
            </a:r>
            <a:r>
              <a:rPr sz="800" dirty="0">
                <a:solidFill>
                  <a:srgbClr val="FAF8F6"/>
                </a:solidFill>
                <a:latin typeface="Tahoma"/>
                <a:cs typeface="Tahoma"/>
              </a:rPr>
              <a:t>Butnariu</a:t>
            </a:r>
            <a:r>
              <a:rPr sz="800" spc="5" dirty="0">
                <a:solidFill>
                  <a:srgbClr val="FAF8F6"/>
                </a:solidFill>
                <a:latin typeface="Tahoma"/>
                <a:cs typeface="Tahoma"/>
              </a:rPr>
              <a:t> </a:t>
            </a:r>
            <a:r>
              <a:rPr sz="800" dirty="0">
                <a:solidFill>
                  <a:srgbClr val="FAF8F6"/>
                </a:solidFill>
                <a:latin typeface="Tahoma"/>
                <a:cs typeface="Tahoma"/>
              </a:rPr>
              <a:t>M,</a:t>
            </a:r>
            <a:r>
              <a:rPr sz="800" spc="-30" dirty="0">
                <a:solidFill>
                  <a:srgbClr val="FAF8F6"/>
                </a:solidFill>
                <a:latin typeface="Tahoma"/>
                <a:cs typeface="Tahoma"/>
              </a:rPr>
              <a:t> </a:t>
            </a:r>
            <a:r>
              <a:rPr sz="800" spc="-10" dirty="0">
                <a:solidFill>
                  <a:srgbClr val="FAF8F6"/>
                </a:solidFill>
                <a:latin typeface="Tahoma"/>
                <a:cs typeface="Tahoma"/>
              </a:rPr>
              <a:t>Peana</a:t>
            </a:r>
            <a:r>
              <a:rPr sz="800" spc="10" dirty="0">
                <a:solidFill>
                  <a:srgbClr val="FAF8F6"/>
                </a:solidFill>
                <a:latin typeface="Tahoma"/>
                <a:cs typeface="Tahoma"/>
              </a:rPr>
              <a:t> </a:t>
            </a:r>
            <a:r>
              <a:rPr sz="800" dirty="0">
                <a:solidFill>
                  <a:srgbClr val="FAF8F6"/>
                </a:solidFill>
                <a:latin typeface="Tahoma"/>
                <a:cs typeface="Tahoma"/>
              </a:rPr>
              <a:t>M,</a:t>
            </a:r>
            <a:r>
              <a:rPr sz="800" spc="-30" dirty="0">
                <a:solidFill>
                  <a:srgbClr val="FAF8F6"/>
                </a:solidFill>
                <a:latin typeface="Tahoma"/>
                <a:cs typeface="Tahoma"/>
              </a:rPr>
              <a:t> </a:t>
            </a:r>
            <a:r>
              <a:rPr sz="800" spc="-20" dirty="0">
                <a:solidFill>
                  <a:srgbClr val="FAF8F6"/>
                </a:solidFill>
                <a:latin typeface="Tahoma"/>
                <a:cs typeface="Tahoma"/>
              </a:rPr>
              <a:t>Sarac</a:t>
            </a:r>
            <a:r>
              <a:rPr sz="800" spc="15" dirty="0">
                <a:solidFill>
                  <a:srgbClr val="FAF8F6"/>
                </a:solidFill>
                <a:latin typeface="Tahoma"/>
                <a:cs typeface="Tahoma"/>
              </a:rPr>
              <a:t> </a:t>
            </a:r>
            <a:r>
              <a:rPr sz="800" spc="-70" dirty="0">
                <a:solidFill>
                  <a:srgbClr val="FAF8F6"/>
                </a:solidFill>
                <a:latin typeface="Tahoma"/>
                <a:cs typeface="Tahoma"/>
              </a:rPr>
              <a:t>I,</a:t>
            </a:r>
            <a:r>
              <a:rPr sz="800" spc="-20" dirty="0">
                <a:solidFill>
                  <a:srgbClr val="FAF8F6"/>
                </a:solidFill>
                <a:latin typeface="Tahoma"/>
                <a:cs typeface="Tahoma"/>
              </a:rPr>
              <a:t> </a:t>
            </a:r>
            <a:r>
              <a:rPr sz="800" dirty="0">
                <a:solidFill>
                  <a:srgbClr val="FAF8F6"/>
                </a:solidFill>
                <a:latin typeface="Tahoma"/>
                <a:cs typeface="Tahoma"/>
              </a:rPr>
              <a:t>Strus</a:t>
            </a:r>
            <a:r>
              <a:rPr sz="800" spc="-65" dirty="0">
                <a:solidFill>
                  <a:srgbClr val="FAF8F6"/>
                </a:solidFill>
                <a:latin typeface="Tahoma"/>
                <a:cs typeface="Tahoma"/>
              </a:rPr>
              <a:t> </a:t>
            </a:r>
            <a:r>
              <a:rPr sz="800" dirty="0">
                <a:solidFill>
                  <a:srgbClr val="FAF8F6"/>
                </a:solidFill>
                <a:latin typeface="Tahoma"/>
                <a:cs typeface="Tahoma"/>
              </a:rPr>
              <a:t>O,</a:t>
            </a:r>
            <a:r>
              <a:rPr sz="800" spc="-50" dirty="0">
                <a:solidFill>
                  <a:srgbClr val="FAF8F6"/>
                </a:solidFill>
                <a:latin typeface="Tahoma"/>
                <a:cs typeface="Tahoma"/>
              </a:rPr>
              <a:t> </a:t>
            </a:r>
            <a:r>
              <a:rPr sz="800" spc="-10" dirty="0">
                <a:solidFill>
                  <a:srgbClr val="FAF8F6"/>
                </a:solidFill>
                <a:latin typeface="Tahoma"/>
                <a:cs typeface="Tahoma"/>
              </a:rPr>
              <a:t>Smetanina</a:t>
            </a:r>
            <a:r>
              <a:rPr sz="800" spc="-25" dirty="0">
                <a:solidFill>
                  <a:srgbClr val="FAF8F6"/>
                </a:solidFill>
                <a:latin typeface="Tahoma"/>
                <a:cs typeface="Tahoma"/>
              </a:rPr>
              <a:t> </a:t>
            </a:r>
            <a:r>
              <a:rPr sz="800" spc="-10" dirty="0">
                <a:solidFill>
                  <a:srgbClr val="FAF8F6"/>
                </a:solidFill>
                <a:latin typeface="Tahoma"/>
                <a:cs typeface="Tahoma"/>
              </a:rPr>
              <a:t>K,</a:t>
            </a:r>
            <a:r>
              <a:rPr sz="800" spc="-30" dirty="0">
                <a:solidFill>
                  <a:srgbClr val="FAF8F6"/>
                </a:solidFill>
                <a:latin typeface="Tahoma"/>
                <a:cs typeface="Tahoma"/>
              </a:rPr>
              <a:t> </a:t>
            </a:r>
            <a:r>
              <a:rPr sz="800" dirty="0">
                <a:solidFill>
                  <a:srgbClr val="FAF8F6"/>
                </a:solidFill>
                <a:latin typeface="Tahoma"/>
                <a:cs typeface="Tahoma"/>
              </a:rPr>
              <a:t>Chirumbolo</a:t>
            </a:r>
            <a:r>
              <a:rPr sz="800" spc="-5" dirty="0">
                <a:solidFill>
                  <a:srgbClr val="FAF8F6"/>
                </a:solidFill>
                <a:latin typeface="Tahoma"/>
                <a:cs typeface="Tahoma"/>
              </a:rPr>
              <a:t> </a:t>
            </a:r>
            <a:r>
              <a:rPr sz="800" spc="-30" dirty="0">
                <a:solidFill>
                  <a:srgbClr val="FAF8F6"/>
                </a:solidFill>
                <a:latin typeface="Tahoma"/>
                <a:cs typeface="Tahoma"/>
              </a:rPr>
              <a:t>S.</a:t>
            </a:r>
            <a:r>
              <a:rPr sz="800" spc="-40" dirty="0">
                <a:solidFill>
                  <a:srgbClr val="FAF8F6"/>
                </a:solidFill>
                <a:latin typeface="Tahoma"/>
                <a:cs typeface="Tahoma"/>
              </a:rPr>
              <a:t> </a:t>
            </a:r>
            <a:r>
              <a:rPr sz="800" spc="-10" dirty="0">
                <a:solidFill>
                  <a:srgbClr val="FAF8F6"/>
                </a:solidFill>
                <a:latin typeface="Tahoma"/>
                <a:cs typeface="Tahoma"/>
              </a:rPr>
              <a:t>Natural</a:t>
            </a:r>
            <a:r>
              <a:rPr sz="800" spc="-40" dirty="0">
                <a:solidFill>
                  <a:srgbClr val="FAF8F6"/>
                </a:solidFill>
                <a:latin typeface="Tahoma"/>
                <a:cs typeface="Tahoma"/>
              </a:rPr>
              <a:t> </a:t>
            </a:r>
            <a:r>
              <a:rPr sz="800" dirty="0">
                <a:solidFill>
                  <a:srgbClr val="FAF8F6"/>
                </a:solidFill>
                <a:latin typeface="Tahoma"/>
                <a:cs typeface="Tahoma"/>
              </a:rPr>
              <a:t>Compounds</a:t>
            </a:r>
            <a:r>
              <a:rPr sz="800" spc="35" dirty="0">
                <a:solidFill>
                  <a:srgbClr val="FAF8F6"/>
                </a:solidFill>
                <a:latin typeface="Tahoma"/>
                <a:cs typeface="Tahoma"/>
              </a:rPr>
              <a:t> </a:t>
            </a:r>
            <a:r>
              <a:rPr sz="800" spc="-10" dirty="0">
                <a:solidFill>
                  <a:srgbClr val="FAF8F6"/>
                </a:solidFill>
                <a:latin typeface="Tahoma"/>
                <a:cs typeface="Tahoma"/>
              </a:rPr>
              <a:t>and</a:t>
            </a:r>
            <a:r>
              <a:rPr sz="800" dirty="0">
                <a:solidFill>
                  <a:srgbClr val="FAF8F6"/>
                </a:solidFill>
                <a:latin typeface="Tahoma"/>
                <a:cs typeface="Tahoma"/>
              </a:rPr>
              <a:t> Products</a:t>
            </a:r>
            <a:r>
              <a:rPr sz="800" spc="-50" dirty="0">
                <a:solidFill>
                  <a:srgbClr val="FAF8F6"/>
                </a:solidFill>
                <a:latin typeface="Tahoma"/>
                <a:cs typeface="Tahoma"/>
              </a:rPr>
              <a:t> </a:t>
            </a:r>
            <a:r>
              <a:rPr sz="800" dirty="0">
                <a:solidFill>
                  <a:srgbClr val="FAF8F6"/>
                </a:solidFill>
                <a:latin typeface="Tahoma"/>
                <a:cs typeface="Tahoma"/>
              </a:rPr>
              <a:t>from</a:t>
            </a:r>
            <a:r>
              <a:rPr sz="800" spc="-85" dirty="0">
                <a:solidFill>
                  <a:srgbClr val="FAF8F6"/>
                </a:solidFill>
                <a:latin typeface="Tahoma"/>
                <a:cs typeface="Tahoma"/>
              </a:rPr>
              <a:t> </a:t>
            </a:r>
            <a:r>
              <a:rPr sz="800" dirty="0">
                <a:solidFill>
                  <a:srgbClr val="FAF8F6"/>
                </a:solidFill>
                <a:latin typeface="Tahoma"/>
                <a:cs typeface="Tahoma"/>
              </a:rPr>
              <a:t>an</a:t>
            </a:r>
            <a:r>
              <a:rPr sz="800" spc="-90" dirty="0">
                <a:solidFill>
                  <a:srgbClr val="FAF8F6"/>
                </a:solidFill>
                <a:latin typeface="Tahoma"/>
                <a:cs typeface="Tahoma"/>
              </a:rPr>
              <a:t> </a:t>
            </a:r>
            <a:r>
              <a:rPr sz="800" dirty="0">
                <a:solidFill>
                  <a:srgbClr val="FAF8F6"/>
                </a:solidFill>
                <a:latin typeface="Tahoma"/>
                <a:cs typeface="Tahoma"/>
              </a:rPr>
              <a:t>Anti-</a:t>
            </a:r>
            <a:r>
              <a:rPr sz="800" spc="-10" dirty="0">
                <a:solidFill>
                  <a:srgbClr val="FAF8F6"/>
                </a:solidFill>
                <a:latin typeface="Tahoma"/>
                <a:cs typeface="Tahoma"/>
              </a:rPr>
              <a:t>Aging</a:t>
            </a:r>
            <a:r>
              <a:rPr sz="800" spc="-50" dirty="0">
                <a:solidFill>
                  <a:srgbClr val="FAF8F6"/>
                </a:solidFill>
                <a:latin typeface="Tahoma"/>
                <a:cs typeface="Tahoma"/>
              </a:rPr>
              <a:t> </a:t>
            </a:r>
            <a:r>
              <a:rPr sz="800" dirty="0">
                <a:solidFill>
                  <a:srgbClr val="FAF8F6"/>
                </a:solidFill>
                <a:latin typeface="Tahoma"/>
                <a:cs typeface="Tahoma"/>
              </a:rPr>
              <a:t>Perspective.</a:t>
            </a:r>
            <a:r>
              <a:rPr sz="800" spc="-40" dirty="0">
                <a:solidFill>
                  <a:srgbClr val="FAF8F6"/>
                </a:solidFill>
                <a:latin typeface="Tahoma"/>
                <a:cs typeface="Tahoma"/>
              </a:rPr>
              <a:t> </a:t>
            </a:r>
            <a:r>
              <a:rPr sz="800" dirty="0">
                <a:solidFill>
                  <a:srgbClr val="FAF8F6"/>
                </a:solidFill>
                <a:latin typeface="Tahoma"/>
                <a:cs typeface="Tahoma"/>
              </a:rPr>
              <a:t>Molecules.</a:t>
            </a:r>
            <a:r>
              <a:rPr sz="800" spc="45" dirty="0">
                <a:solidFill>
                  <a:srgbClr val="FAF8F6"/>
                </a:solidFill>
                <a:latin typeface="Tahoma"/>
                <a:cs typeface="Tahoma"/>
              </a:rPr>
              <a:t> </a:t>
            </a:r>
            <a:r>
              <a:rPr sz="800" spc="-20" dirty="0">
                <a:solidFill>
                  <a:srgbClr val="FAF8F6"/>
                </a:solidFill>
                <a:latin typeface="Tahoma"/>
                <a:cs typeface="Tahoma"/>
              </a:rPr>
              <a:t>2022</a:t>
            </a:r>
            <a:endParaRPr sz="800">
              <a:latin typeface="Tahoma"/>
              <a:cs typeface="Tahoma"/>
            </a:endParaRPr>
          </a:p>
          <a:p>
            <a:pPr marL="192405">
              <a:lnSpc>
                <a:spcPct val="100000"/>
              </a:lnSpc>
              <a:spcBef>
                <a:spcPts val="15"/>
              </a:spcBef>
            </a:pPr>
            <a:r>
              <a:rPr sz="800" dirty="0">
                <a:solidFill>
                  <a:srgbClr val="FAF8F6"/>
                </a:solidFill>
                <a:latin typeface="Tahoma"/>
                <a:cs typeface="Tahoma"/>
              </a:rPr>
              <a:t>Oct</a:t>
            </a:r>
            <a:r>
              <a:rPr sz="800" spc="35" dirty="0">
                <a:solidFill>
                  <a:srgbClr val="FAF8F6"/>
                </a:solidFill>
                <a:latin typeface="Tahoma"/>
                <a:cs typeface="Tahoma"/>
              </a:rPr>
              <a:t> </a:t>
            </a:r>
            <a:r>
              <a:rPr sz="800" spc="-10" dirty="0">
                <a:solidFill>
                  <a:srgbClr val="FAF8F6"/>
                </a:solidFill>
                <a:latin typeface="Tahoma"/>
                <a:cs typeface="Tahoma"/>
              </a:rPr>
              <a:t>20;27(20):7084.</a:t>
            </a:r>
            <a:endParaRPr sz="800">
              <a:latin typeface="Tahoma"/>
              <a:cs typeface="Tahom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F3152"/>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2924174" cy="5143498"/>
          </a:xfrm>
          <a:prstGeom prst="rect">
            <a:avLst/>
          </a:prstGeom>
        </p:spPr>
      </p:pic>
      <p:sp>
        <p:nvSpPr>
          <p:cNvPr id="12" name="object 12" descr="$PPTXTitle"/>
          <p:cNvSpPr txBox="1">
            <a:spLocks noGrp="1"/>
          </p:cNvSpPr>
          <p:nvPr>
            <p:ph type="title"/>
          </p:nvPr>
        </p:nvSpPr>
        <p:spPr>
          <a:xfrm>
            <a:off x="3521964" y="1078864"/>
            <a:ext cx="5165090" cy="416781"/>
          </a:xfrm>
          <a:prstGeom prst="rect">
            <a:avLst/>
          </a:prstGeom>
        </p:spPr>
        <p:txBody>
          <a:bodyPr vert="horz" wrap="square" lIns="0" tIns="16510" rIns="0" bIns="0" rtlCol="0">
            <a:spAutoFit/>
          </a:bodyPr>
          <a:lstStyle/>
          <a:p>
            <a:pPr marL="12700" algn="l">
              <a:lnSpc>
                <a:spcPct val="100000"/>
              </a:lnSpc>
              <a:spcBef>
                <a:spcPts val="130"/>
              </a:spcBef>
              <a:tabLst>
                <a:tab pos="2747645" algn="l"/>
                <a:tab pos="3357245" algn="l"/>
              </a:tabLst>
            </a:pPr>
            <a:r>
              <a:rPr sz="2600" dirty="0">
                <a:solidFill>
                  <a:srgbClr val="EFB41D"/>
                </a:solidFill>
                <a:latin typeface="CALVERTMT" panose="02020500000000000000" pitchFamily="18" charset="0"/>
              </a:rPr>
              <a:t>HEALTHSPAN</a:t>
            </a:r>
            <a:r>
              <a:rPr lang="en-US" sz="2600" dirty="0">
                <a:solidFill>
                  <a:srgbClr val="EFB41D"/>
                </a:solidFill>
                <a:latin typeface="CALVERTMT" panose="02020500000000000000" pitchFamily="18" charset="0"/>
              </a:rPr>
              <a:t> </a:t>
            </a:r>
            <a:r>
              <a:rPr sz="2600" dirty="0">
                <a:solidFill>
                  <a:srgbClr val="EFB41D"/>
                </a:solidFill>
                <a:latin typeface="CALVERTMT" panose="02020500000000000000" pitchFamily="18" charset="0"/>
              </a:rPr>
              <a:t>VS</a:t>
            </a:r>
            <a:r>
              <a:rPr lang="en-US" sz="2600" dirty="0">
                <a:solidFill>
                  <a:srgbClr val="EFB41D"/>
                </a:solidFill>
                <a:latin typeface="CALVERTMT" panose="02020500000000000000" pitchFamily="18" charset="0"/>
              </a:rPr>
              <a:t> </a:t>
            </a:r>
            <a:r>
              <a:rPr sz="2600" dirty="0">
                <a:solidFill>
                  <a:srgbClr val="EFB41D"/>
                </a:solidFill>
                <a:latin typeface="CALVERTMT" panose="02020500000000000000" pitchFamily="18" charset="0"/>
              </a:rPr>
              <a:t>LIFE</a:t>
            </a:r>
            <a:r>
              <a:rPr lang="en-US" sz="2600" dirty="0">
                <a:solidFill>
                  <a:srgbClr val="EFB41D"/>
                </a:solidFill>
                <a:latin typeface="CALVERTMT" panose="02020500000000000000" pitchFamily="18" charset="0"/>
              </a:rPr>
              <a:t>S</a:t>
            </a:r>
            <a:r>
              <a:rPr sz="2600" dirty="0">
                <a:solidFill>
                  <a:srgbClr val="EFB41D"/>
                </a:solidFill>
                <a:latin typeface="CALVERTMT" panose="02020500000000000000" pitchFamily="18" charset="0"/>
              </a:rPr>
              <a:t>PAN</a:t>
            </a:r>
          </a:p>
        </p:txBody>
      </p:sp>
      <p:sp>
        <p:nvSpPr>
          <p:cNvPr id="13" name="object 13"/>
          <p:cNvSpPr txBox="1"/>
          <p:nvPr/>
        </p:nvSpPr>
        <p:spPr>
          <a:xfrm>
            <a:off x="3521964" y="4295381"/>
            <a:ext cx="5022215" cy="151130"/>
          </a:xfrm>
          <a:prstGeom prst="rect">
            <a:avLst/>
          </a:prstGeom>
        </p:spPr>
        <p:txBody>
          <a:bodyPr vert="horz" wrap="square" lIns="0" tIns="15875" rIns="0" bIns="0" rtlCol="0">
            <a:spAutoFit/>
          </a:bodyPr>
          <a:lstStyle/>
          <a:p>
            <a:pPr marL="12700">
              <a:lnSpc>
                <a:spcPct val="100000"/>
              </a:lnSpc>
              <a:spcBef>
                <a:spcPts val="125"/>
              </a:spcBef>
            </a:pPr>
            <a:r>
              <a:rPr sz="800" dirty="0">
                <a:solidFill>
                  <a:srgbClr val="FAF8F5"/>
                </a:solidFill>
                <a:latin typeface="Tahoma"/>
                <a:cs typeface="Tahoma"/>
              </a:rPr>
              <a:t>Garmany</a:t>
            </a:r>
            <a:r>
              <a:rPr sz="800" spc="-40" dirty="0">
                <a:solidFill>
                  <a:srgbClr val="FAF8F5"/>
                </a:solidFill>
                <a:latin typeface="Tahoma"/>
                <a:cs typeface="Tahoma"/>
              </a:rPr>
              <a:t> </a:t>
            </a:r>
            <a:r>
              <a:rPr sz="800" spc="-10" dirty="0">
                <a:solidFill>
                  <a:srgbClr val="FAF8F5"/>
                </a:solidFill>
                <a:latin typeface="Tahoma"/>
                <a:cs typeface="Tahoma"/>
              </a:rPr>
              <a:t>A,</a:t>
            </a:r>
            <a:r>
              <a:rPr sz="800" spc="-40" dirty="0">
                <a:solidFill>
                  <a:srgbClr val="FAF8F5"/>
                </a:solidFill>
                <a:latin typeface="Tahoma"/>
                <a:cs typeface="Tahoma"/>
              </a:rPr>
              <a:t> </a:t>
            </a:r>
            <a:r>
              <a:rPr sz="800" dirty="0">
                <a:solidFill>
                  <a:srgbClr val="FAF8F5"/>
                </a:solidFill>
                <a:latin typeface="Tahoma"/>
                <a:cs typeface="Tahoma"/>
              </a:rPr>
              <a:t>Yamada</a:t>
            </a:r>
            <a:r>
              <a:rPr sz="800" spc="-45" dirty="0">
                <a:solidFill>
                  <a:srgbClr val="FAF8F5"/>
                </a:solidFill>
                <a:latin typeface="Tahoma"/>
                <a:cs typeface="Tahoma"/>
              </a:rPr>
              <a:t> </a:t>
            </a:r>
            <a:r>
              <a:rPr sz="800" spc="-60" dirty="0">
                <a:solidFill>
                  <a:srgbClr val="FAF8F5"/>
                </a:solidFill>
                <a:latin typeface="Tahoma"/>
                <a:cs typeface="Tahoma"/>
              </a:rPr>
              <a:t>S,</a:t>
            </a:r>
            <a:r>
              <a:rPr sz="800" spc="45" dirty="0">
                <a:solidFill>
                  <a:srgbClr val="FAF8F5"/>
                </a:solidFill>
                <a:latin typeface="Tahoma"/>
                <a:cs typeface="Tahoma"/>
              </a:rPr>
              <a:t> </a:t>
            </a:r>
            <a:r>
              <a:rPr sz="800" dirty="0">
                <a:solidFill>
                  <a:srgbClr val="FAF8F5"/>
                </a:solidFill>
                <a:latin typeface="Tahoma"/>
                <a:cs typeface="Tahoma"/>
              </a:rPr>
              <a:t>Terzic</a:t>
            </a:r>
            <a:r>
              <a:rPr sz="800" spc="-20" dirty="0">
                <a:solidFill>
                  <a:srgbClr val="FAF8F5"/>
                </a:solidFill>
                <a:latin typeface="Tahoma"/>
                <a:cs typeface="Tahoma"/>
              </a:rPr>
              <a:t> </a:t>
            </a:r>
            <a:r>
              <a:rPr sz="800" dirty="0">
                <a:solidFill>
                  <a:srgbClr val="FAF8F5"/>
                </a:solidFill>
                <a:latin typeface="Tahoma"/>
                <a:cs typeface="Tahoma"/>
              </a:rPr>
              <a:t>A.</a:t>
            </a:r>
            <a:r>
              <a:rPr sz="800" spc="-55" dirty="0">
                <a:solidFill>
                  <a:srgbClr val="FAF8F5"/>
                </a:solidFill>
                <a:latin typeface="Tahoma"/>
                <a:cs typeface="Tahoma"/>
              </a:rPr>
              <a:t> </a:t>
            </a:r>
            <a:r>
              <a:rPr sz="800" dirty="0">
                <a:solidFill>
                  <a:srgbClr val="FAF8F5"/>
                </a:solidFill>
                <a:latin typeface="Tahoma"/>
                <a:cs typeface="Tahoma"/>
              </a:rPr>
              <a:t>Longevity</a:t>
            </a:r>
            <a:r>
              <a:rPr sz="800" spc="25" dirty="0">
                <a:solidFill>
                  <a:srgbClr val="FAF8F5"/>
                </a:solidFill>
                <a:latin typeface="Tahoma"/>
                <a:cs typeface="Tahoma"/>
              </a:rPr>
              <a:t> </a:t>
            </a:r>
            <a:r>
              <a:rPr sz="800" spc="-35" dirty="0">
                <a:solidFill>
                  <a:srgbClr val="FAF8F5"/>
                </a:solidFill>
                <a:latin typeface="Tahoma"/>
                <a:cs typeface="Tahoma"/>
              </a:rPr>
              <a:t>leap:</a:t>
            </a:r>
            <a:r>
              <a:rPr sz="800" spc="-65" dirty="0">
                <a:solidFill>
                  <a:srgbClr val="FAF8F5"/>
                </a:solidFill>
                <a:latin typeface="Tahoma"/>
                <a:cs typeface="Tahoma"/>
              </a:rPr>
              <a:t> </a:t>
            </a:r>
            <a:r>
              <a:rPr sz="800" dirty="0">
                <a:solidFill>
                  <a:srgbClr val="FAF8F5"/>
                </a:solidFill>
                <a:latin typeface="Tahoma"/>
                <a:cs typeface="Tahoma"/>
              </a:rPr>
              <a:t>mind</a:t>
            </a:r>
            <a:r>
              <a:rPr sz="800" spc="-95" dirty="0">
                <a:solidFill>
                  <a:srgbClr val="FAF8F5"/>
                </a:solidFill>
                <a:latin typeface="Tahoma"/>
                <a:cs typeface="Tahoma"/>
              </a:rPr>
              <a:t> </a:t>
            </a:r>
            <a:r>
              <a:rPr sz="800" dirty="0">
                <a:solidFill>
                  <a:srgbClr val="FAF8F5"/>
                </a:solidFill>
                <a:latin typeface="Tahoma"/>
                <a:cs typeface="Tahoma"/>
              </a:rPr>
              <a:t>the</a:t>
            </a:r>
            <a:r>
              <a:rPr sz="800" spc="5" dirty="0">
                <a:solidFill>
                  <a:srgbClr val="FAF8F5"/>
                </a:solidFill>
                <a:latin typeface="Tahoma"/>
                <a:cs typeface="Tahoma"/>
              </a:rPr>
              <a:t> </a:t>
            </a:r>
            <a:r>
              <a:rPr sz="800" spc="-10" dirty="0">
                <a:solidFill>
                  <a:srgbClr val="FAF8F5"/>
                </a:solidFill>
                <a:latin typeface="Tahoma"/>
                <a:cs typeface="Tahoma"/>
              </a:rPr>
              <a:t>healthspan</a:t>
            </a:r>
            <a:r>
              <a:rPr sz="800" dirty="0">
                <a:solidFill>
                  <a:srgbClr val="FAF8F5"/>
                </a:solidFill>
                <a:latin typeface="Tahoma"/>
                <a:cs typeface="Tahoma"/>
              </a:rPr>
              <a:t> </a:t>
            </a:r>
            <a:r>
              <a:rPr sz="800" spc="-30" dirty="0">
                <a:solidFill>
                  <a:srgbClr val="FAF8F5"/>
                </a:solidFill>
                <a:latin typeface="Tahoma"/>
                <a:cs typeface="Tahoma"/>
              </a:rPr>
              <a:t>gap.</a:t>
            </a:r>
            <a:r>
              <a:rPr sz="800" spc="-55" dirty="0">
                <a:solidFill>
                  <a:srgbClr val="FAF8F5"/>
                </a:solidFill>
                <a:latin typeface="Tahoma"/>
                <a:cs typeface="Tahoma"/>
              </a:rPr>
              <a:t> </a:t>
            </a:r>
            <a:r>
              <a:rPr sz="800" dirty="0">
                <a:solidFill>
                  <a:srgbClr val="FAF8F5"/>
                </a:solidFill>
                <a:latin typeface="Tahoma"/>
                <a:cs typeface="Tahoma"/>
              </a:rPr>
              <a:t>NPJ</a:t>
            </a:r>
            <a:r>
              <a:rPr sz="800" spc="-55" dirty="0">
                <a:solidFill>
                  <a:srgbClr val="FAF8F5"/>
                </a:solidFill>
                <a:latin typeface="Tahoma"/>
                <a:cs typeface="Tahoma"/>
              </a:rPr>
              <a:t> </a:t>
            </a:r>
            <a:r>
              <a:rPr sz="800" spc="-20" dirty="0">
                <a:solidFill>
                  <a:srgbClr val="FAF8F5"/>
                </a:solidFill>
                <a:latin typeface="Tahoma"/>
                <a:cs typeface="Tahoma"/>
              </a:rPr>
              <a:t>Regen</a:t>
            </a:r>
            <a:r>
              <a:rPr sz="800" spc="-15" dirty="0">
                <a:solidFill>
                  <a:srgbClr val="FAF8F5"/>
                </a:solidFill>
                <a:latin typeface="Tahoma"/>
                <a:cs typeface="Tahoma"/>
              </a:rPr>
              <a:t> </a:t>
            </a:r>
            <a:r>
              <a:rPr sz="800" dirty="0">
                <a:solidFill>
                  <a:srgbClr val="FAF8F5"/>
                </a:solidFill>
                <a:latin typeface="Tahoma"/>
                <a:cs typeface="Tahoma"/>
              </a:rPr>
              <a:t>Med.</a:t>
            </a:r>
            <a:r>
              <a:rPr sz="800" spc="35" dirty="0">
                <a:solidFill>
                  <a:srgbClr val="FAF8F5"/>
                </a:solidFill>
                <a:latin typeface="Tahoma"/>
                <a:cs typeface="Tahoma"/>
              </a:rPr>
              <a:t> </a:t>
            </a:r>
            <a:r>
              <a:rPr sz="800" dirty="0">
                <a:solidFill>
                  <a:srgbClr val="FAF8F5"/>
                </a:solidFill>
                <a:latin typeface="Tahoma"/>
                <a:cs typeface="Tahoma"/>
              </a:rPr>
              <a:t>2021</a:t>
            </a:r>
            <a:r>
              <a:rPr sz="800" spc="-35" dirty="0">
                <a:solidFill>
                  <a:srgbClr val="FAF8F5"/>
                </a:solidFill>
                <a:latin typeface="Tahoma"/>
                <a:cs typeface="Tahoma"/>
              </a:rPr>
              <a:t> </a:t>
            </a:r>
            <a:r>
              <a:rPr sz="800" spc="-10" dirty="0">
                <a:solidFill>
                  <a:srgbClr val="FAF8F5"/>
                </a:solidFill>
                <a:latin typeface="Tahoma"/>
                <a:cs typeface="Tahoma"/>
              </a:rPr>
              <a:t>Sep 23;6(1):57.</a:t>
            </a:r>
            <a:endParaRPr sz="800" dirty="0">
              <a:latin typeface="Tahoma"/>
              <a:cs typeface="Tahoma"/>
            </a:endParaRPr>
          </a:p>
        </p:txBody>
      </p:sp>
      <p:sp>
        <p:nvSpPr>
          <p:cNvPr id="17" name="TextBox 16">
            <a:extLst>
              <a:ext uri="{FF2B5EF4-FFF2-40B4-BE49-F238E27FC236}">
                <a16:creationId xmlns:a16="http://schemas.microsoft.com/office/drawing/2014/main" id="{35488C68-2288-27D7-E5FD-10079582BE8C}"/>
              </a:ext>
            </a:extLst>
          </p:cNvPr>
          <p:cNvSpPr txBox="1"/>
          <p:nvPr/>
        </p:nvSpPr>
        <p:spPr>
          <a:xfrm>
            <a:off x="3521964" y="1709737"/>
            <a:ext cx="4479036" cy="2462213"/>
          </a:xfrm>
          <a:prstGeom prst="rect">
            <a:avLst/>
          </a:prstGeom>
          <a:noFill/>
        </p:spPr>
        <p:txBody>
          <a:bodyPr wrap="square" rtlCol="0">
            <a:spAutoFit/>
          </a:bodyPr>
          <a:lstStyle/>
          <a:p>
            <a:r>
              <a:rPr lang="en-US" sz="1400" b="1" dirty="0">
                <a:solidFill>
                  <a:schemeClr val="bg1"/>
                </a:solidFill>
                <a:latin typeface="Gotham" pitchFamily="2" charset="77"/>
              </a:rPr>
              <a:t>Lifespan: </a:t>
            </a:r>
            <a:r>
              <a:rPr lang="en-US" sz="1400" dirty="0">
                <a:solidFill>
                  <a:schemeClr val="bg1"/>
                </a:solidFill>
                <a:latin typeface="Gotham Light" pitchFamily="2" charset="77"/>
              </a:rPr>
              <a:t>The total life lived.</a:t>
            </a:r>
          </a:p>
          <a:p>
            <a:endParaRPr lang="en-US" sz="1400" dirty="0">
              <a:solidFill>
                <a:schemeClr val="bg1"/>
              </a:solidFill>
              <a:latin typeface="Gotham Light" pitchFamily="2" charset="77"/>
            </a:endParaRPr>
          </a:p>
          <a:p>
            <a:r>
              <a:rPr lang="en-US" sz="1400" b="1" dirty="0" err="1">
                <a:solidFill>
                  <a:schemeClr val="bg1"/>
                </a:solidFill>
                <a:latin typeface="Gotham" pitchFamily="2" charset="77"/>
              </a:rPr>
              <a:t>Healthspan</a:t>
            </a:r>
            <a:r>
              <a:rPr lang="en-US" sz="1400" b="1" dirty="0">
                <a:solidFill>
                  <a:schemeClr val="bg1"/>
                </a:solidFill>
                <a:latin typeface="Gotham" pitchFamily="2" charset="77"/>
              </a:rPr>
              <a:t>: </a:t>
            </a:r>
            <a:r>
              <a:rPr lang="en-US" sz="1400" dirty="0">
                <a:solidFill>
                  <a:schemeClr val="bg1"/>
                </a:solidFill>
                <a:latin typeface="Gotham Light" pitchFamily="2" charset="77"/>
              </a:rPr>
              <a:t>The period free from disease.</a:t>
            </a:r>
          </a:p>
          <a:p>
            <a:endParaRPr lang="en-US" sz="1400" dirty="0">
              <a:solidFill>
                <a:schemeClr val="bg1"/>
              </a:solidFill>
              <a:latin typeface="Gotham Light" pitchFamily="2" charset="77"/>
            </a:endParaRPr>
          </a:p>
          <a:p>
            <a:r>
              <a:rPr lang="en-US" sz="1400" dirty="0">
                <a:solidFill>
                  <a:schemeClr val="bg1"/>
                </a:solidFill>
                <a:latin typeface="Gotham Light" pitchFamily="2" charset="77"/>
              </a:rPr>
              <a:t>The World Health Organization (WHO) has expanded it to “a state of complete physical, mental and social well-being and not merely the absence of disease or infirmity”.</a:t>
            </a:r>
          </a:p>
          <a:p>
            <a:endParaRPr lang="en-US" sz="1400" dirty="0">
              <a:solidFill>
                <a:schemeClr val="bg1"/>
              </a:solidFill>
              <a:latin typeface="Gotham Light" pitchFamily="2" charset="77"/>
            </a:endParaRPr>
          </a:p>
          <a:p>
            <a:r>
              <a:rPr lang="en-US" sz="1400" b="1" dirty="0" err="1">
                <a:solidFill>
                  <a:schemeClr val="bg1"/>
                </a:solidFill>
                <a:latin typeface="Gotham" pitchFamily="2" charset="77"/>
              </a:rPr>
              <a:t>Healthspan</a:t>
            </a:r>
            <a:r>
              <a:rPr lang="en-US" sz="1400" b="1" dirty="0">
                <a:solidFill>
                  <a:schemeClr val="bg1"/>
                </a:solidFill>
                <a:latin typeface="Gotham" pitchFamily="2" charset="77"/>
              </a:rPr>
              <a:t>-lifespan gap is estimated at around 9 years</a:t>
            </a:r>
          </a:p>
        </p:txBody>
      </p:sp>
      <p:sp>
        <p:nvSpPr>
          <p:cNvPr id="18" name="object 4">
            <a:extLst>
              <a:ext uri="{FF2B5EF4-FFF2-40B4-BE49-F238E27FC236}">
                <a16:creationId xmlns:a16="http://schemas.microsoft.com/office/drawing/2014/main" id="{65696135-B84C-7375-9619-86E311525BFF}"/>
              </a:ext>
            </a:extLst>
          </p:cNvPr>
          <p:cNvSpPr txBox="1">
            <a:spLocks noGrp="1"/>
          </p:cNvSpPr>
          <p:nvPr>
            <p:ph type="sldNum" sz="quarter" idx="7"/>
          </p:nvPr>
        </p:nvSpPr>
        <p:spPr>
          <a:xfrm>
            <a:off x="8774683" y="4848390"/>
            <a:ext cx="184784" cy="128904"/>
          </a:xfrm>
          <a:prstGeom prst="rect">
            <a:avLst/>
          </a:prstGeom>
        </p:spPr>
        <p:txBody>
          <a:bodyPr vert="horz" wrap="square" lIns="0" tIns="14604" rIns="0" bIns="0" rtlCol="0">
            <a:spAutoFit/>
          </a:bodyPr>
          <a:lstStyle/>
          <a:p>
            <a:pPr marL="38100">
              <a:lnSpc>
                <a:spcPct val="100000"/>
              </a:lnSpc>
              <a:spcBef>
                <a:spcPts val="114"/>
              </a:spcBef>
            </a:pPr>
            <a:fld id="{81D60167-4931-47E6-BA6A-407CBD079E47}" type="slidenum">
              <a:rPr spc="-25" dirty="0"/>
              <a:t>3</a:t>
            </a:fld>
            <a:endParaRPr spc="-25" dirty="0"/>
          </a:p>
        </p:txBody>
      </p:sp>
      <p:sp>
        <p:nvSpPr>
          <p:cNvPr id="19" name="Rectangle 18">
            <a:extLst>
              <a:ext uri="{FF2B5EF4-FFF2-40B4-BE49-F238E27FC236}">
                <a16:creationId xmlns:a16="http://schemas.microsoft.com/office/drawing/2014/main" id="{BB9D5F26-9D0A-F786-2B11-5FD3CD4B2923}"/>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9F662802-CD99-9EC2-9FEA-C88A2396B398}"/>
              </a:ext>
            </a:extLst>
          </p:cNvPr>
          <p:cNvSpPr txBox="1"/>
          <p:nvPr/>
        </p:nvSpPr>
        <p:spPr>
          <a:xfrm>
            <a:off x="319934" y="4684833"/>
            <a:ext cx="379263"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3</a:t>
            </a:r>
          </a:p>
        </p:txBody>
      </p:sp>
      <p:pic>
        <p:nvPicPr>
          <p:cNvPr id="21" name="Picture 20">
            <a:extLst>
              <a:ext uri="{FF2B5EF4-FFF2-40B4-BE49-F238E27FC236}">
                <a16:creationId xmlns:a16="http://schemas.microsoft.com/office/drawing/2014/main" id="{9E046597-576B-7BAF-E3D8-68E8E75AF317}"/>
              </a:ext>
            </a:extLst>
          </p:cNvPr>
          <p:cNvPicPr>
            <a:picLocks noChangeAspect="1"/>
          </p:cNvPicPr>
          <p:nvPr/>
        </p:nvPicPr>
        <p:blipFill>
          <a:blip r:embed="rId3"/>
          <a:stretch>
            <a:fillRect/>
          </a:stretch>
        </p:blipFill>
        <p:spPr>
          <a:xfrm>
            <a:off x="8119844" y="4495386"/>
            <a:ext cx="706007" cy="706007"/>
          </a:xfrm>
          <a:prstGeom prst="rect">
            <a:avLst/>
          </a:prstGeom>
        </p:spPr>
      </p:pic>
      <p:cxnSp>
        <p:nvCxnSpPr>
          <p:cNvPr id="22" name="Straight Connector 21">
            <a:extLst>
              <a:ext uri="{FF2B5EF4-FFF2-40B4-BE49-F238E27FC236}">
                <a16:creationId xmlns:a16="http://schemas.microsoft.com/office/drawing/2014/main" id="{1DBB3DAC-91C9-4679-1FB1-931686244295}"/>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71D57B98-AD71-B996-A7FD-05A4455DD7E7}"/>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a:p>
        </p:txBody>
      </p:sp>
      <p:pic>
        <p:nvPicPr>
          <p:cNvPr id="3" name="object 3"/>
          <p:cNvPicPr/>
          <p:nvPr/>
        </p:nvPicPr>
        <p:blipFill>
          <a:blip r:embed="rId2" cstate="print"/>
          <a:stretch>
            <a:fillRect/>
          </a:stretch>
        </p:blipFill>
        <p:spPr>
          <a:xfrm>
            <a:off x="0" y="0"/>
            <a:ext cx="2924174" cy="5143498"/>
          </a:xfrm>
          <a:prstGeom prst="rect">
            <a:avLst/>
          </a:prstGeom>
        </p:spPr>
      </p:pic>
      <p:sp>
        <p:nvSpPr>
          <p:cNvPr id="12" name="object 12" descr="$PPTXTitle"/>
          <p:cNvSpPr txBox="1">
            <a:spLocks noGrp="1"/>
          </p:cNvSpPr>
          <p:nvPr>
            <p:ph type="title"/>
          </p:nvPr>
        </p:nvSpPr>
        <p:spPr>
          <a:xfrm>
            <a:off x="3521964" y="1078864"/>
            <a:ext cx="2574036" cy="416781"/>
          </a:xfrm>
          <a:prstGeom prst="rect">
            <a:avLst/>
          </a:prstGeom>
        </p:spPr>
        <p:txBody>
          <a:bodyPr vert="horz" wrap="square" lIns="0" tIns="16510" rIns="0" bIns="0" rtlCol="0">
            <a:spAutoFit/>
          </a:bodyPr>
          <a:lstStyle/>
          <a:p>
            <a:pPr marL="12700">
              <a:lnSpc>
                <a:spcPct val="100000"/>
              </a:lnSpc>
              <a:spcBef>
                <a:spcPts val="130"/>
              </a:spcBef>
            </a:pPr>
            <a:r>
              <a:rPr lang="en-US" sz="2600" b="1" dirty="0">
                <a:solidFill>
                  <a:srgbClr val="EFB41D"/>
                </a:solidFill>
                <a:latin typeface="CALVERTMT" panose="02020500000000000000" pitchFamily="18" charset="0"/>
              </a:rPr>
              <a:t>LONGEVITY</a:t>
            </a:r>
            <a:endParaRPr sz="2600" dirty="0">
              <a:solidFill>
                <a:srgbClr val="EFB41D"/>
              </a:solidFill>
              <a:latin typeface="CALVERTMT" panose="02020500000000000000" pitchFamily="18" charset="0"/>
            </a:endParaRPr>
          </a:p>
        </p:txBody>
      </p:sp>
      <p:sp>
        <p:nvSpPr>
          <p:cNvPr id="13" name="object 13"/>
          <p:cNvSpPr txBox="1"/>
          <p:nvPr/>
        </p:nvSpPr>
        <p:spPr>
          <a:xfrm>
            <a:off x="3262122" y="4240123"/>
            <a:ext cx="5303520" cy="151130"/>
          </a:xfrm>
          <a:prstGeom prst="rect">
            <a:avLst/>
          </a:prstGeom>
        </p:spPr>
        <p:txBody>
          <a:bodyPr vert="horz" wrap="square" lIns="0" tIns="15875" rIns="0" bIns="0" rtlCol="0">
            <a:spAutoFit/>
          </a:bodyPr>
          <a:lstStyle/>
          <a:p>
            <a:pPr marL="12700">
              <a:lnSpc>
                <a:spcPct val="100000"/>
              </a:lnSpc>
              <a:spcBef>
                <a:spcPts val="125"/>
              </a:spcBef>
            </a:pPr>
            <a:r>
              <a:rPr sz="800" dirty="0">
                <a:solidFill>
                  <a:srgbClr val="FAF8F5"/>
                </a:solidFill>
                <a:latin typeface="Tahoma"/>
                <a:cs typeface="Tahoma"/>
              </a:rPr>
              <a:t>Lorenzini </a:t>
            </a:r>
            <a:r>
              <a:rPr sz="800" spc="-10" dirty="0">
                <a:solidFill>
                  <a:srgbClr val="FAF8F5"/>
                </a:solidFill>
                <a:latin typeface="Tahoma"/>
                <a:cs typeface="Tahoma"/>
              </a:rPr>
              <a:t>A,</a:t>
            </a:r>
            <a:r>
              <a:rPr sz="800" spc="-40" dirty="0">
                <a:solidFill>
                  <a:srgbClr val="FAF8F5"/>
                </a:solidFill>
                <a:latin typeface="Tahoma"/>
                <a:cs typeface="Tahoma"/>
              </a:rPr>
              <a:t> </a:t>
            </a:r>
            <a:r>
              <a:rPr sz="800" dirty="0">
                <a:solidFill>
                  <a:srgbClr val="FAF8F5"/>
                </a:solidFill>
                <a:latin typeface="Tahoma"/>
                <a:cs typeface="Tahoma"/>
              </a:rPr>
              <a:t>et</a:t>
            </a:r>
            <a:r>
              <a:rPr sz="800" spc="10" dirty="0">
                <a:solidFill>
                  <a:srgbClr val="FAF8F5"/>
                </a:solidFill>
                <a:latin typeface="Tahoma"/>
                <a:cs typeface="Tahoma"/>
              </a:rPr>
              <a:t> </a:t>
            </a:r>
            <a:r>
              <a:rPr sz="800" spc="-50" dirty="0">
                <a:solidFill>
                  <a:srgbClr val="FAF8F5"/>
                </a:solidFill>
                <a:latin typeface="Tahoma"/>
                <a:cs typeface="Tahoma"/>
              </a:rPr>
              <a:t>al.,</a:t>
            </a:r>
            <a:r>
              <a:rPr sz="800" spc="-40" dirty="0">
                <a:solidFill>
                  <a:srgbClr val="FAF8F5"/>
                </a:solidFill>
                <a:latin typeface="Tahoma"/>
                <a:cs typeface="Tahoma"/>
              </a:rPr>
              <a:t> </a:t>
            </a:r>
            <a:r>
              <a:rPr sz="800" spc="-10" dirty="0">
                <a:solidFill>
                  <a:srgbClr val="FAF8F5"/>
                </a:solidFill>
                <a:latin typeface="Tahoma"/>
                <a:cs typeface="Tahoma"/>
              </a:rPr>
              <a:t>Editorial:</a:t>
            </a:r>
            <a:r>
              <a:rPr sz="800" spc="-60" dirty="0">
                <a:solidFill>
                  <a:srgbClr val="FAF8F5"/>
                </a:solidFill>
                <a:latin typeface="Tahoma"/>
                <a:cs typeface="Tahoma"/>
              </a:rPr>
              <a:t> </a:t>
            </a:r>
            <a:r>
              <a:rPr sz="800" dirty="0">
                <a:solidFill>
                  <a:srgbClr val="FAF8F5"/>
                </a:solidFill>
                <a:latin typeface="Tahoma"/>
                <a:cs typeface="Tahoma"/>
              </a:rPr>
              <a:t>Adipose</a:t>
            </a:r>
            <a:r>
              <a:rPr sz="800" spc="20" dirty="0">
                <a:solidFill>
                  <a:srgbClr val="FAF8F5"/>
                </a:solidFill>
                <a:latin typeface="Tahoma"/>
                <a:cs typeface="Tahoma"/>
              </a:rPr>
              <a:t> </a:t>
            </a:r>
            <a:r>
              <a:rPr sz="800" spc="-10" dirty="0">
                <a:solidFill>
                  <a:srgbClr val="FAF8F5"/>
                </a:solidFill>
                <a:latin typeface="Tahoma"/>
                <a:cs typeface="Tahoma"/>
              </a:rPr>
              <a:t>Tissue</a:t>
            </a:r>
            <a:r>
              <a:rPr sz="800" spc="-65" dirty="0">
                <a:solidFill>
                  <a:srgbClr val="FAF8F5"/>
                </a:solidFill>
                <a:latin typeface="Tahoma"/>
                <a:cs typeface="Tahoma"/>
              </a:rPr>
              <a:t> </a:t>
            </a:r>
            <a:r>
              <a:rPr sz="800" spc="-90" dirty="0">
                <a:solidFill>
                  <a:srgbClr val="FAF8F5"/>
                </a:solidFill>
                <a:latin typeface="Tahoma"/>
                <a:cs typeface="Tahoma"/>
              </a:rPr>
              <a:t>:</a:t>
            </a:r>
            <a:r>
              <a:rPr sz="800" spc="25" dirty="0">
                <a:solidFill>
                  <a:srgbClr val="FAF8F5"/>
                </a:solidFill>
                <a:latin typeface="Tahoma"/>
                <a:cs typeface="Tahoma"/>
              </a:rPr>
              <a:t> </a:t>
            </a:r>
            <a:r>
              <a:rPr sz="800" dirty="0">
                <a:solidFill>
                  <a:srgbClr val="FAF8F5"/>
                </a:solidFill>
                <a:latin typeface="Tahoma"/>
                <a:cs typeface="Tahoma"/>
              </a:rPr>
              <a:t>Which</a:t>
            </a:r>
            <a:r>
              <a:rPr sz="800" spc="-10" dirty="0">
                <a:solidFill>
                  <a:srgbClr val="FAF8F5"/>
                </a:solidFill>
                <a:latin typeface="Tahoma"/>
                <a:cs typeface="Tahoma"/>
              </a:rPr>
              <a:t> </a:t>
            </a:r>
            <a:r>
              <a:rPr sz="800" dirty="0">
                <a:solidFill>
                  <a:srgbClr val="FAF8F5"/>
                </a:solidFill>
                <a:latin typeface="Tahoma"/>
                <a:cs typeface="Tahoma"/>
              </a:rPr>
              <a:t>role</a:t>
            </a:r>
            <a:r>
              <a:rPr sz="800" spc="20" dirty="0">
                <a:solidFill>
                  <a:srgbClr val="FAF8F5"/>
                </a:solidFill>
                <a:latin typeface="Tahoma"/>
                <a:cs typeface="Tahoma"/>
              </a:rPr>
              <a:t> </a:t>
            </a:r>
            <a:r>
              <a:rPr sz="800" spc="-10" dirty="0">
                <a:solidFill>
                  <a:srgbClr val="FAF8F5"/>
                </a:solidFill>
                <a:latin typeface="Tahoma"/>
                <a:cs typeface="Tahoma"/>
              </a:rPr>
              <a:t>in </a:t>
            </a:r>
            <a:r>
              <a:rPr sz="800" dirty="0">
                <a:solidFill>
                  <a:srgbClr val="FAF8F5"/>
                </a:solidFill>
                <a:latin typeface="Tahoma"/>
                <a:cs typeface="Tahoma"/>
              </a:rPr>
              <a:t>Aging</a:t>
            </a:r>
            <a:r>
              <a:rPr sz="800" spc="-55" dirty="0">
                <a:solidFill>
                  <a:srgbClr val="FAF8F5"/>
                </a:solidFill>
                <a:latin typeface="Tahoma"/>
                <a:cs typeface="Tahoma"/>
              </a:rPr>
              <a:t> </a:t>
            </a:r>
            <a:r>
              <a:rPr sz="800" spc="-10" dirty="0">
                <a:solidFill>
                  <a:srgbClr val="FAF8F5"/>
                </a:solidFill>
                <a:latin typeface="Tahoma"/>
                <a:cs typeface="Tahoma"/>
              </a:rPr>
              <a:t>and </a:t>
            </a:r>
            <a:r>
              <a:rPr sz="800" dirty="0">
                <a:solidFill>
                  <a:srgbClr val="FAF8F5"/>
                </a:solidFill>
                <a:latin typeface="Tahoma"/>
                <a:cs typeface="Tahoma"/>
              </a:rPr>
              <a:t>Longevity?</a:t>
            </a:r>
            <a:r>
              <a:rPr sz="800" spc="25" dirty="0">
                <a:solidFill>
                  <a:srgbClr val="FAF8F5"/>
                </a:solidFill>
                <a:latin typeface="Tahoma"/>
                <a:cs typeface="Tahoma"/>
              </a:rPr>
              <a:t> </a:t>
            </a:r>
            <a:r>
              <a:rPr sz="800" dirty="0">
                <a:solidFill>
                  <a:srgbClr val="FAF8F5"/>
                </a:solidFill>
                <a:latin typeface="Tahoma"/>
                <a:cs typeface="Tahoma"/>
              </a:rPr>
              <a:t>Fron</a:t>
            </a:r>
            <a:r>
              <a:rPr sz="800" spc="-55" dirty="0">
                <a:solidFill>
                  <a:srgbClr val="FAF8F5"/>
                </a:solidFill>
                <a:latin typeface="Tahoma"/>
                <a:cs typeface="Tahoma"/>
              </a:rPr>
              <a:t> </a:t>
            </a:r>
            <a:r>
              <a:rPr sz="800" dirty="0">
                <a:solidFill>
                  <a:srgbClr val="FAF8F5"/>
                </a:solidFill>
                <a:latin typeface="Tahoma"/>
                <a:cs typeface="Tahoma"/>
              </a:rPr>
              <a:t>Endocrinol</a:t>
            </a:r>
            <a:r>
              <a:rPr sz="800" spc="-50" dirty="0">
                <a:solidFill>
                  <a:srgbClr val="FAF8F5"/>
                </a:solidFill>
                <a:latin typeface="Tahoma"/>
                <a:cs typeface="Tahoma"/>
              </a:rPr>
              <a:t> </a:t>
            </a:r>
            <a:r>
              <a:rPr sz="800" dirty="0">
                <a:solidFill>
                  <a:srgbClr val="FAF8F5"/>
                </a:solidFill>
                <a:latin typeface="Tahoma"/>
                <a:cs typeface="Tahoma"/>
              </a:rPr>
              <a:t>2020</a:t>
            </a:r>
            <a:r>
              <a:rPr sz="800" spc="-110" dirty="0">
                <a:solidFill>
                  <a:srgbClr val="FAF8F5"/>
                </a:solidFill>
                <a:latin typeface="Tahoma"/>
                <a:cs typeface="Tahoma"/>
              </a:rPr>
              <a:t> </a:t>
            </a:r>
            <a:r>
              <a:rPr sz="800" dirty="0">
                <a:solidFill>
                  <a:srgbClr val="FAF8F5"/>
                </a:solidFill>
                <a:latin typeface="Tahoma"/>
                <a:cs typeface="Tahoma"/>
              </a:rPr>
              <a:t>Aug</a:t>
            </a:r>
            <a:r>
              <a:rPr sz="800" spc="-55" dirty="0">
                <a:solidFill>
                  <a:srgbClr val="FAF8F5"/>
                </a:solidFill>
                <a:latin typeface="Tahoma"/>
                <a:cs typeface="Tahoma"/>
              </a:rPr>
              <a:t> </a:t>
            </a:r>
            <a:r>
              <a:rPr sz="800" spc="-10" dirty="0">
                <a:solidFill>
                  <a:srgbClr val="FAF8F5"/>
                </a:solidFill>
                <a:latin typeface="Tahoma"/>
                <a:cs typeface="Tahoma"/>
              </a:rPr>
              <a:t>25;</a:t>
            </a:r>
            <a:r>
              <a:rPr sz="800" spc="10" dirty="0">
                <a:solidFill>
                  <a:srgbClr val="FAF8F5"/>
                </a:solidFill>
                <a:latin typeface="Tahoma"/>
                <a:cs typeface="Tahoma"/>
              </a:rPr>
              <a:t> </a:t>
            </a:r>
            <a:r>
              <a:rPr sz="800" spc="-10" dirty="0">
                <a:solidFill>
                  <a:srgbClr val="FAF8F5"/>
                </a:solidFill>
                <a:latin typeface="Tahoma"/>
                <a:cs typeface="Tahoma"/>
              </a:rPr>
              <a:t>11:583</a:t>
            </a:r>
            <a:endParaRPr sz="800" dirty="0">
              <a:latin typeface="Tahoma"/>
              <a:cs typeface="Tahoma"/>
            </a:endParaRPr>
          </a:p>
        </p:txBody>
      </p:sp>
      <p:sp>
        <p:nvSpPr>
          <p:cNvPr id="15" name="TextBox 14">
            <a:extLst>
              <a:ext uri="{FF2B5EF4-FFF2-40B4-BE49-F238E27FC236}">
                <a16:creationId xmlns:a16="http://schemas.microsoft.com/office/drawing/2014/main" id="{AA5A0A9F-9101-2155-3981-69E4F0B4B72D}"/>
              </a:ext>
            </a:extLst>
          </p:cNvPr>
          <p:cNvSpPr txBox="1"/>
          <p:nvPr/>
        </p:nvSpPr>
        <p:spPr>
          <a:xfrm>
            <a:off x="3521964" y="1733550"/>
            <a:ext cx="4783836" cy="1754326"/>
          </a:xfrm>
          <a:prstGeom prst="rect">
            <a:avLst/>
          </a:prstGeom>
          <a:noFill/>
        </p:spPr>
        <p:txBody>
          <a:bodyPr wrap="square" rtlCol="0">
            <a:spAutoFit/>
          </a:bodyPr>
          <a:lstStyle/>
          <a:p>
            <a:r>
              <a:rPr lang="en-US" dirty="0">
                <a:solidFill>
                  <a:schemeClr val="bg1"/>
                </a:solidFill>
                <a:latin typeface="Gotham Light" pitchFamily="2" charset="77"/>
              </a:rPr>
              <a:t>Since 2018, more people are over 65 than there are children under 5</a:t>
            </a:r>
          </a:p>
          <a:p>
            <a:endParaRPr lang="en-US" dirty="0">
              <a:solidFill>
                <a:schemeClr val="bg1"/>
              </a:solidFill>
              <a:latin typeface="Gotham Light" pitchFamily="2" charset="77"/>
            </a:endParaRPr>
          </a:p>
          <a:p>
            <a:r>
              <a:rPr lang="en-US" dirty="0">
                <a:solidFill>
                  <a:schemeClr val="bg1"/>
                </a:solidFill>
                <a:latin typeface="Gotham Light" pitchFamily="2" charset="77"/>
              </a:rPr>
              <a:t>If this trend continues, by the year 2050, the number of people over 65 will be double the number under 5</a:t>
            </a:r>
          </a:p>
        </p:txBody>
      </p:sp>
      <p:sp>
        <p:nvSpPr>
          <p:cNvPr id="17" name="object 4">
            <a:extLst>
              <a:ext uri="{FF2B5EF4-FFF2-40B4-BE49-F238E27FC236}">
                <a16:creationId xmlns:a16="http://schemas.microsoft.com/office/drawing/2014/main" id="{E6CED80F-EE44-607F-3E4F-B44CC1005F39}"/>
              </a:ext>
            </a:extLst>
          </p:cNvPr>
          <p:cNvSpPr txBox="1">
            <a:spLocks noGrp="1"/>
          </p:cNvSpPr>
          <p:nvPr>
            <p:ph type="sldNum" sz="quarter" idx="7"/>
          </p:nvPr>
        </p:nvSpPr>
        <p:spPr>
          <a:xfrm>
            <a:off x="8774683" y="4848390"/>
            <a:ext cx="184784" cy="128904"/>
          </a:xfrm>
          <a:prstGeom prst="rect">
            <a:avLst/>
          </a:prstGeom>
        </p:spPr>
        <p:txBody>
          <a:bodyPr vert="horz" wrap="square" lIns="0" tIns="14604" rIns="0" bIns="0" rtlCol="0">
            <a:spAutoFit/>
          </a:bodyPr>
          <a:lstStyle/>
          <a:p>
            <a:pPr marL="38100">
              <a:lnSpc>
                <a:spcPct val="100000"/>
              </a:lnSpc>
              <a:spcBef>
                <a:spcPts val="114"/>
              </a:spcBef>
            </a:pPr>
            <a:fld id="{81D60167-4931-47E6-BA6A-407CBD079E47}" type="slidenum">
              <a:rPr spc="-25" dirty="0"/>
              <a:t>4</a:t>
            </a:fld>
            <a:endParaRPr spc="-25" dirty="0"/>
          </a:p>
        </p:txBody>
      </p:sp>
      <p:sp>
        <p:nvSpPr>
          <p:cNvPr id="18" name="Rectangle 17">
            <a:extLst>
              <a:ext uri="{FF2B5EF4-FFF2-40B4-BE49-F238E27FC236}">
                <a16:creationId xmlns:a16="http://schemas.microsoft.com/office/drawing/2014/main" id="{88C63ACE-1874-A529-A16A-8FF9ECFFF4EA}"/>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2822C198-D82C-B98D-84EE-E7057C6D6CDD}"/>
              </a:ext>
            </a:extLst>
          </p:cNvPr>
          <p:cNvSpPr txBox="1"/>
          <p:nvPr/>
        </p:nvSpPr>
        <p:spPr>
          <a:xfrm>
            <a:off x="319934" y="4684833"/>
            <a:ext cx="379263"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4</a:t>
            </a:r>
          </a:p>
        </p:txBody>
      </p:sp>
      <p:pic>
        <p:nvPicPr>
          <p:cNvPr id="20" name="Picture 19">
            <a:extLst>
              <a:ext uri="{FF2B5EF4-FFF2-40B4-BE49-F238E27FC236}">
                <a16:creationId xmlns:a16="http://schemas.microsoft.com/office/drawing/2014/main" id="{86473795-D775-FB86-F530-73E61D88737E}"/>
              </a:ext>
            </a:extLst>
          </p:cNvPr>
          <p:cNvPicPr>
            <a:picLocks noChangeAspect="1"/>
          </p:cNvPicPr>
          <p:nvPr/>
        </p:nvPicPr>
        <p:blipFill>
          <a:blip r:embed="rId3"/>
          <a:stretch>
            <a:fillRect/>
          </a:stretch>
        </p:blipFill>
        <p:spPr>
          <a:xfrm>
            <a:off x="8119844" y="4495386"/>
            <a:ext cx="706007" cy="706007"/>
          </a:xfrm>
          <a:prstGeom prst="rect">
            <a:avLst/>
          </a:prstGeom>
        </p:spPr>
      </p:pic>
      <p:cxnSp>
        <p:nvCxnSpPr>
          <p:cNvPr id="21" name="Straight Connector 20">
            <a:extLst>
              <a:ext uri="{FF2B5EF4-FFF2-40B4-BE49-F238E27FC236}">
                <a16:creationId xmlns:a16="http://schemas.microsoft.com/office/drawing/2014/main" id="{25FD0D57-3C6E-9A66-E309-5556235AAD6B}"/>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DD0FBAE4-A05B-D206-F1EB-AF1CBD74A256}"/>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2">
            <a:extLst>
              <a:ext uri="{FF2B5EF4-FFF2-40B4-BE49-F238E27FC236}">
                <a16:creationId xmlns:a16="http://schemas.microsoft.com/office/drawing/2014/main" id="{0106FD89-03A2-BD13-D244-E59B298B5279}"/>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a:p>
        </p:txBody>
      </p:sp>
      <p:pic>
        <p:nvPicPr>
          <p:cNvPr id="2" name="object 2"/>
          <p:cNvPicPr/>
          <p:nvPr/>
        </p:nvPicPr>
        <p:blipFill>
          <a:blip r:embed="rId2" cstate="print"/>
          <a:stretch>
            <a:fillRect/>
          </a:stretch>
        </p:blipFill>
        <p:spPr>
          <a:xfrm>
            <a:off x="0" y="0"/>
            <a:ext cx="2924174" cy="5143498"/>
          </a:xfrm>
          <a:prstGeom prst="rect">
            <a:avLst/>
          </a:prstGeom>
        </p:spPr>
      </p:pic>
      <p:sp>
        <p:nvSpPr>
          <p:cNvPr id="8" name="object 8" descr="$PPTXTitle"/>
          <p:cNvSpPr txBox="1">
            <a:spLocks noGrp="1"/>
          </p:cNvSpPr>
          <p:nvPr>
            <p:ph type="title"/>
          </p:nvPr>
        </p:nvSpPr>
        <p:spPr>
          <a:xfrm>
            <a:off x="3521964" y="1078864"/>
            <a:ext cx="1940560" cy="426720"/>
          </a:xfrm>
          <a:prstGeom prst="rect">
            <a:avLst/>
          </a:prstGeom>
        </p:spPr>
        <p:txBody>
          <a:bodyPr vert="horz" wrap="square" lIns="0" tIns="16510" rIns="0" bIns="0" rtlCol="0">
            <a:spAutoFit/>
          </a:bodyPr>
          <a:lstStyle/>
          <a:p>
            <a:pPr marL="12700">
              <a:lnSpc>
                <a:spcPct val="100000"/>
              </a:lnSpc>
              <a:spcBef>
                <a:spcPts val="130"/>
              </a:spcBef>
            </a:pPr>
            <a:r>
              <a:rPr lang="en-US" sz="2600" b="1" spc="245" dirty="0">
                <a:solidFill>
                  <a:srgbClr val="EFB41D"/>
                </a:solidFill>
                <a:latin typeface="CALVERTMT" panose="02020500000000000000" pitchFamily="18" charset="0"/>
              </a:rPr>
              <a:t>GENETICS</a:t>
            </a:r>
            <a:endParaRPr sz="2600" dirty="0">
              <a:solidFill>
                <a:srgbClr val="EFB41D"/>
              </a:solidFill>
              <a:latin typeface="CALVERTMT" panose="02020500000000000000" pitchFamily="18" charset="0"/>
            </a:endParaRPr>
          </a:p>
        </p:txBody>
      </p:sp>
      <p:sp>
        <p:nvSpPr>
          <p:cNvPr id="9" name="object 9"/>
          <p:cNvSpPr txBox="1"/>
          <p:nvPr/>
        </p:nvSpPr>
        <p:spPr>
          <a:xfrm>
            <a:off x="3048582" y="4176925"/>
            <a:ext cx="5306060" cy="151765"/>
          </a:xfrm>
          <a:prstGeom prst="rect">
            <a:avLst/>
          </a:prstGeom>
        </p:spPr>
        <p:txBody>
          <a:bodyPr vert="horz" wrap="square" lIns="0" tIns="15875" rIns="0" bIns="0" rtlCol="0">
            <a:spAutoFit/>
          </a:bodyPr>
          <a:lstStyle/>
          <a:p>
            <a:pPr marL="12700">
              <a:lnSpc>
                <a:spcPct val="100000"/>
              </a:lnSpc>
              <a:spcBef>
                <a:spcPts val="125"/>
              </a:spcBef>
            </a:pPr>
            <a:r>
              <a:rPr sz="800" dirty="0">
                <a:solidFill>
                  <a:srgbClr val="FAF8F5"/>
                </a:solidFill>
                <a:latin typeface="Tahoma"/>
                <a:cs typeface="Tahoma"/>
              </a:rPr>
              <a:t>Lorenzini</a:t>
            </a:r>
            <a:r>
              <a:rPr sz="800" spc="-15" dirty="0">
                <a:solidFill>
                  <a:srgbClr val="FAF8F5"/>
                </a:solidFill>
                <a:latin typeface="Tahoma"/>
                <a:cs typeface="Tahoma"/>
              </a:rPr>
              <a:t> </a:t>
            </a:r>
            <a:r>
              <a:rPr sz="800" spc="-10" dirty="0">
                <a:solidFill>
                  <a:srgbClr val="FAF8F5"/>
                </a:solidFill>
                <a:latin typeface="Tahoma"/>
                <a:cs typeface="Tahoma"/>
              </a:rPr>
              <a:t>A,</a:t>
            </a:r>
            <a:r>
              <a:rPr sz="800" spc="-35" dirty="0">
                <a:solidFill>
                  <a:srgbClr val="FAF8F5"/>
                </a:solidFill>
                <a:latin typeface="Tahoma"/>
                <a:cs typeface="Tahoma"/>
              </a:rPr>
              <a:t> </a:t>
            </a:r>
            <a:r>
              <a:rPr sz="800" dirty="0">
                <a:solidFill>
                  <a:srgbClr val="FAF8F5"/>
                </a:solidFill>
                <a:latin typeface="Tahoma"/>
                <a:cs typeface="Tahoma"/>
              </a:rPr>
              <a:t>et</a:t>
            </a:r>
            <a:r>
              <a:rPr sz="800" spc="15" dirty="0">
                <a:solidFill>
                  <a:srgbClr val="FAF8F5"/>
                </a:solidFill>
                <a:latin typeface="Tahoma"/>
                <a:cs typeface="Tahoma"/>
              </a:rPr>
              <a:t> </a:t>
            </a:r>
            <a:r>
              <a:rPr sz="800" spc="-50" dirty="0">
                <a:solidFill>
                  <a:srgbClr val="FAF8F5"/>
                </a:solidFill>
                <a:latin typeface="Tahoma"/>
                <a:cs typeface="Tahoma"/>
              </a:rPr>
              <a:t>al.,</a:t>
            </a:r>
            <a:r>
              <a:rPr sz="800" spc="-35" dirty="0">
                <a:solidFill>
                  <a:srgbClr val="FAF8F5"/>
                </a:solidFill>
                <a:latin typeface="Tahoma"/>
                <a:cs typeface="Tahoma"/>
              </a:rPr>
              <a:t> </a:t>
            </a:r>
            <a:r>
              <a:rPr sz="800" spc="-10" dirty="0">
                <a:solidFill>
                  <a:srgbClr val="FAF8F5"/>
                </a:solidFill>
                <a:latin typeface="Tahoma"/>
                <a:cs typeface="Tahoma"/>
              </a:rPr>
              <a:t>Editorial:</a:t>
            </a:r>
            <a:r>
              <a:rPr sz="800" spc="-60" dirty="0">
                <a:solidFill>
                  <a:srgbClr val="FAF8F5"/>
                </a:solidFill>
                <a:latin typeface="Tahoma"/>
                <a:cs typeface="Tahoma"/>
              </a:rPr>
              <a:t> </a:t>
            </a:r>
            <a:r>
              <a:rPr sz="800" dirty="0">
                <a:solidFill>
                  <a:srgbClr val="FAF8F5"/>
                </a:solidFill>
                <a:latin typeface="Tahoma"/>
                <a:cs typeface="Tahoma"/>
              </a:rPr>
              <a:t>Adipose</a:t>
            </a:r>
            <a:r>
              <a:rPr sz="800" spc="25" dirty="0">
                <a:solidFill>
                  <a:srgbClr val="FAF8F5"/>
                </a:solidFill>
                <a:latin typeface="Tahoma"/>
                <a:cs typeface="Tahoma"/>
              </a:rPr>
              <a:t> </a:t>
            </a:r>
            <a:r>
              <a:rPr sz="800" spc="-10" dirty="0">
                <a:solidFill>
                  <a:srgbClr val="FAF8F5"/>
                </a:solidFill>
                <a:latin typeface="Tahoma"/>
                <a:cs typeface="Tahoma"/>
              </a:rPr>
              <a:t>Tissue</a:t>
            </a:r>
            <a:r>
              <a:rPr sz="800" spc="-60" dirty="0">
                <a:solidFill>
                  <a:srgbClr val="FAF8F5"/>
                </a:solidFill>
                <a:latin typeface="Tahoma"/>
                <a:cs typeface="Tahoma"/>
              </a:rPr>
              <a:t> </a:t>
            </a:r>
            <a:r>
              <a:rPr sz="800" spc="-90" dirty="0">
                <a:solidFill>
                  <a:srgbClr val="FAF8F5"/>
                </a:solidFill>
                <a:latin typeface="Tahoma"/>
                <a:cs typeface="Tahoma"/>
              </a:rPr>
              <a:t>:</a:t>
            </a:r>
            <a:r>
              <a:rPr sz="800" spc="25" dirty="0">
                <a:solidFill>
                  <a:srgbClr val="FAF8F5"/>
                </a:solidFill>
                <a:latin typeface="Tahoma"/>
                <a:cs typeface="Tahoma"/>
              </a:rPr>
              <a:t> </a:t>
            </a:r>
            <a:r>
              <a:rPr sz="800" dirty="0">
                <a:solidFill>
                  <a:srgbClr val="FAF8F5"/>
                </a:solidFill>
                <a:latin typeface="Tahoma"/>
                <a:cs typeface="Tahoma"/>
              </a:rPr>
              <a:t>Which</a:t>
            </a:r>
            <a:r>
              <a:rPr sz="800" spc="-5" dirty="0">
                <a:solidFill>
                  <a:srgbClr val="FAF8F5"/>
                </a:solidFill>
                <a:latin typeface="Tahoma"/>
                <a:cs typeface="Tahoma"/>
              </a:rPr>
              <a:t> </a:t>
            </a:r>
            <a:r>
              <a:rPr sz="800" dirty="0">
                <a:solidFill>
                  <a:srgbClr val="FAF8F5"/>
                </a:solidFill>
                <a:latin typeface="Tahoma"/>
                <a:cs typeface="Tahoma"/>
              </a:rPr>
              <a:t>role</a:t>
            </a:r>
            <a:r>
              <a:rPr sz="800" spc="25" dirty="0">
                <a:solidFill>
                  <a:srgbClr val="FAF8F5"/>
                </a:solidFill>
                <a:latin typeface="Tahoma"/>
                <a:cs typeface="Tahoma"/>
              </a:rPr>
              <a:t> </a:t>
            </a:r>
            <a:r>
              <a:rPr sz="800" spc="-10" dirty="0">
                <a:solidFill>
                  <a:srgbClr val="FAF8F5"/>
                </a:solidFill>
                <a:latin typeface="Tahoma"/>
                <a:cs typeface="Tahoma"/>
              </a:rPr>
              <a:t>in</a:t>
            </a:r>
            <a:r>
              <a:rPr sz="800" spc="-5" dirty="0">
                <a:solidFill>
                  <a:srgbClr val="FAF8F5"/>
                </a:solidFill>
                <a:latin typeface="Tahoma"/>
                <a:cs typeface="Tahoma"/>
              </a:rPr>
              <a:t> </a:t>
            </a:r>
            <a:r>
              <a:rPr sz="800" spc="-10" dirty="0">
                <a:solidFill>
                  <a:srgbClr val="FAF8F5"/>
                </a:solidFill>
                <a:latin typeface="Tahoma"/>
                <a:cs typeface="Tahoma"/>
              </a:rPr>
              <a:t>Aging</a:t>
            </a:r>
            <a:r>
              <a:rPr sz="800" spc="-55" dirty="0">
                <a:solidFill>
                  <a:srgbClr val="FAF8F5"/>
                </a:solidFill>
                <a:latin typeface="Tahoma"/>
                <a:cs typeface="Tahoma"/>
              </a:rPr>
              <a:t> </a:t>
            </a:r>
            <a:r>
              <a:rPr sz="800" spc="-10" dirty="0">
                <a:solidFill>
                  <a:srgbClr val="FAF8F5"/>
                </a:solidFill>
                <a:latin typeface="Tahoma"/>
                <a:cs typeface="Tahoma"/>
              </a:rPr>
              <a:t>and</a:t>
            </a:r>
            <a:r>
              <a:rPr sz="800" spc="-5" dirty="0">
                <a:solidFill>
                  <a:srgbClr val="FAF8F5"/>
                </a:solidFill>
                <a:latin typeface="Tahoma"/>
                <a:cs typeface="Tahoma"/>
              </a:rPr>
              <a:t> </a:t>
            </a:r>
            <a:r>
              <a:rPr sz="800" dirty="0">
                <a:solidFill>
                  <a:srgbClr val="FAF8F5"/>
                </a:solidFill>
                <a:latin typeface="Tahoma"/>
                <a:cs typeface="Tahoma"/>
              </a:rPr>
              <a:t>Longevity?</a:t>
            </a:r>
            <a:r>
              <a:rPr sz="800" spc="30" dirty="0">
                <a:solidFill>
                  <a:srgbClr val="FAF8F5"/>
                </a:solidFill>
                <a:latin typeface="Tahoma"/>
                <a:cs typeface="Tahoma"/>
              </a:rPr>
              <a:t> </a:t>
            </a:r>
            <a:r>
              <a:rPr sz="800" dirty="0">
                <a:solidFill>
                  <a:srgbClr val="FAF8F5"/>
                </a:solidFill>
                <a:latin typeface="Tahoma"/>
                <a:cs typeface="Tahoma"/>
              </a:rPr>
              <a:t>Fron</a:t>
            </a:r>
            <a:r>
              <a:rPr sz="800" spc="-50" dirty="0">
                <a:solidFill>
                  <a:srgbClr val="FAF8F5"/>
                </a:solidFill>
                <a:latin typeface="Tahoma"/>
                <a:cs typeface="Tahoma"/>
              </a:rPr>
              <a:t> </a:t>
            </a:r>
            <a:r>
              <a:rPr sz="800" dirty="0">
                <a:solidFill>
                  <a:srgbClr val="FAF8F5"/>
                </a:solidFill>
                <a:latin typeface="Tahoma"/>
                <a:cs typeface="Tahoma"/>
              </a:rPr>
              <a:t>Endocrinol</a:t>
            </a:r>
            <a:r>
              <a:rPr sz="800" spc="-50" dirty="0">
                <a:solidFill>
                  <a:srgbClr val="FAF8F5"/>
                </a:solidFill>
                <a:latin typeface="Tahoma"/>
                <a:cs typeface="Tahoma"/>
              </a:rPr>
              <a:t> </a:t>
            </a:r>
            <a:r>
              <a:rPr sz="800" dirty="0">
                <a:solidFill>
                  <a:srgbClr val="FAF8F5"/>
                </a:solidFill>
                <a:latin typeface="Tahoma"/>
                <a:cs typeface="Tahoma"/>
              </a:rPr>
              <a:t>2020</a:t>
            </a:r>
            <a:r>
              <a:rPr sz="800" spc="-105" dirty="0">
                <a:solidFill>
                  <a:srgbClr val="FAF8F5"/>
                </a:solidFill>
                <a:latin typeface="Tahoma"/>
                <a:cs typeface="Tahoma"/>
              </a:rPr>
              <a:t> </a:t>
            </a:r>
            <a:r>
              <a:rPr sz="800" dirty="0">
                <a:solidFill>
                  <a:srgbClr val="FAF8F5"/>
                </a:solidFill>
                <a:latin typeface="Tahoma"/>
                <a:cs typeface="Tahoma"/>
              </a:rPr>
              <a:t>Aug</a:t>
            </a:r>
            <a:r>
              <a:rPr sz="800" spc="-50" dirty="0">
                <a:solidFill>
                  <a:srgbClr val="FAF8F5"/>
                </a:solidFill>
                <a:latin typeface="Tahoma"/>
                <a:cs typeface="Tahoma"/>
              </a:rPr>
              <a:t> </a:t>
            </a:r>
            <a:r>
              <a:rPr sz="800" spc="-20" dirty="0">
                <a:solidFill>
                  <a:srgbClr val="FAF8F5"/>
                </a:solidFill>
                <a:latin typeface="Tahoma"/>
                <a:cs typeface="Tahoma"/>
              </a:rPr>
              <a:t>25;</a:t>
            </a:r>
            <a:r>
              <a:rPr sz="800" spc="15" dirty="0">
                <a:solidFill>
                  <a:srgbClr val="FAF8F5"/>
                </a:solidFill>
                <a:latin typeface="Tahoma"/>
                <a:cs typeface="Tahoma"/>
              </a:rPr>
              <a:t> </a:t>
            </a:r>
            <a:r>
              <a:rPr sz="800" spc="-10" dirty="0">
                <a:solidFill>
                  <a:srgbClr val="FAF8F5"/>
                </a:solidFill>
                <a:latin typeface="Tahoma"/>
                <a:cs typeface="Tahoma"/>
              </a:rPr>
              <a:t>11:583</a:t>
            </a:r>
            <a:endParaRPr sz="800" dirty="0">
              <a:latin typeface="Tahoma"/>
              <a:cs typeface="Tahoma"/>
            </a:endParaRPr>
          </a:p>
        </p:txBody>
      </p:sp>
      <p:sp>
        <p:nvSpPr>
          <p:cNvPr id="12" name="TextBox 11">
            <a:extLst>
              <a:ext uri="{FF2B5EF4-FFF2-40B4-BE49-F238E27FC236}">
                <a16:creationId xmlns:a16="http://schemas.microsoft.com/office/drawing/2014/main" id="{7EF416E9-A1E1-65D5-6CF0-F20043F90D46}"/>
              </a:ext>
            </a:extLst>
          </p:cNvPr>
          <p:cNvSpPr txBox="1"/>
          <p:nvPr/>
        </p:nvSpPr>
        <p:spPr>
          <a:xfrm>
            <a:off x="3521964" y="1733550"/>
            <a:ext cx="4783836" cy="1384995"/>
          </a:xfrm>
          <a:prstGeom prst="rect">
            <a:avLst/>
          </a:prstGeom>
          <a:noFill/>
        </p:spPr>
        <p:txBody>
          <a:bodyPr wrap="square" rtlCol="0">
            <a:spAutoFit/>
          </a:bodyPr>
          <a:lstStyle/>
          <a:p>
            <a:r>
              <a:rPr lang="en-US" sz="1400" dirty="0">
                <a:solidFill>
                  <a:schemeClr val="bg1"/>
                </a:solidFill>
                <a:latin typeface="Gotham Light" pitchFamily="2" charset="77"/>
              </a:rPr>
              <a:t>A Danish twin study found that genetics accounted for approximately 25 percent of the variation in longevity among twins and environmental factors accounted for approximately 50 percent. However, with greater longevity (to age 90 or 100), genetic influences became more important.</a:t>
            </a:r>
          </a:p>
        </p:txBody>
      </p:sp>
      <p:sp>
        <p:nvSpPr>
          <p:cNvPr id="13" name="object 4">
            <a:extLst>
              <a:ext uri="{FF2B5EF4-FFF2-40B4-BE49-F238E27FC236}">
                <a16:creationId xmlns:a16="http://schemas.microsoft.com/office/drawing/2014/main" id="{D7212DC9-C23E-11FD-4305-E044353F0393}"/>
              </a:ext>
            </a:extLst>
          </p:cNvPr>
          <p:cNvSpPr txBox="1">
            <a:spLocks noGrp="1"/>
          </p:cNvSpPr>
          <p:nvPr>
            <p:ph type="sldNum" sz="quarter" idx="7"/>
          </p:nvPr>
        </p:nvSpPr>
        <p:spPr>
          <a:xfrm>
            <a:off x="8774683" y="4848390"/>
            <a:ext cx="184784" cy="128904"/>
          </a:xfrm>
          <a:prstGeom prst="rect">
            <a:avLst/>
          </a:prstGeom>
        </p:spPr>
        <p:txBody>
          <a:bodyPr vert="horz" wrap="square" lIns="0" tIns="14604" rIns="0" bIns="0" rtlCol="0">
            <a:spAutoFit/>
          </a:bodyPr>
          <a:lstStyle/>
          <a:p>
            <a:pPr marL="38100">
              <a:lnSpc>
                <a:spcPct val="100000"/>
              </a:lnSpc>
              <a:spcBef>
                <a:spcPts val="114"/>
              </a:spcBef>
            </a:pPr>
            <a:fld id="{81D60167-4931-47E6-BA6A-407CBD079E47}" type="slidenum">
              <a:rPr spc="-25" dirty="0"/>
              <a:t>5</a:t>
            </a:fld>
            <a:endParaRPr spc="-25" dirty="0"/>
          </a:p>
        </p:txBody>
      </p:sp>
      <p:sp>
        <p:nvSpPr>
          <p:cNvPr id="14" name="Rectangle 13">
            <a:extLst>
              <a:ext uri="{FF2B5EF4-FFF2-40B4-BE49-F238E27FC236}">
                <a16:creationId xmlns:a16="http://schemas.microsoft.com/office/drawing/2014/main" id="{70A80EEB-943F-CB39-61CA-B2F04EDF68CD}"/>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694AEA22-AD0E-26B6-B1E3-8CBB83BB6014}"/>
              </a:ext>
            </a:extLst>
          </p:cNvPr>
          <p:cNvSpPr txBox="1"/>
          <p:nvPr/>
        </p:nvSpPr>
        <p:spPr>
          <a:xfrm>
            <a:off x="319934" y="4684833"/>
            <a:ext cx="379263"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5</a:t>
            </a:r>
          </a:p>
        </p:txBody>
      </p:sp>
      <p:pic>
        <p:nvPicPr>
          <p:cNvPr id="16" name="Picture 15">
            <a:extLst>
              <a:ext uri="{FF2B5EF4-FFF2-40B4-BE49-F238E27FC236}">
                <a16:creationId xmlns:a16="http://schemas.microsoft.com/office/drawing/2014/main" id="{614AA8C2-B77D-C67F-BA35-25A07E1F2546}"/>
              </a:ext>
            </a:extLst>
          </p:cNvPr>
          <p:cNvPicPr>
            <a:picLocks noChangeAspect="1"/>
          </p:cNvPicPr>
          <p:nvPr/>
        </p:nvPicPr>
        <p:blipFill>
          <a:blip r:embed="rId3"/>
          <a:stretch>
            <a:fillRect/>
          </a:stretch>
        </p:blipFill>
        <p:spPr>
          <a:xfrm>
            <a:off x="8119844" y="4495386"/>
            <a:ext cx="706007" cy="706007"/>
          </a:xfrm>
          <a:prstGeom prst="rect">
            <a:avLst/>
          </a:prstGeom>
        </p:spPr>
      </p:pic>
      <p:cxnSp>
        <p:nvCxnSpPr>
          <p:cNvPr id="17" name="Straight Connector 16">
            <a:extLst>
              <a:ext uri="{FF2B5EF4-FFF2-40B4-BE49-F238E27FC236}">
                <a16:creationId xmlns:a16="http://schemas.microsoft.com/office/drawing/2014/main" id="{01E9FF9A-CD59-058F-82CB-B7180A2B2950}"/>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AFB5852D-495D-1D4C-2008-CE2CDFB55631}"/>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A81B7E3F-0F7E-F23D-9938-DDB690EA4B9D}"/>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a:p>
        </p:txBody>
      </p:sp>
      <p:sp>
        <p:nvSpPr>
          <p:cNvPr id="3" name="object 3" descr="$PPTXTitle"/>
          <p:cNvSpPr txBox="1">
            <a:spLocks noGrp="1"/>
          </p:cNvSpPr>
          <p:nvPr>
            <p:ph type="title"/>
          </p:nvPr>
        </p:nvSpPr>
        <p:spPr>
          <a:xfrm>
            <a:off x="421640" y="405701"/>
            <a:ext cx="7852409" cy="505908"/>
          </a:xfrm>
          <a:prstGeom prst="rect">
            <a:avLst/>
          </a:prstGeom>
        </p:spPr>
        <p:txBody>
          <a:bodyPr vert="horz" wrap="square" lIns="0" tIns="13335" rIns="0" bIns="0" rtlCol="0">
            <a:spAutoFit/>
          </a:bodyPr>
          <a:lstStyle/>
          <a:p>
            <a:pPr marL="12700">
              <a:lnSpc>
                <a:spcPct val="100000"/>
              </a:lnSpc>
              <a:spcBef>
                <a:spcPts val="105"/>
              </a:spcBef>
            </a:pPr>
            <a:r>
              <a:rPr lang="en-US" sz="3200" dirty="0">
                <a:solidFill>
                  <a:srgbClr val="EFB41D"/>
                </a:solidFill>
                <a:latin typeface="CALVERTMT" panose="02020500000000000000" pitchFamily="18" charset="0"/>
                <a:cs typeface="Cambria"/>
              </a:rPr>
              <a:t>LIFE EXPECTANCY IN MEN &amp; WOMEN</a:t>
            </a:r>
            <a:endParaRPr sz="3200" dirty="0">
              <a:solidFill>
                <a:srgbClr val="EFB41D"/>
              </a:solidFill>
              <a:latin typeface="CALVERTMT" panose="02020500000000000000" pitchFamily="18" charset="0"/>
              <a:cs typeface="Cambria"/>
            </a:endParaRPr>
          </a:p>
        </p:txBody>
      </p:sp>
      <p:sp>
        <p:nvSpPr>
          <p:cNvPr id="4" name="object 4"/>
          <p:cNvSpPr txBox="1"/>
          <p:nvPr/>
        </p:nvSpPr>
        <p:spPr>
          <a:xfrm>
            <a:off x="605155" y="1501457"/>
            <a:ext cx="7954009" cy="1879297"/>
          </a:xfrm>
          <a:prstGeom prst="rect">
            <a:avLst/>
          </a:prstGeom>
        </p:spPr>
        <p:txBody>
          <a:bodyPr vert="horz" wrap="square" lIns="0" tIns="91440" rIns="0" bIns="0" rtlCol="0">
            <a:spAutoFit/>
          </a:bodyPr>
          <a:lstStyle/>
          <a:p>
            <a:pPr marL="12700">
              <a:lnSpc>
                <a:spcPct val="100000"/>
              </a:lnSpc>
              <a:spcBef>
                <a:spcPts val="720"/>
              </a:spcBef>
            </a:pPr>
            <a:r>
              <a:rPr sz="1800" dirty="0">
                <a:solidFill>
                  <a:srgbClr val="FFFFFF"/>
                </a:solidFill>
                <a:latin typeface="Gotham Light" pitchFamily="2" charset="77"/>
                <a:cs typeface="Cambria"/>
              </a:rPr>
              <a:t>Life expectancy gap between women and men is the largest it has been since 1996.</a:t>
            </a:r>
            <a:endParaRPr sz="1800" dirty="0">
              <a:latin typeface="Gotham Light" pitchFamily="2" charset="77"/>
              <a:cs typeface="Cambria"/>
            </a:endParaRPr>
          </a:p>
          <a:p>
            <a:pPr marL="12700" marR="5080">
              <a:lnSpc>
                <a:spcPct val="100899"/>
              </a:lnSpc>
              <a:spcBef>
                <a:spcPts val="600"/>
              </a:spcBef>
            </a:pPr>
            <a:r>
              <a:rPr sz="1800" dirty="0">
                <a:solidFill>
                  <a:srgbClr val="FFFFFF"/>
                </a:solidFill>
                <a:latin typeface="Gotham Light" pitchFamily="2" charset="77"/>
                <a:cs typeface="Cambria"/>
              </a:rPr>
              <a:t>The life expectancy gap between men and women widened to 5.8 years in that time span, up from 4.8 years in 2010.</a:t>
            </a:r>
            <a:endParaRPr sz="1800" dirty="0">
              <a:latin typeface="Gotham Light" pitchFamily="2" charset="77"/>
              <a:cs typeface="Cambria"/>
            </a:endParaRPr>
          </a:p>
          <a:p>
            <a:pPr marL="12700" marR="189230">
              <a:lnSpc>
                <a:spcPct val="100800"/>
              </a:lnSpc>
              <a:spcBef>
                <a:spcPts val="525"/>
              </a:spcBef>
            </a:pPr>
            <a:r>
              <a:rPr sz="1800" dirty="0">
                <a:solidFill>
                  <a:srgbClr val="FFFFFF"/>
                </a:solidFill>
                <a:latin typeface="Gotham Light" pitchFamily="2" charset="77"/>
                <a:cs typeface="Cambria"/>
              </a:rPr>
              <a:t>Overall life expectancy decreased from 78.8 years in 2019 to 77 years in 2020 and to 76.1 years in 2021.</a:t>
            </a:r>
            <a:endParaRPr sz="1800" dirty="0">
              <a:latin typeface="Gotham Light" pitchFamily="2" charset="77"/>
              <a:cs typeface="Cambria"/>
            </a:endParaRPr>
          </a:p>
        </p:txBody>
      </p:sp>
      <p:sp>
        <p:nvSpPr>
          <p:cNvPr id="5" name="object 5"/>
          <p:cNvSpPr txBox="1"/>
          <p:nvPr/>
        </p:nvSpPr>
        <p:spPr>
          <a:xfrm>
            <a:off x="605155" y="3943151"/>
            <a:ext cx="5205730" cy="135935"/>
          </a:xfrm>
          <a:prstGeom prst="rect">
            <a:avLst/>
          </a:prstGeom>
        </p:spPr>
        <p:txBody>
          <a:bodyPr vert="horz" wrap="square" lIns="0" tIns="12700" rIns="0" bIns="0" rtlCol="0">
            <a:spAutoFit/>
          </a:bodyPr>
          <a:lstStyle/>
          <a:p>
            <a:pPr marL="12700">
              <a:lnSpc>
                <a:spcPct val="100000"/>
              </a:lnSpc>
              <a:spcBef>
                <a:spcPts val="100"/>
              </a:spcBef>
            </a:pPr>
            <a:r>
              <a:rPr sz="800" u="sng" spc="-65" dirty="0">
                <a:solidFill>
                  <a:srgbClr val="FFFFFF"/>
                </a:solidFill>
                <a:uFill>
                  <a:solidFill>
                    <a:srgbClr val="FFFFFF"/>
                  </a:solidFill>
                </a:uFill>
                <a:latin typeface="Tahoma"/>
                <a:cs typeface="Tahoma"/>
              </a:rPr>
              <a:t> </a:t>
            </a:r>
            <a:r>
              <a:rPr sz="800" u="sng" dirty="0">
                <a:solidFill>
                  <a:srgbClr val="FFFFFF"/>
                </a:solidFill>
                <a:uFill>
                  <a:solidFill>
                    <a:srgbClr val="FFFFFF"/>
                  </a:solidFill>
                </a:uFill>
                <a:latin typeface="Tahoma"/>
                <a:cs typeface="Tahoma"/>
              </a:rPr>
              <a:t>Yan</a:t>
            </a:r>
            <a:r>
              <a:rPr sz="800" u="sng" spc="-55" dirty="0">
                <a:solidFill>
                  <a:srgbClr val="FFFFFF"/>
                </a:solidFill>
                <a:uFill>
                  <a:solidFill>
                    <a:srgbClr val="FFFFFF"/>
                  </a:solidFill>
                </a:uFill>
                <a:latin typeface="Tahoma"/>
                <a:cs typeface="Tahoma"/>
              </a:rPr>
              <a:t> </a:t>
            </a:r>
            <a:r>
              <a:rPr sz="800" u="sng" dirty="0">
                <a:solidFill>
                  <a:srgbClr val="FFFFFF"/>
                </a:solidFill>
                <a:uFill>
                  <a:solidFill>
                    <a:srgbClr val="FFFFFF"/>
                  </a:solidFill>
                </a:uFill>
                <a:latin typeface="Tahoma"/>
                <a:cs typeface="Tahoma"/>
              </a:rPr>
              <a:t>B,</a:t>
            </a:r>
            <a:r>
              <a:rPr sz="800" u="sng" spc="-105" dirty="0">
                <a:solidFill>
                  <a:srgbClr val="FFFFFF"/>
                </a:solidFill>
                <a:uFill>
                  <a:solidFill>
                    <a:srgbClr val="FFFFFF"/>
                  </a:solidFill>
                </a:uFill>
                <a:latin typeface="Tahoma"/>
                <a:cs typeface="Tahoma"/>
              </a:rPr>
              <a:t> </a:t>
            </a:r>
            <a:r>
              <a:rPr sz="800" u="sng" dirty="0">
                <a:solidFill>
                  <a:srgbClr val="FFFFFF"/>
                </a:solidFill>
                <a:uFill>
                  <a:solidFill>
                    <a:srgbClr val="FFFFFF"/>
                  </a:solidFill>
                </a:uFill>
                <a:latin typeface="Tahoma"/>
                <a:cs typeface="Tahoma"/>
              </a:rPr>
              <a:t>et</a:t>
            </a:r>
            <a:r>
              <a:rPr sz="800" u="sng" spc="-40" dirty="0">
                <a:solidFill>
                  <a:srgbClr val="FFFFFF"/>
                </a:solidFill>
                <a:uFill>
                  <a:solidFill>
                    <a:srgbClr val="FFFFFF"/>
                  </a:solidFill>
                </a:uFill>
                <a:latin typeface="Tahoma"/>
                <a:cs typeface="Tahoma"/>
              </a:rPr>
              <a:t> </a:t>
            </a:r>
            <a:r>
              <a:rPr sz="800" u="sng" spc="-35" dirty="0">
                <a:solidFill>
                  <a:srgbClr val="FFFFFF"/>
                </a:solidFill>
                <a:uFill>
                  <a:solidFill>
                    <a:srgbClr val="FFFFFF"/>
                  </a:solidFill>
                </a:uFill>
                <a:latin typeface="Tahoma"/>
                <a:cs typeface="Tahoma"/>
              </a:rPr>
              <a:t>al.</a:t>
            </a:r>
            <a:r>
              <a:rPr sz="800" u="sng" spc="-65" dirty="0">
                <a:solidFill>
                  <a:srgbClr val="FFFFFF"/>
                </a:solidFill>
                <a:uFill>
                  <a:solidFill>
                    <a:srgbClr val="FFFFFF"/>
                  </a:solidFill>
                </a:uFill>
                <a:latin typeface="Tahoma"/>
                <a:cs typeface="Tahoma"/>
              </a:rPr>
              <a:t> </a:t>
            </a:r>
            <a:r>
              <a:rPr sz="800" i="1" u="sng" dirty="0">
                <a:solidFill>
                  <a:srgbClr val="FFFFFF"/>
                </a:solidFill>
                <a:uFill>
                  <a:solidFill>
                    <a:srgbClr val="FFFFFF"/>
                  </a:solidFill>
                </a:uFill>
                <a:latin typeface="Trebuchet MS"/>
                <a:cs typeface="Trebuchet MS"/>
              </a:rPr>
              <a:t>JAMA</a:t>
            </a:r>
            <a:r>
              <a:rPr sz="800" i="1" u="sng" spc="-55" dirty="0">
                <a:solidFill>
                  <a:srgbClr val="FFFFFF"/>
                </a:solidFill>
                <a:uFill>
                  <a:solidFill>
                    <a:srgbClr val="FFFFFF"/>
                  </a:solidFill>
                </a:uFill>
                <a:latin typeface="Trebuchet MS"/>
                <a:cs typeface="Trebuchet MS"/>
              </a:rPr>
              <a:t> Intern</a:t>
            </a:r>
            <a:r>
              <a:rPr sz="800" i="1" u="sng" spc="-85" dirty="0">
                <a:solidFill>
                  <a:srgbClr val="FFFFFF"/>
                </a:solidFill>
                <a:uFill>
                  <a:solidFill>
                    <a:srgbClr val="FFFFFF"/>
                  </a:solidFill>
                </a:uFill>
                <a:latin typeface="Trebuchet MS"/>
                <a:cs typeface="Trebuchet MS"/>
              </a:rPr>
              <a:t> </a:t>
            </a:r>
            <a:r>
              <a:rPr sz="800" i="1" u="sng" spc="-10" dirty="0">
                <a:solidFill>
                  <a:srgbClr val="FFFFFF"/>
                </a:solidFill>
                <a:uFill>
                  <a:solidFill>
                    <a:srgbClr val="FFFFFF"/>
                  </a:solidFill>
                </a:uFill>
                <a:latin typeface="Trebuchet MS"/>
                <a:cs typeface="Trebuchet MS"/>
              </a:rPr>
              <a:t>Med</a:t>
            </a:r>
            <a:r>
              <a:rPr sz="800" u="sng" spc="-10" dirty="0">
                <a:solidFill>
                  <a:srgbClr val="FFFFFF"/>
                </a:solidFill>
                <a:uFill>
                  <a:solidFill>
                    <a:srgbClr val="FFFFFF"/>
                  </a:solidFill>
                </a:uFill>
                <a:latin typeface="Tahoma"/>
                <a:cs typeface="Tahoma"/>
              </a:rPr>
              <a:t>.</a:t>
            </a:r>
            <a:r>
              <a:rPr sz="800" u="sng" spc="-40" dirty="0">
                <a:solidFill>
                  <a:srgbClr val="FFFFFF"/>
                </a:solidFill>
                <a:uFill>
                  <a:solidFill>
                    <a:srgbClr val="FFFFFF"/>
                  </a:solidFill>
                </a:uFill>
                <a:latin typeface="Tahoma"/>
                <a:cs typeface="Tahoma"/>
              </a:rPr>
              <a:t> </a:t>
            </a:r>
            <a:r>
              <a:rPr sz="800" u="sng" spc="-10" dirty="0">
                <a:solidFill>
                  <a:srgbClr val="FFFFFF"/>
                </a:solidFill>
                <a:uFill>
                  <a:solidFill>
                    <a:srgbClr val="FFFFFF"/>
                  </a:solidFill>
                </a:uFill>
                <a:latin typeface="Tahoma"/>
                <a:cs typeface="Tahoma"/>
              </a:rPr>
              <a:t>2023;doi:10.1001/jamainternmed.2023.6041.</a:t>
            </a:r>
            <a:endParaRPr sz="800" dirty="0">
              <a:latin typeface="Tahoma"/>
              <a:cs typeface="Tahoma"/>
            </a:endParaRPr>
          </a:p>
        </p:txBody>
      </p:sp>
      <p:sp>
        <p:nvSpPr>
          <p:cNvPr id="7" name="object 4">
            <a:extLst>
              <a:ext uri="{FF2B5EF4-FFF2-40B4-BE49-F238E27FC236}">
                <a16:creationId xmlns:a16="http://schemas.microsoft.com/office/drawing/2014/main" id="{A645D972-D438-8E97-176B-06CAD4745E9C}"/>
              </a:ext>
            </a:extLst>
          </p:cNvPr>
          <p:cNvSpPr txBox="1">
            <a:spLocks noGrp="1"/>
          </p:cNvSpPr>
          <p:nvPr>
            <p:ph type="sldNum" sz="quarter" idx="7"/>
          </p:nvPr>
        </p:nvSpPr>
        <p:spPr>
          <a:xfrm>
            <a:off x="8774683" y="4848390"/>
            <a:ext cx="184784" cy="128904"/>
          </a:xfrm>
          <a:prstGeom prst="rect">
            <a:avLst/>
          </a:prstGeom>
        </p:spPr>
        <p:txBody>
          <a:bodyPr vert="horz" wrap="square" lIns="0" tIns="14604" rIns="0" bIns="0" rtlCol="0">
            <a:spAutoFit/>
          </a:bodyPr>
          <a:lstStyle/>
          <a:p>
            <a:pPr marL="38100">
              <a:lnSpc>
                <a:spcPct val="100000"/>
              </a:lnSpc>
              <a:spcBef>
                <a:spcPts val="114"/>
              </a:spcBef>
            </a:pPr>
            <a:fld id="{81D60167-4931-47E6-BA6A-407CBD079E47}" type="slidenum">
              <a:rPr spc="-25" dirty="0"/>
              <a:t>6</a:t>
            </a:fld>
            <a:endParaRPr spc="-25" dirty="0"/>
          </a:p>
        </p:txBody>
      </p:sp>
      <p:sp>
        <p:nvSpPr>
          <p:cNvPr id="8" name="Rectangle 7">
            <a:extLst>
              <a:ext uri="{FF2B5EF4-FFF2-40B4-BE49-F238E27FC236}">
                <a16:creationId xmlns:a16="http://schemas.microsoft.com/office/drawing/2014/main" id="{B0252FBE-8DA4-7145-57F2-A37C82050081}"/>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03BB97F6-F113-BECA-62D2-3E6CEF685BC9}"/>
              </a:ext>
            </a:extLst>
          </p:cNvPr>
          <p:cNvSpPr txBox="1"/>
          <p:nvPr/>
        </p:nvSpPr>
        <p:spPr>
          <a:xfrm>
            <a:off x="319934" y="4684833"/>
            <a:ext cx="379263"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6</a:t>
            </a:r>
          </a:p>
        </p:txBody>
      </p:sp>
      <p:pic>
        <p:nvPicPr>
          <p:cNvPr id="10" name="Picture 9">
            <a:extLst>
              <a:ext uri="{FF2B5EF4-FFF2-40B4-BE49-F238E27FC236}">
                <a16:creationId xmlns:a16="http://schemas.microsoft.com/office/drawing/2014/main" id="{F3A6BC76-8A97-B338-FED7-833A8C6F6057}"/>
              </a:ext>
            </a:extLst>
          </p:cNvPr>
          <p:cNvPicPr>
            <a:picLocks noChangeAspect="1"/>
          </p:cNvPicPr>
          <p:nvPr/>
        </p:nvPicPr>
        <p:blipFill>
          <a:blip r:embed="rId2"/>
          <a:stretch>
            <a:fillRect/>
          </a:stretch>
        </p:blipFill>
        <p:spPr>
          <a:xfrm>
            <a:off x="8119844" y="4495386"/>
            <a:ext cx="706007" cy="706007"/>
          </a:xfrm>
          <a:prstGeom prst="rect">
            <a:avLst/>
          </a:prstGeom>
        </p:spPr>
      </p:pic>
      <p:cxnSp>
        <p:nvCxnSpPr>
          <p:cNvPr id="11" name="Straight Connector 10">
            <a:extLst>
              <a:ext uri="{FF2B5EF4-FFF2-40B4-BE49-F238E27FC236}">
                <a16:creationId xmlns:a16="http://schemas.microsoft.com/office/drawing/2014/main" id="{692E9D95-1A49-0776-138C-99948D05CC0C}"/>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BC2AE79C-4D91-EAAC-E470-7BC1D1B93849}"/>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2B16AD94-42FA-7562-926B-820094199AB3}"/>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a:p>
        </p:txBody>
      </p:sp>
      <p:sp>
        <p:nvSpPr>
          <p:cNvPr id="3" name="object 3" descr="$PPTXTitle"/>
          <p:cNvSpPr txBox="1">
            <a:spLocks noGrp="1"/>
          </p:cNvSpPr>
          <p:nvPr>
            <p:ph type="title"/>
          </p:nvPr>
        </p:nvSpPr>
        <p:spPr>
          <a:xfrm>
            <a:off x="466237" y="514350"/>
            <a:ext cx="8051800" cy="1694053"/>
          </a:xfrm>
          <a:prstGeom prst="rect">
            <a:avLst/>
          </a:prstGeom>
        </p:spPr>
        <p:txBody>
          <a:bodyPr vert="horz" wrap="square" lIns="0" tIns="92710" rIns="0" bIns="0" rtlCol="0">
            <a:spAutoFit/>
          </a:bodyPr>
          <a:lstStyle/>
          <a:p>
            <a:pPr marL="12700" marR="5080">
              <a:spcBef>
                <a:spcPts val="730"/>
              </a:spcBef>
            </a:pPr>
            <a:r>
              <a:rPr sz="2600" dirty="0">
                <a:solidFill>
                  <a:srgbClr val="EFB41D"/>
                </a:solidFill>
                <a:latin typeface="CALVERTMT" panose="02020500000000000000" pitchFamily="18" charset="0"/>
                <a:cs typeface="Cambria"/>
              </a:rPr>
              <a:t>THE LARGEST CONTRIBUTORS OF WORSENING LIFE EXPECTANCY IN MEN COMPARED WITH WOMEN BEFORE THE COVID-19 PANDEMIC INCLUDED:</a:t>
            </a:r>
          </a:p>
        </p:txBody>
      </p:sp>
      <p:sp>
        <p:nvSpPr>
          <p:cNvPr id="4" name="object 4"/>
          <p:cNvSpPr txBox="1"/>
          <p:nvPr/>
        </p:nvSpPr>
        <p:spPr>
          <a:xfrm>
            <a:off x="485298" y="2419350"/>
            <a:ext cx="8173403" cy="1423467"/>
          </a:xfrm>
          <a:prstGeom prst="rect">
            <a:avLst/>
          </a:prstGeom>
        </p:spPr>
        <p:txBody>
          <a:bodyPr vert="horz" wrap="square" lIns="0" tIns="12700" rIns="0" bIns="0" rtlCol="0">
            <a:spAutoFit/>
          </a:bodyPr>
          <a:lstStyle/>
          <a:p>
            <a:pPr marL="298450" marR="5080" indent="-285750">
              <a:spcBef>
                <a:spcPts val="100"/>
              </a:spcBef>
              <a:buFont typeface="Arial" panose="020B0604020202020204" pitchFamily="34" charset="0"/>
              <a:buChar char="•"/>
            </a:pPr>
            <a:r>
              <a:rPr sz="1800" dirty="0">
                <a:solidFill>
                  <a:srgbClr val="FFFFFF"/>
                </a:solidFill>
                <a:latin typeface="Gotham Light" pitchFamily="2" charset="77"/>
                <a:cs typeface="Cambria"/>
              </a:rPr>
              <a:t>Unintentional injuries (0.23 years) </a:t>
            </a:r>
            <a:endParaRPr lang="en-US" sz="1800" dirty="0">
              <a:solidFill>
                <a:srgbClr val="FFFFFF"/>
              </a:solidFill>
              <a:latin typeface="Gotham Light" pitchFamily="2" charset="77"/>
              <a:cs typeface="Cambria"/>
            </a:endParaRPr>
          </a:p>
          <a:p>
            <a:pPr marL="298450" marR="5080" indent="-285750">
              <a:spcBef>
                <a:spcPts val="100"/>
              </a:spcBef>
              <a:buFont typeface="Arial" panose="020B0604020202020204" pitchFamily="34" charset="0"/>
              <a:buChar char="•"/>
            </a:pPr>
            <a:r>
              <a:rPr sz="1800" dirty="0">
                <a:solidFill>
                  <a:srgbClr val="FFFFFF"/>
                </a:solidFill>
                <a:latin typeface="Gotham Light" pitchFamily="2" charset="77"/>
                <a:cs typeface="Cambria"/>
              </a:rPr>
              <a:t>Diabetes</a:t>
            </a:r>
            <a:r>
              <a:rPr lang="en-US" sz="1800" dirty="0">
                <a:solidFill>
                  <a:srgbClr val="FFFFFF"/>
                </a:solidFill>
                <a:latin typeface="Gotham Light" pitchFamily="2" charset="77"/>
                <a:cs typeface="Cambria"/>
              </a:rPr>
              <a:t> </a:t>
            </a:r>
            <a:r>
              <a:rPr sz="1800" dirty="0">
                <a:solidFill>
                  <a:srgbClr val="FFFFFF"/>
                </a:solidFill>
                <a:latin typeface="Gotham Light" pitchFamily="2" charset="77"/>
                <a:cs typeface="Cambria"/>
              </a:rPr>
              <a:t>(0.05 years)</a:t>
            </a:r>
            <a:endParaRPr lang="en-US" dirty="0">
              <a:latin typeface="Gotham Light" pitchFamily="2" charset="77"/>
              <a:cs typeface="Cambria"/>
            </a:endParaRPr>
          </a:p>
          <a:p>
            <a:pPr marL="298450" marR="5080" indent="-285750">
              <a:spcBef>
                <a:spcPts val="100"/>
              </a:spcBef>
              <a:buFont typeface="Arial" panose="020B0604020202020204" pitchFamily="34" charset="0"/>
              <a:buChar char="•"/>
            </a:pPr>
            <a:r>
              <a:rPr sz="1800" dirty="0">
                <a:solidFill>
                  <a:srgbClr val="FFFFFF"/>
                </a:solidFill>
                <a:latin typeface="Gotham Light" pitchFamily="2" charset="77"/>
                <a:cs typeface="Cambria"/>
              </a:rPr>
              <a:t>Suicide (0.04 years)</a:t>
            </a:r>
            <a:endParaRPr sz="1800" dirty="0">
              <a:latin typeface="Gotham Light" pitchFamily="2" charset="77"/>
              <a:cs typeface="Cambria"/>
            </a:endParaRPr>
          </a:p>
          <a:p>
            <a:pPr marL="298450" marR="710565" indent="-285750">
              <a:buFont typeface="Arial" panose="020B0604020202020204" pitchFamily="34" charset="0"/>
              <a:buChar char="•"/>
            </a:pPr>
            <a:r>
              <a:rPr sz="1800" dirty="0">
                <a:solidFill>
                  <a:srgbClr val="FFFFFF"/>
                </a:solidFill>
                <a:latin typeface="Gotham Light" pitchFamily="2" charset="77"/>
                <a:cs typeface="Cambria"/>
              </a:rPr>
              <a:t>Homicide (0.03 years)</a:t>
            </a:r>
            <a:endParaRPr lang="en-US" sz="1800" dirty="0">
              <a:solidFill>
                <a:srgbClr val="FFFFFF"/>
              </a:solidFill>
              <a:latin typeface="Gotham Light" pitchFamily="2" charset="77"/>
              <a:cs typeface="Cambria"/>
            </a:endParaRPr>
          </a:p>
          <a:p>
            <a:pPr marL="298450" marR="710565" indent="-285750">
              <a:buFont typeface="Arial" panose="020B0604020202020204" pitchFamily="34" charset="0"/>
              <a:buChar char="•"/>
            </a:pPr>
            <a:r>
              <a:rPr sz="1800" dirty="0">
                <a:solidFill>
                  <a:srgbClr val="FFFFFF"/>
                </a:solidFill>
                <a:latin typeface="Gotham Light" pitchFamily="2" charset="77"/>
                <a:cs typeface="Cambria"/>
              </a:rPr>
              <a:t>Heart disease (0.03 years)</a:t>
            </a:r>
            <a:endParaRPr sz="1800" dirty="0">
              <a:latin typeface="Gotham Light" pitchFamily="2" charset="77"/>
              <a:cs typeface="Cambria"/>
            </a:endParaRPr>
          </a:p>
        </p:txBody>
      </p:sp>
      <p:sp>
        <p:nvSpPr>
          <p:cNvPr id="6" name="object 4">
            <a:extLst>
              <a:ext uri="{FF2B5EF4-FFF2-40B4-BE49-F238E27FC236}">
                <a16:creationId xmlns:a16="http://schemas.microsoft.com/office/drawing/2014/main" id="{BD2C2F6F-ABA3-2A57-CBE9-C6E66675ED8E}"/>
              </a:ext>
            </a:extLst>
          </p:cNvPr>
          <p:cNvSpPr txBox="1">
            <a:spLocks noGrp="1"/>
          </p:cNvSpPr>
          <p:nvPr>
            <p:ph type="sldNum" sz="quarter" idx="7"/>
          </p:nvPr>
        </p:nvSpPr>
        <p:spPr>
          <a:xfrm>
            <a:off x="8774683" y="4848390"/>
            <a:ext cx="184784" cy="128904"/>
          </a:xfrm>
          <a:prstGeom prst="rect">
            <a:avLst/>
          </a:prstGeom>
        </p:spPr>
        <p:txBody>
          <a:bodyPr vert="horz" wrap="square" lIns="0" tIns="14604" rIns="0" bIns="0" rtlCol="0">
            <a:spAutoFit/>
          </a:bodyPr>
          <a:lstStyle/>
          <a:p>
            <a:pPr marL="38100">
              <a:lnSpc>
                <a:spcPct val="100000"/>
              </a:lnSpc>
              <a:spcBef>
                <a:spcPts val="114"/>
              </a:spcBef>
            </a:pPr>
            <a:fld id="{81D60167-4931-47E6-BA6A-407CBD079E47}" type="slidenum">
              <a:rPr spc="-25" dirty="0"/>
              <a:t>7</a:t>
            </a:fld>
            <a:endParaRPr spc="-25" dirty="0"/>
          </a:p>
        </p:txBody>
      </p:sp>
      <p:sp>
        <p:nvSpPr>
          <p:cNvPr id="7" name="Rectangle 6">
            <a:extLst>
              <a:ext uri="{FF2B5EF4-FFF2-40B4-BE49-F238E27FC236}">
                <a16:creationId xmlns:a16="http://schemas.microsoft.com/office/drawing/2014/main" id="{7E8747D3-6F51-F138-C9A6-68A6D2C8BBFC}"/>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79D9AB91-7156-5D1D-748D-9E2F74B02304}"/>
              </a:ext>
            </a:extLst>
          </p:cNvPr>
          <p:cNvSpPr txBox="1"/>
          <p:nvPr/>
        </p:nvSpPr>
        <p:spPr>
          <a:xfrm>
            <a:off x="319934" y="4684833"/>
            <a:ext cx="379263"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7</a:t>
            </a:r>
          </a:p>
        </p:txBody>
      </p:sp>
      <p:pic>
        <p:nvPicPr>
          <p:cNvPr id="9" name="Picture 8">
            <a:extLst>
              <a:ext uri="{FF2B5EF4-FFF2-40B4-BE49-F238E27FC236}">
                <a16:creationId xmlns:a16="http://schemas.microsoft.com/office/drawing/2014/main" id="{D82E96EF-F835-463B-AA52-B0A50DB090F4}"/>
              </a:ext>
            </a:extLst>
          </p:cNvPr>
          <p:cNvPicPr>
            <a:picLocks noChangeAspect="1"/>
          </p:cNvPicPr>
          <p:nvPr/>
        </p:nvPicPr>
        <p:blipFill>
          <a:blip r:embed="rId2"/>
          <a:stretch>
            <a:fillRect/>
          </a:stretch>
        </p:blipFill>
        <p:spPr>
          <a:xfrm>
            <a:off x="8119844" y="4495386"/>
            <a:ext cx="706007" cy="706007"/>
          </a:xfrm>
          <a:prstGeom prst="rect">
            <a:avLst/>
          </a:prstGeom>
        </p:spPr>
      </p:pic>
      <p:cxnSp>
        <p:nvCxnSpPr>
          <p:cNvPr id="10" name="Straight Connector 9">
            <a:extLst>
              <a:ext uri="{FF2B5EF4-FFF2-40B4-BE49-F238E27FC236}">
                <a16:creationId xmlns:a16="http://schemas.microsoft.com/office/drawing/2014/main" id="{F3CA3213-84AC-6E7C-40E6-63EF9D6D569B}"/>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B8C68049-A17B-297B-62AD-768025E02825}"/>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0BEA5384-8221-F86E-3E88-F9EE1317BD36}"/>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a:p>
        </p:txBody>
      </p:sp>
      <p:grpSp>
        <p:nvGrpSpPr>
          <p:cNvPr id="2" name="object 2"/>
          <p:cNvGrpSpPr/>
          <p:nvPr/>
        </p:nvGrpSpPr>
        <p:grpSpPr>
          <a:xfrm>
            <a:off x="6553200" y="0"/>
            <a:ext cx="2590800" cy="5143500"/>
            <a:chOff x="6553200" y="0"/>
            <a:chExt cx="2590800" cy="5143500"/>
          </a:xfrm>
        </p:grpSpPr>
        <p:pic>
          <p:nvPicPr>
            <p:cNvPr id="3" name="object 3"/>
            <p:cNvPicPr/>
            <p:nvPr/>
          </p:nvPicPr>
          <p:blipFill>
            <a:blip r:embed="rId2" cstate="print"/>
            <a:stretch>
              <a:fillRect/>
            </a:stretch>
          </p:blipFill>
          <p:spPr>
            <a:xfrm>
              <a:off x="6553200" y="0"/>
              <a:ext cx="2590800" cy="5143498"/>
            </a:xfrm>
            <a:prstGeom prst="rect">
              <a:avLst/>
            </a:prstGeom>
          </p:spPr>
        </p:pic>
        <p:pic>
          <p:nvPicPr>
            <p:cNvPr id="4" name="object 4"/>
            <p:cNvPicPr/>
            <p:nvPr/>
          </p:nvPicPr>
          <p:blipFill>
            <a:blip r:embed="rId3" cstate="print"/>
            <a:stretch>
              <a:fillRect/>
            </a:stretch>
          </p:blipFill>
          <p:spPr>
            <a:xfrm>
              <a:off x="8725795" y="4910475"/>
              <a:ext cx="70396" cy="52233"/>
            </a:xfrm>
            <a:prstGeom prst="rect">
              <a:avLst/>
            </a:prstGeom>
          </p:spPr>
        </p:pic>
      </p:grpSp>
      <p:sp>
        <p:nvSpPr>
          <p:cNvPr id="5" name="object 5"/>
          <p:cNvSpPr txBox="1"/>
          <p:nvPr/>
        </p:nvSpPr>
        <p:spPr>
          <a:xfrm>
            <a:off x="550768" y="3980989"/>
            <a:ext cx="4880610" cy="192360"/>
          </a:xfrm>
          <a:prstGeom prst="rect">
            <a:avLst/>
          </a:prstGeom>
        </p:spPr>
        <p:txBody>
          <a:bodyPr vert="horz" wrap="square" lIns="0" tIns="12700" rIns="0" bIns="0" rtlCol="0">
            <a:spAutoFit/>
          </a:bodyPr>
          <a:lstStyle/>
          <a:p>
            <a:pPr marL="12700">
              <a:lnSpc>
                <a:spcPts val="700"/>
              </a:lnSpc>
              <a:spcBef>
                <a:spcPts val="100"/>
              </a:spcBef>
            </a:pPr>
            <a:r>
              <a:rPr sz="600" dirty="0">
                <a:solidFill>
                  <a:schemeClr val="bg1"/>
                </a:solidFill>
                <a:latin typeface="Tahoma"/>
                <a:cs typeface="Tahoma"/>
              </a:rPr>
              <a:t>Successful</a:t>
            </a:r>
            <a:r>
              <a:rPr sz="600" spc="-5" dirty="0">
                <a:solidFill>
                  <a:schemeClr val="bg1"/>
                </a:solidFill>
                <a:latin typeface="Tahoma"/>
                <a:cs typeface="Tahoma"/>
              </a:rPr>
              <a:t> </a:t>
            </a:r>
            <a:r>
              <a:rPr sz="600" spc="-25" dirty="0">
                <a:solidFill>
                  <a:schemeClr val="bg1"/>
                </a:solidFill>
                <a:latin typeface="Tahoma"/>
                <a:cs typeface="Tahoma"/>
              </a:rPr>
              <a:t>aging:</a:t>
            </a:r>
            <a:r>
              <a:rPr sz="600" dirty="0">
                <a:solidFill>
                  <a:schemeClr val="bg1"/>
                </a:solidFill>
                <a:latin typeface="Tahoma"/>
                <a:cs typeface="Tahoma"/>
              </a:rPr>
              <a:t> </a:t>
            </a:r>
            <a:r>
              <a:rPr sz="600" spc="-10" dirty="0">
                <a:solidFill>
                  <a:schemeClr val="bg1"/>
                </a:solidFill>
                <a:latin typeface="Tahoma"/>
                <a:cs typeface="Tahoma"/>
              </a:rPr>
              <a:t>the</a:t>
            </a:r>
            <a:r>
              <a:rPr sz="600" spc="-20" dirty="0">
                <a:solidFill>
                  <a:schemeClr val="bg1"/>
                </a:solidFill>
                <a:latin typeface="Tahoma"/>
                <a:cs typeface="Tahoma"/>
              </a:rPr>
              <a:t> </a:t>
            </a:r>
            <a:r>
              <a:rPr sz="600" dirty="0">
                <a:solidFill>
                  <a:schemeClr val="bg1"/>
                </a:solidFill>
                <a:latin typeface="Tahoma"/>
                <a:cs typeface="Tahoma"/>
              </a:rPr>
              <a:t>contribution</a:t>
            </a:r>
            <a:r>
              <a:rPr sz="600" spc="45" dirty="0">
                <a:solidFill>
                  <a:schemeClr val="bg1"/>
                </a:solidFill>
                <a:latin typeface="Tahoma"/>
                <a:cs typeface="Tahoma"/>
              </a:rPr>
              <a:t> </a:t>
            </a:r>
            <a:r>
              <a:rPr sz="600" dirty="0">
                <a:solidFill>
                  <a:schemeClr val="bg1"/>
                </a:solidFill>
                <a:latin typeface="Tahoma"/>
                <a:cs typeface="Tahoma"/>
              </a:rPr>
              <a:t>of</a:t>
            </a:r>
            <a:r>
              <a:rPr sz="600" spc="20" dirty="0">
                <a:solidFill>
                  <a:schemeClr val="bg1"/>
                </a:solidFill>
                <a:latin typeface="Tahoma"/>
                <a:cs typeface="Tahoma"/>
              </a:rPr>
              <a:t> </a:t>
            </a:r>
            <a:r>
              <a:rPr sz="600" dirty="0">
                <a:solidFill>
                  <a:schemeClr val="bg1"/>
                </a:solidFill>
                <a:latin typeface="Tahoma"/>
                <a:cs typeface="Tahoma"/>
              </a:rPr>
              <a:t>early-life</a:t>
            </a:r>
            <a:r>
              <a:rPr sz="600" spc="-20" dirty="0">
                <a:solidFill>
                  <a:schemeClr val="bg1"/>
                </a:solidFill>
                <a:latin typeface="Tahoma"/>
                <a:cs typeface="Tahoma"/>
              </a:rPr>
              <a:t> </a:t>
            </a:r>
            <a:r>
              <a:rPr sz="600" spc="-10" dirty="0">
                <a:solidFill>
                  <a:schemeClr val="bg1"/>
                </a:solidFill>
                <a:latin typeface="Tahoma"/>
                <a:cs typeface="Tahoma"/>
              </a:rPr>
              <a:t>and</a:t>
            </a:r>
            <a:r>
              <a:rPr sz="600" spc="50" dirty="0">
                <a:solidFill>
                  <a:schemeClr val="bg1"/>
                </a:solidFill>
                <a:latin typeface="Tahoma"/>
                <a:cs typeface="Tahoma"/>
              </a:rPr>
              <a:t> </a:t>
            </a:r>
            <a:r>
              <a:rPr sz="600" dirty="0">
                <a:solidFill>
                  <a:schemeClr val="bg1"/>
                </a:solidFill>
                <a:latin typeface="Tahoma"/>
                <a:cs typeface="Tahoma"/>
              </a:rPr>
              <a:t>midlife</a:t>
            </a:r>
            <a:r>
              <a:rPr sz="600" spc="-25" dirty="0">
                <a:solidFill>
                  <a:schemeClr val="bg1"/>
                </a:solidFill>
                <a:latin typeface="Tahoma"/>
                <a:cs typeface="Tahoma"/>
              </a:rPr>
              <a:t> </a:t>
            </a:r>
            <a:r>
              <a:rPr sz="600" spc="-10" dirty="0">
                <a:solidFill>
                  <a:schemeClr val="bg1"/>
                </a:solidFill>
                <a:latin typeface="Tahoma"/>
                <a:cs typeface="Tahoma"/>
              </a:rPr>
              <a:t>risk</a:t>
            </a:r>
            <a:r>
              <a:rPr sz="600" spc="-5" dirty="0">
                <a:solidFill>
                  <a:schemeClr val="bg1"/>
                </a:solidFill>
                <a:latin typeface="Tahoma"/>
                <a:cs typeface="Tahoma"/>
              </a:rPr>
              <a:t> </a:t>
            </a:r>
            <a:r>
              <a:rPr sz="600" dirty="0">
                <a:solidFill>
                  <a:schemeClr val="bg1"/>
                </a:solidFill>
                <a:latin typeface="Tahoma"/>
                <a:cs typeface="Tahoma"/>
              </a:rPr>
              <a:t>factors.AUBritton</a:t>
            </a:r>
            <a:r>
              <a:rPr sz="600" spc="-35" dirty="0">
                <a:solidFill>
                  <a:schemeClr val="bg1"/>
                </a:solidFill>
                <a:latin typeface="Tahoma"/>
                <a:cs typeface="Tahoma"/>
              </a:rPr>
              <a:t> </a:t>
            </a:r>
            <a:r>
              <a:rPr sz="600" spc="-30" dirty="0">
                <a:solidFill>
                  <a:schemeClr val="bg1"/>
                </a:solidFill>
                <a:latin typeface="Tahoma"/>
                <a:cs typeface="Tahoma"/>
              </a:rPr>
              <a:t>A,</a:t>
            </a:r>
            <a:r>
              <a:rPr sz="600" spc="20" dirty="0">
                <a:solidFill>
                  <a:schemeClr val="bg1"/>
                </a:solidFill>
                <a:latin typeface="Tahoma"/>
                <a:cs typeface="Tahoma"/>
              </a:rPr>
              <a:t> </a:t>
            </a:r>
            <a:r>
              <a:rPr sz="600" dirty="0">
                <a:solidFill>
                  <a:schemeClr val="bg1"/>
                </a:solidFill>
                <a:latin typeface="Tahoma"/>
                <a:cs typeface="Tahoma"/>
              </a:rPr>
              <a:t>Shipley</a:t>
            </a:r>
            <a:r>
              <a:rPr sz="600" spc="-15" dirty="0">
                <a:solidFill>
                  <a:schemeClr val="bg1"/>
                </a:solidFill>
                <a:latin typeface="Tahoma"/>
                <a:cs typeface="Tahoma"/>
              </a:rPr>
              <a:t> </a:t>
            </a:r>
            <a:r>
              <a:rPr sz="600" dirty="0">
                <a:solidFill>
                  <a:schemeClr val="bg1"/>
                </a:solidFill>
                <a:latin typeface="Tahoma"/>
                <a:cs typeface="Tahoma"/>
              </a:rPr>
              <a:t>M,</a:t>
            </a:r>
            <a:r>
              <a:rPr sz="600" spc="15" dirty="0">
                <a:solidFill>
                  <a:schemeClr val="bg1"/>
                </a:solidFill>
                <a:latin typeface="Tahoma"/>
                <a:cs typeface="Tahoma"/>
              </a:rPr>
              <a:t> </a:t>
            </a:r>
            <a:r>
              <a:rPr sz="600" spc="-10" dirty="0">
                <a:solidFill>
                  <a:schemeClr val="bg1"/>
                </a:solidFill>
                <a:latin typeface="Tahoma"/>
                <a:cs typeface="Tahoma"/>
              </a:rPr>
              <a:t>Singh-</a:t>
            </a:r>
            <a:r>
              <a:rPr sz="600" dirty="0">
                <a:solidFill>
                  <a:schemeClr val="bg1"/>
                </a:solidFill>
                <a:latin typeface="Tahoma"/>
                <a:cs typeface="Tahoma"/>
              </a:rPr>
              <a:t>Manoux</a:t>
            </a:r>
            <a:r>
              <a:rPr sz="600" spc="5" dirty="0">
                <a:solidFill>
                  <a:schemeClr val="bg1"/>
                </a:solidFill>
                <a:latin typeface="Tahoma"/>
                <a:cs typeface="Tahoma"/>
              </a:rPr>
              <a:t> </a:t>
            </a:r>
            <a:r>
              <a:rPr sz="600" spc="-30" dirty="0">
                <a:solidFill>
                  <a:schemeClr val="bg1"/>
                </a:solidFill>
                <a:latin typeface="Tahoma"/>
                <a:cs typeface="Tahoma"/>
              </a:rPr>
              <a:t>A,</a:t>
            </a:r>
            <a:r>
              <a:rPr sz="600" spc="20" dirty="0">
                <a:solidFill>
                  <a:schemeClr val="bg1"/>
                </a:solidFill>
                <a:latin typeface="Tahoma"/>
                <a:cs typeface="Tahoma"/>
              </a:rPr>
              <a:t> </a:t>
            </a:r>
            <a:r>
              <a:rPr sz="600" dirty="0">
                <a:solidFill>
                  <a:schemeClr val="bg1"/>
                </a:solidFill>
                <a:latin typeface="Tahoma"/>
                <a:cs typeface="Tahoma"/>
              </a:rPr>
              <a:t>Marmot</a:t>
            </a:r>
            <a:r>
              <a:rPr sz="600" spc="-85" dirty="0">
                <a:solidFill>
                  <a:schemeClr val="bg1"/>
                </a:solidFill>
                <a:latin typeface="Tahoma"/>
                <a:cs typeface="Tahoma"/>
              </a:rPr>
              <a:t> </a:t>
            </a:r>
            <a:r>
              <a:rPr sz="600" spc="80" dirty="0">
                <a:solidFill>
                  <a:schemeClr val="bg1"/>
                </a:solidFill>
                <a:latin typeface="Tahoma"/>
                <a:cs typeface="Tahoma"/>
              </a:rPr>
              <a:t>MG</a:t>
            </a:r>
            <a:r>
              <a:rPr sz="600" spc="-15" dirty="0">
                <a:solidFill>
                  <a:schemeClr val="bg1"/>
                </a:solidFill>
                <a:latin typeface="Tahoma"/>
                <a:cs typeface="Tahoma"/>
              </a:rPr>
              <a:t> </a:t>
            </a:r>
            <a:r>
              <a:rPr sz="600" dirty="0">
                <a:solidFill>
                  <a:schemeClr val="bg1"/>
                </a:solidFill>
                <a:latin typeface="Tahoma"/>
                <a:cs typeface="Tahoma"/>
              </a:rPr>
              <a:t>SOJ</a:t>
            </a:r>
            <a:r>
              <a:rPr sz="600" spc="-40" dirty="0">
                <a:solidFill>
                  <a:schemeClr val="bg1"/>
                </a:solidFill>
                <a:latin typeface="Tahoma"/>
                <a:cs typeface="Tahoma"/>
              </a:rPr>
              <a:t> </a:t>
            </a:r>
            <a:r>
              <a:rPr sz="600" dirty="0">
                <a:solidFill>
                  <a:schemeClr val="bg1"/>
                </a:solidFill>
                <a:latin typeface="Tahoma"/>
                <a:cs typeface="Tahoma"/>
              </a:rPr>
              <a:t>Am</a:t>
            </a:r>
            <a:r>
              <a:rPr sz="600" spc="25" dirty="0">
                <a:solidFill>
                  <a:schemeClr val="bg1"/>
                </a:solidFill>
                <a:latin typeface="Tahoma"/>
                <a:cs typeface="Tahoma"/>
              </a:rPr>
              <a:t> </a:t>
            </a:r>
            <a:r>
              <a:rPr sz="600" dirty="0">
                <a:solidFill>
                  <a:schemeClr val="bg1"/>
                </a:solidFill>
                <a:latin typeface="Tahoma"/>
                <a:cs typeface="Tahoma"/>
              </a:rPr>
              <a:t>Geriatr</a:t>
            </a:r>
            <a:r>
              <a:rPr sz="600" spc="-35" dirty="0">
                <a:solidFill>
                  <a:schemeClr val="bg1"/>
                </a:solidFill>
                <a:latin typeface="Tahoma"/>
                <a:cs typeface="Tahoma"/>
              </a:rPr>
              <a:t> </a:t>
            </a:r>
            <a:r>
              <a:rPr sz="600" spc="-20" dirty="0">
                <a:solidFill>
                  <a:schemeClr val="bg1"/>
                </a:solidFill>
                <a:latin typeface="Tahoma"/>
                <a:cs typeface="Tahoma"/>
              </a:rPr>
              <a:t>Soc.</a:t>
            </a:r>
            <a:endParaRPr sz="600" dirty="0">
              <a:solidFill>
                <a:schemeClr val="bg1"/>
              </a:solidFill>
              <a:latin typeface="Tahoma"/>
              <a:cs typeface="Tahoma"/>
            </a:endParaRPr>
          </a:p>
          <a:p>
            <a:pPr marL="107950">
              <a:lnSpc>
                <a:spcPts val="700"/>
              </a:lnSpc>
            </a:pPr>
            <a:r>
              <a:rPr sz="600" spc="-10" dirty="0">
                <a:solidFill>
                  <a:schemeClr val="bg1"/>
                </a:solidFill>
                <a:latin typeface="Tahoma"/>
                <a:cs typeface="Tahoma"/>
              </a:rPr>
              <a:t>2008;56(6):1098.</a:t>
            </a:r>
            <a:r>
              <a:rPr sz="600" spc="15" dirty="0">
                <a:solidFill>
                  <a:schemeClr val="bg1"/>
                </a:solidFill>
                <a:latin typeface="Tahoma"/>
                <a:cs typeface="Tahoma"/>
              </a:rPr>
              <a:t> </a:t>
            </a:r>
            <a:r>
              <a:rPr sz="600" dirty="0">
                <a:solidFill>
                  <a:schemeClr val="bg1"/>
                </a:solidFill>
                <a:latin typeface="Tahoma"/>
                <a:cs typeface="Tahoma"/>
              </a:rPr>
              <a:t>Epub 2008</a:t>
            </a:r>
            <a:r>
              <a:rPr sz="600" spc="70" dirty="0">
                <a:solidFill>
                  <a:schemeClr val="bg1"/>
                </a:solidFill>
                <a:latin typeface="Tahoma"/>
                <a:cs typeface="Tahoma"/>
              </a:rPr>
              <a:t> </a:t>
            </a:r>
            <a:r>
              <a:rPr sz="600" dirty="0">
                <a:solidFill>
                  <a:schemeClr val="bg1"/>
                </a:solidFill>
                <a:latin typeface="Tahoma"/>
                <a:cs typeface="Tahoma"/>
              </a:rPr>
              <a:t>May</a:t>
            </a:r>
            <a:r>
              <a:rPr sz="600" spc="25" dirty="0">
                <a:solidFill>
                  <a:schemeClr val="bg1"/>
                </a:solidFill>
                <a:latin typeface="Tahoma"/>
                <a:cs typeface="Tahoma"/>
              </a:rPr>
              <a:t> </a:t>
            </a:r>
            <a:r>
              <a:rPr sz="600" spc="-25" dirty="0">
                <a:solidFill>
                  <a:schemeClr val="bg1"/>
                </a:solidFill>
                <a:latin typeface="Tahoma"/>
                <a:cs typeface="Tahoma"/>
              </a:rPr>
              <a:t>12</a:t>
            </a:r>
            <a:r>
              <a:rPr lang="en-US" sz="600" spc="-25" dirty="0">
                <a:solidFill>
                  <a:schemeClr val="bg1"/>
                </a:solidFill>
                <a:latin typeface="Tahoma"/>
                <a:cs typeface="Tahoma"/>
              </a:rPr>
              <a:t>.</a:t>
            </a:r>
            <a:endParaRPr sz="600" dirty="0">
              <a:solidFill>
                <a:schemeClr val="bg1"/>
              </a:solidFill>
              <a:latin typeface="Tahoma"/>
              <a:cs typeface="Tahoma"/>
            </a:endParaRPr>
          </a:p>
        </p:txBody>
      </p:sp>
      <p:sp>
        <p:nvSpPr>
          <p:cNvPr id="6" name="object 6"/>
          <p:cNvSpPr txBox="1"/>
          <p:nvPr/>
        </p:nvSpPr>
        <p:spPr>
          <a:xfrm>
            <a:off x="584834" y="1752536"/>
            <a:ext cx="4888230" cy="1877437"/>
          </a:xfrm>
          <a:prstGeom prst="rect">
            <a:avLst/>
          </a:prstGeom>
        </p:spPr>
        <p:txBody>
          <a:bodyPr vert="horz" wrap="square" lIns="0" tIns="30480" rIns="0" bIns="0" rtlCol="0">
            <a:spAutoFit/>
          </a:bodyPr>
          <a:lstStyle/>
          <a:p>
            <a:pPr marL="186055" marR="30480" indent="-148590">
              <a:spcBef>
                <a:spcPts val="240"/>
              </a:spcBef>
              <a:buFont typeface="Arial"/>
              <a:buChar char="•"/>
              <a:tabLst>
                <a:tab pos="186055" algn="l"/>
              </a:tabLst>
            </a:pPr>
            <a:r>
              <a:rPr sz="1200" spc="-10" dirty="0">
                <a:solidFill>
                  <a:schemeClr val="bg1"/>
                </a:solidFill>
                <a:latin typeface="Gotham Light" pitchFamily="2" charset="77"/>
                <a:cs typeface="Calibri"/>
              </a:rPr>
              <a:t>Successful</a:t>
            </a:r>
            <a:r>
              <a:rPr sz="1200" spc="-20" dirty="0">
                <a:solidFill>
                  <a:schemeClr val="bg1"/>
                </a:solidFill>
                <a:latin typeface="Gotham Light" pitchFamily="2" charset="77"/>
                <a:cs typeface="Calibri"/>
              </a:rPr>
              <a:t> </a:t>
            </a:r>
            <a:r>
              <a:rPr sz="1200" dirty="0">
                <a:solidFill>
                  <a:schemeClr val="bg1"/>
                </a:solidFill>
                <a:latin typeface="Gotham Light" pitchFamily="2" charset="77"/>
                <a:cs typeface="Calibri"/>
              </a:rPr>
              <a:t>aging</a:t>
            </a:r>
            <a:r>
              <a:rPr sz="1200" spc="-5" dirty="0">
                <a:solidFill>
                  <a:schemeClr val="bg1"/>
                </a:solidFill>
                <a:latin typeface="Gotham Light" pitchFamily="2" charset="77"/>
                <a:cs typeface="Calibri"/>
              </a:rPr>
              <a:t> </a:t>
            </a:r>
            <a:r>
              <a:rPr sz="1200" spc="-10" dirty="0">
                <a:solidFill>
                  <a:schemeClr val="bg1"/>
                </a:solidFill>
                <a:latin typeface="Gotham Light" pitchFamily="2" charset="77"/>
                <a:cs typeface="Calibri"/>
              </a:rPr>
              <a:t>identifies</a:t>
            </a:r>
            <a:r>
              <a:rPr sz="1200" spc="10" dirty="0">
                <a:solidFill>
                  <a:schemeClr val="bg1"/>
                </a:solidFill>
                <a:latin typeface="Gotham Light" pitchFamily="2" charset="77"/>
                <a:cs typeface="Calibri"/>
              </a:rPr>
              <a:t> </a:t>
            </a:r>
            <a:r>
              <a:rPr sz="1200" dirty="0">
                <a:solidFill>
                  <a:schemeClr val="bg1"/>
                </a:solidFill>
                <a:latin typeface="Gotham Light" pitchFamily="2" charset="77"/>
                <a:cs typeface="Calibri"/>
              </a:rPr>
              <a:t>older</a:t>
            </a:r>
            <a:r>
              <a:rPr sz="1200" spc="-10" dirty="0">
                <a:solidFill>
                  <a:schemeClr val="bg1"/>
                </a:solidFill>
                <a:latin typeface="Gotham Light" pitchFamily="2" charset="77"/>
                <a:cs typeface="Calibri"/>
              </a:rPr>
              <a:t> </a:t>
            </a:r>
            <a:r>
              <a:rPr sz="1200" dirty="0">
                <a:solidFill>
                  <a:schemeClr val="bg1"/>
                </a:solidFill>
                <a:latin typeface="Gotham Light" pitchFamily="2" charset="77"/>
                <a:cs typeface="Calibri"/>
              </a:rPr>
              <a:t>individuals</a:t>
            </a:r>
            <a:r>
              <a:rPr sz="1200" spc="10" dirty="0">
                <a:solidFill>
                  <a:schemeClr val="bg1"/>
                </a:solidFill>
                <a:latin typeface="Gotham Light" pitchFamily="2" charset="77"/>
                <a:cs typeface="Calibri"/>
              </a:rPr>
              <a:t> </a:t>
            </a:r>
            <a:r>
              <a:rPr sz="1200" dirty="0">
                <a:solidFill>
                  <a:schemeClr val="bg1"/>
                </a:solidFill>
                <a:latin typeface="Gotham Light" pitchFamily="2" charset="77"/>
                <a:cs typeface="Calibri"/>
              </a:rPr>
              <a:t>who </a:t>
            </a:r>
            <a:r>
              <a:rPr sz="1200" spc="-10" dirty="0">
                <a:solidFill>
                  <a:schemeClr val="bg1"/>
                </a:solidFill>
                <a:latin typeface="Gotham Light" pitchFamily="2" charset="77"/>
                <a:cs typeface="Calibri"/>
              </a:rPr>
              <a:t>are</a:t>
            </a:r>
            <a:r>
              <a:rPr sz="1200" spc="-40" dirty="0">
                <a:solidFill>
                  <a:schemeClr val="bg1"/>
                </a:solidFill>
                <a:latin typeface="Gotham Light" pitchFamily="2" charset="77"/>
                <a:cs typeface="Calibri"/>
              </a:rPr>
              <a:t> </a:t>
            </a:r>
            <a:r>
              <a:rPr sz="1200" dirty="0">
                <a:solidFill>
                  <a:schemeClr val="bg1"/>
                </a:solidFill>
                <a:latin typeface="Gotham Light" pitchFamily="2" charset="77"/>
                <a:cs typeface="Calibri"/>
              </a:rPr>
              <a:t>free</a:t>
            </a:r>
            <a:r>
              <a:rPr sz="1200" spc="-35" dirty="0">
                <a:solidFill>
                  <a:schemeClr val="bg1"/>
                </a:solidFill>
                <a:latin typeface="Gotham Light" pitchFamily="2" charset="77"/>
                <a:cs typeface="Calibri"/>
              </a:rPr>
              <a:t> </a:t>
            </a:r>
            <a:r>
              <a:rPr sz="1200" dirty="0">
                <a:solidFill>
                  <a:schemeClr val="bg1"/>
                </a:solidFill>
                <a:latin typeface="Gotham Light" pitchFamily="2" charset="77"/>
                <a:cs typeface="Calibri"/>
              </a:rPr>
              <a:t>from</a:t>
            </a:r>
            <a:r>
              <a:rPr sz="1200" spc="-30" dirty="0">
                <a:solidFill>
                  <a:schemeClr val="bg1"/>
                </a:solidFill>
                <a:latin typeface="Gotham Light" pitchFamily="2" charset="77"/>
                <a:cs typeface="Calibri"/>
              </a:rPr>
              <a:t> </a:t>
            </a:r>
            <a:r>
              <a:rPr sz="1200" spc="-10" dirty="0">
                <a:solidFill>
                  <a:schemeClr val="bg1"/>
                </a:solidFill>
                <a:latin typeface="Gotham Light" pitchFamily="2" charset="77"/>
                <a:cs typeface="Calibri"/>
              </a:rPr>
              <a:t>chronic </a:t>
            </a:r>
            <a:r>
              <a:rPr sz="1200" dirty="0">
                <a:solidFill>
                  <a:schemeClr val="bg1"/>
                </a:solidFill>
                <a:latin typeface="Gotham Light" pitchFamily="2" charset="77"/>
                <a:cs typeface="Calibri"/>
              </a:rPr>
              <a:t>disease and</a:t>
            </a:r>
            <a:r>
              <a:rPr sz="1200" spc="-15" dirty="0">
                <a:solidFill>
                  <a:schemeClr val="bg1"/>
                </a:solidFill>
                <a:latin typeface="Gotham Light" pitchFamily="2" charset="77"/>
                <a:cs typeface="Calibri"/>
              </a:rPr>
              <a:t> </a:t>
            </a:r>
            <a:r>
              <a:rPr sz="1200" dirty="0">
                <a:solidFill>
                  <a:schemeClr val="bg1"/>
                </a:solidFill>
                <a:latin typeface="Gotham Light" pitchFamily="2" charset="77"/>
                <a:cs typeface="Calibri"/>
              </a:rPr>
              <a:t>continue</a:t>
            </a:r>
            <a:r>
              <a:rPr sz="1200" spc="15" dirty="0">
                <a:solidFill>
                  <a:schemeClr val="bg1"/>
                </a:solidFill>
                <a:latin typeface="Gotham Light" pitchFamily="2" charset="77"/>
                <a:cs typeface="Calibri"/>
              </a:rPr>
              <a:t> </a:t>
            </a:r>
            <a:r>
              <a:rPr sz="1200" dirty="0">
                <a:solidFill>
                  <a:schemeClr val="bg1"/>
                </a:solidFill>
                <a:latin typeface="Gotham Light" pitchFamily="2" charset="77"/>
                <a:cs typeface="Calibri"/>
              </a:rPr>
              <a:t>to</a:t>
            </a:r>
            <a:r>
              <a:rPr sz="1200" spc="-25" dirty="0">
                <a:solidFill>
                  <a:schemeClr val="bg1"/>
                </a:solidFill>
                <a:latin typeface="Gotham Light" pitchFamily="2" charset="77"/>
                <a:cs typeface="Calibri"/>
              </a:rPr>
              <a:t> </a:t>
            </a:r>
            <a:r>
              <a:rPr sz="1200" dirty="0">
                <a:solidFill>
                  <a:schemeClr val="bg1"/>
                </a:solidFill>
                <a:latin typeface="Gotham Light" pitchFamily="2" charset="77"/>
                <a:cs typeface="Calibri"/>
              </a:rPr>
              <a:t>function</a:t>
            </a:r>
            <a:r>
              <a:rPr sz="1200" spc="-15" dirty="0">
                <a:solidFill>
                  <a:schemeClr val="bg1"/>
                </a:solidFill>
                <a:latin typeface="Gotham Light" pitchFamily="2" charset="77"/>
                <a:cs typeface="Calibri"/>
              </a:rPr>
              <a:t> </a:t>
            </a:r>
            <a:r>
              <a:rPr sz="1200" dirty="0">
                <a:solidFill>
                  <a:schemeClr val="bg1"/>
                </a:solidFill>
                <a:latin typeface="Gotham Light" pitchFamily="2" charset="77"/>
                <a:cs typeface="Calibri"/>
              </a:rPr>
              <a:t>well</a:t>
            </a:r>
            <a:r>
              <a:rPr sz="1200" spc="-35" dirty="0">
                <a:solidFill>
                  <a:schemeClr val="bg1"/>
                </a:solidFill>
                <a:latin typeface="Gotham Light" pitchFamily="2" charset="77"/>
                <a:cs typeface="Calibri"/>
              </a:rPr>
              <a:t> </a:t>
            </a:r>
            <a:r>
              <a:rPr sz="1200" dirty="0">
                <a:solidFill>
                  <a:schemeClr val="bg1"/>
                </a:solidFill>
                <a:latin typeface="Gotham Light" pitchFamily="2" charset="77"/>
                <a:cs typeface="Calibri"/>
              </a:rPr>
              <a:t>into</a:t>
            </a:r>
            <a:r>
              <a:rPr sz="1200" spc="-20" dirty="0">
                <a:solidFill>
                  <a:schemeClr val="bg1"/>
                </a:solidFill>
                <a:latin typeface="Gotham Light" pitchFamily="2" charset="77"/>
                <a:cs typeface="Calibri"/>
              </a:rPr>
              <a:t> </a:t>
            </a:r>
            <a:r>
              <a:rPr sz="1200" dirty="0">
                <a:solidFill>
                  <a:schemeClr val="bg1"/>
                </a:solidFill>
                <a:latin typeface="Gotham Light" pitchFamily="2" charset="77"/>
                <a:cs typeface="Calibri"/>
              </a:rPr>
              <a:t>old</a:t>
            </a:r>
            <a:r>
              <a:rPr sz="1200" spc="-15" dirty="0">
                <a:solidFill>
                  <a:schemeClr val="bg1"/>
                </a:solidFill>
                <a:latin typeface="Gotham Light" pitchFamily="2" charset="77"/>
                <a:cs typeface="Calibri"/>
              </a:rPr>
              <a:t> </a:t>
            </a:r>
            <a:r>
              <a:rPr sz="1200" spc="-10" dirty="0">
                <a:solidFill>
                  <a:schemeClr val="bg1"/>
                </a:solidFill>
                <a:latin typeface="Gotham Light" pitchFamily="2" charset="77"/>
                <a:cs typeface="Calibri"/>
              </a:rPr>
              <a:t>age,</a:t>
            </a:r>
            <a:r>
              <a:rPr sz="1200" spc="-55" dirty="0">
                <a:solidFill>
                  <a:schemeClr val="bg1"/>
                </a:solidFill>
                <a:latin typeface="Gotham Light" pitchFamily="2" charset="77"/>
                <a:cs typeface="Calibri"/>
              </a:rPr>
              <a:t> </a:t>
            </a:r>
            <a:r>
              <a:rPr sz="1200" dirty="0">
                <a:solidFill>
                  <a:schemeClr val="bg1"/>
                </a:solidFill>
                <a:latin typeface="Gotham Light" pitchFamily="2" charset="77"/>
                <a:cs typeface="Calibri"/>
              </a:rPr>
              <a:t>both</a:t>
            </a:r>
            <a:r>
              <a:rPr sz="1200" spc="-15" dirty="0">
                <a:solidFill>
                  <a:schemeClr val="bg1"/>
                </a:solidFill>
                <a:latin typeface="Gotham Light" pitchFamily="2" charset="77"/>
                <a:cs typeface="Calibri"/>
              </a:rPr>
              <a:t> </a:t>
            </a:r>
            <a:r>
              <a:rPr sz="1200" spc="-10" dirty="0">
                <a:solidFill>
                  <a:schemeClr val="bg1"/>
                </a:solidFill>
                <a:latin typeface="Gotham Light" pitchFamily="2" charset="77"/>
                <a:cs typeface="Calibri"/>
              </a:rPr>
              <a:t>physically</a:t>
            </a:r>
            <a:r>
              <a:rPr sz="1200" spc="-70" dirty="0">
                <a:solidFill>
                  <a:schemeClr val="bg1"/>
                </a:solidFill>
                <a:latin typeface="Gotham Light" pitchFamily="2" charset="77"/>
                <a:cs typeface="Calibri"/>
              </a:rPr>
              <a:t> </a:t>
            </a:r>
            <a:r>
              <a:rPr sz="1200" spc="-25" dirty="0">
                <a:solidFill>
                  <a:schemeClr val="bg1"/>
                </a:solidFill>
                <a:latin typeface="Gotham Light" pitchFamily="2" charset="77"/>
                <a:cs typeface="Calibri"/>
              </a:rPr>
              <a:t>and </a:t>
            </a:r>
            <a:r>
              <a:rPr sz="1200" spc="-10" dirty="0">
                <a:solidFill>
                  <a:schemeClr val="bg1"/>
                </a:solidFill>
                <a:latin typeface="Gotham Light" pitchFamily="2" charset="77"/>
                <a:cs typeface="Calibri"/>
              </a:rPr>
              <a:t>cognitively.</a:t>
            </a:r>
            <a:r>
              <a:rPr sz="1200" spc="-20" dirty="0">
                <a:solidFill>
                  <a:schemeClr val="bg1"/>
                </a:solidFill>
                <a:latin typeface="Gotham Light" pitchFamily="2" charset="77"/>
                <a:cs typeface="Calibri"/>
              </a:rPr>
              <a:t> </a:t>
            </a:r>
            <a:r>
              <a:rPr sz="1200" dirty="0">
                <a:solidFill>
                  <a:schemeClr val="bg1"/>
                </a:solidFill>
                <a:latin typeface="Gotham Light" pitchFamily="2" charset="77"/>
                <a:cs typeface="Calibri"/>
              </a:rPr>
              <a:t>Longitudinal</a:t>
            </a:r>
            <a:r>
              <a:rPr sz="1200" spc="5" dirty="0">
                <a:solidFill>
                  <a:schemeClr val="bg1"/>
                </a:solidFill>
                <a:latin typeface="Gotham Light" pitchFamily="2" charset="77"/>
                <a:cs typeface="Calibri"/>
              </a:rPr>
              <a:t> </a:t>
            </a:r>
            <a:r>
              <a:rPr sz="1200" dirty="0">
                <a:solidFill>
                  <a:schemeClr val="bg1"/>
                </a:solidFill>
                <a:latin typeface="Gotham Light" pitchFamily="2" charset="77"/>
                <a:cs typeface="Calibri"/>
              </a:rPr>
              <a:t>study</a:t>
            </a:r>
            <a:r>
              <a:rPr sz="1200" spc="-25" dirty="0">
                <a:solidFill>
                  <a:schemeClr val="bg1"/>
                </a:solidFill>
                <a:latin typeface="Gotham Light" pitchFamily="2" charset="77"/>
                <a:cs typeface="Calibri"/>
              </a:rPr>
              <a:t> </a:t>
            </a:r>
            <a:r>
              <a:rPr sz="1200" dirty="0">
                <a:solidFill>
                  <a:schemeClr val="bg1"/>
                </a:solidFill>
                <a:latin typeface="Gotham Light" pitchFamily="2" charset="77"/>
                <a:cs typeface="Calibri"/>
              </a:rPr>
              <a:t>of</a:t>
            </a:r>
            <a:r>
              <a:rPr sz="1200" spc="-5" dirty="0">
                <a:solidFill>
                  <a:schemeClr val="bg1"/>
                </a:solidFill>
                <a:latin typeface="Gotham Light" pitchFamily="2" charset="77"/>
                <a:cs typeface="Calibri"/>
              </a:rPr>
              <a:t> </a:t>
            </a:r>
            <a:r>
              <a:rPr sz="1200" dirty="0">
                <a:solidFill>
                  <a:schemeClr val="bg1"/>
                </a:solidFill>
                <a:latin typeface="Gotham Light" pitchFamily="2" charset="77"/>
                <a:cs typeface="Calibri"/>
              </a:rPr>
              <a:t>nearly</a:t>
            </a:r>
            <a:r>
              <a:rPr sz="1200" spc="-30" dirty="0">
                <a:solidFill>
                  <a:schemeClr val="bg1"/>
                </a:solidFill>
                <a:latin typeface="Gotham Light" pitchFamily="2" charset="77"/>
                <a:cs typeface="Calibri"/>
              </a:rPr>
              <a:t> </a:t>
            </a:r>
            <a:r>
              <a:rPr sz="1200" dirty="0">
                <a:solidFill>
                  <a:schemeClr val="bg1"/>
                </a:solidFill>
                <a:latin typeface="Gotham Light" pitchFamily="2" charset="77"/>
                <a:cs typeface="Calibri"/>
              </a:rPr>
              <a:t>6000</a:t>
            </a:r>
            <a:r>
              <a:rPr sz="1200" spc="-20" dirty="0">
                <a:solidFill>
                  <a:schemeClr val="bg1"/>
                </a:solidFill>
                <a:latin typeface="Gotham Light" pitchFamily="2" charset="77"/>
                <a:cs typeface="Calibri"/>
              </a:rPr>
              <a:t> </a:t>
            </a:r>
            <a:r>
              <a:rPr sz="1200" dirty="0">
                <a:solidFill>
                  <a:schemeClr val="bg1"/>
                </a:solidFill>
                <a:latin typeface="Gotham Light" pitchFamily="2" charset="77"/>
                <a:cs typeface="Calibri"/>
              </a:rPr>
              <a:t>British</a:t>
            </a:r>
            <a:r>
              <a:rPr sz="1200" spc="-35" dirty="0">
                <a:solidFill>
                  <a:schemeClr val="bg1"/>
                </a:solidFill>
                <a:latin typeface="Gotham Light" pitchFamily="2" charset="77"/>
                <a:cs typeface="Calibri"/>
              </a:rPr>
              <a:t> </a:t>
            </a:r>
            <a:r>
              <a:rPr sz="1200" dirty="0">
                <a:solidFill>
                  <a:schemeClr val="bg1"/>
                </a:solidFill>
                <a:latin typeface="Gotham Light" pitchFamily="2" charset="77"/>
                <a:cs typeface="Calibri"/>
              </a:rPr>
              <a:t>civil</a:t>
            </a:r>
            <a:r>
              <a:rPr sz="1200" spc="-55" dirty="0">
                <a:solidFill>
                  <a:schemeClr val="bg1"/>
                </a:solidFill>
                <a:latin typeface="Gotham Light" pitchFamily="2" charset="77"/>
                <a:cs typeface="Calibri"/>
              </a:rPr>
              <a:t> </a:t>
            </a:r>
            <a:r>
              <a:rPr sz="1200" dirty="0">
                <a:solidFill>
                  <a:schemeClr val="bg1"/>
                </a:solidFill>
                <a:latin typeface="Gotham Light" pitchFamily="2" charset="77"/>
                <a:cs typeface="Calibri"/>
              </a:rPr>
              <a:t>service</a:t>
            </a:r>
            <a:r>
              <a:rPr sz="1200" spc="-70" dirty="0">
                <a:solidFill>
                  <a:schemeClr val="bg1"/>
                </a:solidFill>
                <a:latin typeface="Gotham Light" pitchFamily="2" charset="77"/>
                <a:cs typeface="Calibri"/>
              </a:rPr>
              <a:t> </a:t>
            </a:r>
            <a:r>
              <a:rPr sz="1200" spc="-10" dirty="0">
                <a:solidFill>
                  <a:schemeClr val="bg1"/>
                </a:solidFill>
                <a:latin typeface="Gotham Light" pitchFamily="2" charset="77"/>
                <a:cs typeface="Calibri"/>
              </a:rPr>
              <a:t>employees followed</a:t>
            </a:r>
            <a:r>
              <a:rPr sz="1200" spc="-40" dirty="0">
                <a:solidFill>
                  <a:schemeClr val="bg1"/>
                </a:solidFill>
                <a:latin typeface="Gotham Light" pitchFamily="2" charset="77"/>
                <a:cs typeface="Calibri"/>
              </a:rPr>
              <a:t> </a:t>
            </a:r>
            <a:r>
              <a:rPr sz="1200" dirty="0">
                <a:solidFill>
                  <a:schemeClr val="bg1"/>
                </a:solidFill>
                <a:latin typeface="Gotham Light" pitchFamily="2" charset="77"/>
                <a:cs typeface="Calibri"/>
              </a:rPr>
              <a:t>for</a:t>
            </a:r>
            <a:r>
              <a:rPr sz="1200" spc="-40" dirty="0">
                <a:solidFill>
                  <a:schemeClr val="bg1"/>
                </a:solidFill>
                <a:latin typeface="Gotham Light" pitchFamily="2" charset="77"/>
                <a:cs typeface="Calibri"/>
              </a:rPr>
              <a:t> </a:t>
            </a:r>
            <a:r>
              <a:rPr sz="1200" dirty="0">
                <a:solidFill>
                  <a:schemeClr val="bg1"/>
                </a:solidFill>
                <a:latin typeface="Gotham Light" pitchFamily="2" charset="77"/>
                <a:cs typeface="Calibri"/>
              </a:rPr>
              <a:t>17</a:t>
            </a:r>
            <a:r>
              <a:rPr sz="1200" spc="-10" dirty="0">
                <a:solidFill>
                  <a:schemeClr val="bg1"/>
                </a:solidFill>
                <a:latin typeface="Gotham Light" pitchFamily="2" charset="77"/>
                <a:cs typeface="Calibri"/>
              </a:rPr>
              <a:t> </a:t>
            </a:r>
            <a:r>
              <a:rPr sz="1200" dirty="0">
                <a:solidFill>
                  <a:schemeClr val="bg1"/>
                </a:solidFill>
                <a:latin typeface="Gotham Light" pitchFamily="2" charset="77"/>
                <a:cs typeface="Calibri"/>
              </a:rPr>
              <a:t>years,</a:t>
            </a:r>
            <a:r>
              <a:rPr sz="1200" spc="-70" dirty="0">
                <a:solidFill>
                  <a:schemeClr val="bg1"/>
                </a:solidFill>
                <a:latin typeface="Gotham Light" pitchFamily="2" charset="77"/>
                <a:cs typeface="Calibri"/>
              </a:rPr>
              <a:t> </a:t>
            </a:r>
            <a:r>
              <a:rPr sz="1200" dirty="0">
                <a:solidFill>
                  <a:schemeClr val="bg1"/>
                </a:solidFill>
                <a:latin typeface="Gotham Light" pitchFamily="2" charset="77"/>
                <a:cs typeface="Calibri"/>
              </a:rPr>
              <a:t>successful</a:t>
            </a:r>
            <a:r>
              <a:rPr sz="1200" spc="20" dirty="0">
                <a:solidFill>
                  <a:schemeClr val="bg1"/>
                </a:solidFill>
                <a:latin typeface="Gotham Light" pitchFamily="2" charset="77"/>
                <a:cs typeface="Calibri"/>
              </a:rPr>
              <a:t> </a:t>
            </a:r>
            <a:r>
              <a:rPr sz="1200" dirty="0">
                <a:solidFill>
                  <a:schemeClr val="bg1"/>
                </a:solidFill>
                <a:latin typeface="Gotham Light" pitchFamily="2" charset="77"/>
                <a:cs typeface="Calibri"/>
              </a:rPr>
              <a:t>aging</a:t>
            </a:r>
            <a:r>
              <a:rPr sz="1200" spc="-40" dirty="0">
                <a:solidFill>
                  <a:schemeClr val="bg1"/>
                </a:solidFill>
                <a:latin typeface="Gotham Light" pitchFamily="2" charset="77"/>
                <a:cs typeface="Calibri"/>
              </a:rPr>
              <a:t> </a:t>
            </a:r>
            <a:r>
              <a:rPr sz="1200" dirty="0">
                <a:solidFill>
                  <a:schemeClr val="bg1"/>
                </a:solidFill>
                <a:latin typeface="Gotham Light" pitchFamily="2" charset="77"/>
                <a:cs typeface="Calibri"/>
              </a:rPr>
              <a:t>was</a:t>
            </a:r>
            <a:r>
              <a:rPr sz="1200" spc="-15" dirty="0">
                <a:solidFill>
                  <a:schemeClr val="bg1"/>
                </a:solidFill>
                <a:latin typeface="Gotham Light" pitchFamily="2" charset="77"/>
                <a:cs typeface="Calibri"/>
              </a:rPr>
              <a:t> </a:t>
            </a:r>
            <a:r>
              <a:rPr sz="1200" dirty="0">
                <a:solidFill>
                  <a:schemeClr val="bg1"/>
                </a:solidFill>
                <a:latin typeface="Gotham Light" pitchFamily="2" charset="77"/>
                <a:cs typeface="Calibri"/>
              </a:rPr>
              <a:t>identified</a:t>
            </a:r>
            <a:r>
              <a:rPr sz="1200" spc="-30" dirty="0">
                <a:solidFill>
                  <a:schemeClr val="bg1"/>
                </a:solidFill>
                <a:latin typeface="Gotham Light" pitchFamily="2" charset="77"/>
                <a:cs typeface="Calibri"/>
              </a:rPr>
              <a:t> </a:t>
            </a:r>
            <a:r>
              <a:rPr sz="1200" dirty="0">
                <a:solidFill>
                  <a:schemeClr val="bg1"/>
                </a:solidFill>
                <a:latin typeface="Gotham Light" pitchFamily="2" charset="77"/>
                <a:cs typeface="Calibri"/>
              </a:rPr>
              <a:t>in</a:t>
            </a:r>
            <a:r>
              <a:rPr sz="1200" spc="-30" dirty="0">
                <a:solidFill>
                  <a:schemeClr val="bg1"/>
                </a:solidFill>
                <a:latin typeface="Gotham Light" pitchFamily="2" charset="77"/>
                <a:cs typeface="Calibri"/>
              </a:rPr>
              <a:t> </a:t>
            </a:r>
            <a:r>
              <a:rPr sz="1200" dirty="0">
                <a:solidFill>
                  <a:schemeClr val="bg1"/>
                </a:solidFill>
                <a:latin typeface="Gotham Light" pitchFamily="2" charset="77"/>
                <a:cs typeface="Calibri"/>
              </a:rPr>
              <a:t>12.8</a:t>
            </a:r>
            <a:r>
              <a:rPr sz="1200" spc="-65" dirty="0">
                <a:solidFill>
                  <a:schemeClr val="bg1"/>
                </a:solidFill>
                <a:latin typeface="Gotham Light" pitchFamily="2" charset="77"/>
                <a:cs typeface="Calibri"/>
              </a:rPr>
              <a:t> </a:t>
            </a:r>
            <a:r>
              <a:rPr sz="1200" dirty="0">
                <a:solidFill>
                  <a:schemeClr val="bg1"/>
                </a:solidFill>
                <a:latin typeface="Gotham Light" pitchFamily="2" charset="77"/>
                <a:cs typeface="Calibri"/>
              </a:rPr>
              <a:t>percent</a:t>
            </a:r>
            <a:r>
              <a:rPr sz="1200" spc="-30" dirty="0">
                <a:solidFill>
                  <a:schemeClr val="bg1"/>
                </a:solidFill>
                <a:latin typeface="Gotham Light" pitchFamily="2" charset="77"/>
                <a:cs typeface="Calibri"/>
              </a:rPr>
              <a:t> </a:t>
            </a:r>
            <a:r>
              <a:rPr sz="1200" spc="-25" dirty="0">
                <a:solidFill>
                  <a:schemeClr val="bg1"/>
                </a:solidFill>
                <a:latin typeface="Gotham Light" pitchFamily="2" charset="77"/>
                <a:cs typeface="Calibri"/>
              </a:rPr>
              <a:t>of</a:t>
            </a:r>
            <a:r>
              <a:rPr sz="1200" spc="500" dirty="0">
                <a:solidFill>
                  <a:schemeClr val="bg1"/>
                </a:solidFill>
                <a:latin typeface="Gotham Light" pitchFamily="2" charset="77"/>
                <a:cs typeface="Calibri"/>
              </a:rPr>
              <a:t> </a:t>
            </a:r>
            <a:r>
              <a:rPr sz="1200" dirty="0">
                <a:solidFill>
                  <a:schemeClr val="bg1"/>
                </a:solidFill>
                <a:latin typeface="Gotham Light" pitchFamily="2" charset="77"/>
                <a:cs typeface="Calibri"/>
              </a:rPr>
              <a:t>men</a:t>
            </a:r>
            <a:r>
              <a:rPr sz="1200" spc="-25" dirty="0">
                <a:solidFill>
                  <a:schemeClr val="bg1"/>
                </a:solidFill>
                <a:latin typeface="Gotham Light" pitchFamily="2" charset="77"/>
                <a:cs typeface="Calibri"/>
              </a:rPr>
              <a:t> </a:t>
            </a:r>
            <a:r>
              <a:rPr sz="1200" dirty="0">
                <a:solidFill>
                  <a:schemeClr val="bg1"/>
                </a:solidFill>
                <a:latin typeface="Gotham Light" pitchFamily="2" charset="77"/>
                <a:cs typeface="Calibri"/>
              </a:rPr>
              <a:t>and</a:t>
            </a:r>
            <a:r>
              <a:rPr sz="1200" spc="-20" dirty="0">
                <a:solidFill>
                  <a:schemeClr val="bg1"/>
                </a:solidFill>
                <a:latin typeface="Gotham Light" pitchFamily="2" charset="77"/>
                <a:cs typeface="Calibri"/>
              </a:rPr>
              <a:t> </a:t>
            </a:r>
            <a:r>
              <a:rPr sz="1200" dirty="0">
                <a:solidFill>
                  <a:schemeClr val="bg1"/>
                </a:solidFill>
                <a:latin typeface="Gotham Light" pitchFamily="2" charset="77"/>
                <a:cs typeface="Calibri"/>
              </a:rPr>
              <a:t>14.6</a:t>
            </a:r>
            <a:r>
              <a:rPr sz="1200" spc="-10" dirty="0">
                <a:solidFill>
                  <a:schemeClr val="bg1"/>
                </a:solidFill>
                <a:latin typeface="Gotham Light" pitchFamily="2" charset="77"/>
                <a:cs typeface="Calibri"/>
              </a:rPr>
              <a:t> </a:t>
            </a:r>
            <a:r>
              <a:rPr sz="1200" dirty="0">
                <a:solidFill>
                  <a:schemeClr val="bg1"/>
                </a:solidFill>
                <a:latin typeface="Gotham Light" pitchFamily="2" charset="77"/>
                <a:cs typeface="Calibri"/>
              </a:rPr>
              <a:t>percent</a:t>
            </a:r>
            <a:r>
              <a:rPr sz="1200" spc="-20" dirty="0">
                <a:solidFill>
                  <a:schemeClr val="bg1"/>
                </a:solidFill>
                <a:latin typeface="Gotham Light" pitchFamily="2" charset="77"/>
                <a:cs typeface="Calibri"/>
              </a:rPr>
              <a:t> </a:t>
            </a:r>
            <a:r>
              <a:rPr sz="1200" dirty="0">
                <a:solidFill>
                  <a:schemeClr val="bg1"/>
                </a:solidFill>
                <a:latin typeface="Gotham Light" pitchFamily="2" charset="77"/>
                <a:cs typeface="Calibri"/>
              </a:rPr>
              <a:t>of</a:t>
            </a:r>
            <a:r>
              <a:rPr sz="1200" spc="10" dirty="0">
                <a:solidFill>
                  <a:schemeClr val="bg1"/>
                </a:solidFill>
                <a:latin typeface="Gotham Light" pitchFamily="2" charset="77"/>
                <a:cs typeface="Calibri"/>
              </a:rPr>
              <a:t> </a:t>
            </a:r>
            <a:r>
              <a:rPr sz="1200" spc="-10" dirty="0">
                <a:solidFill>
                  <a:schemeClr val="bg1"/>
                </a:solidFill>
                <a:latin typeface="Gotham Light" pitchFamily="2" charset="77"/>
                <a:cs typeface="Calibri"/>
              </a:rPr>
              <a:t>women</a:t>
            </a:r>
            <a:r>
              <a:rPr sz="1200" spc="-20" dirty="0">
                <a:solidFill>
                  <a:schemeClr val="bg1"/>
                </a:solidFill>
                <a:latin typeface="Gotham Light" pitchFamily="2" charset="77"/>
                <a:cs typeface="Calibri"/>
              </a:rPr>
              <a:t> </a:t>
            </a:r>
            <a:r>
              <a:rPr sz="1200" dirty="0">
                <a:solidFill>
                  <a:schemeClr val="bg1"/>
                </a:solidFill>
                <a:latin typeface="Gotham Light" pitchFamily="2" charset="77"/>
                <a:cs typeface="Calibri"/>
              </a:rPr>
              <a:t>at</a:t>
            </a:r>
            <a:r>
              <a:rPr sz="1200" spc="-20" dirty="0">
                <a:solidFill>
                  <a:schemeClr val="bg1"/>
                </a:solidFill>
                <a:latin typeface="Gotham Light" pitchFamily="2" charset="77"/>
                <a:cs typeface="Calibri"/>
              </a:rPr>
              <a:t> </a:t>
            </a:r>
            <a:r>
              <a:rPr sz="1200" spc="-10" dirty="0">
                <a:solidFill>
                  <a:schemeClr val="bg1"/>
                </a:solidFill>
                <a:latin typeface="Gotham Light" pitchFamily="2" charset="77"/>
                <a:cs typeface="Calibri"/>
              </a:rPr>
              <a:t>follow-</a:t>
            </a:r>
            <a:r>
              <a:rPr sz="1200" dirty="0">
                <a:solidFill>
                  <a:schemeClr val="bg1"/>
                </a:solidFill>
                <a:latin typeface="Gotham Light" pitchFamily="2" charset="77"/>
                <a:cs typeface="Calibri"/>
              </a:rPr>
              <a:t>up.</a:t>
            </a:r>
            <a:r>
              <a:rPr sz="1200" spc="-40" dirty="0">
                <a:solidFill>
                  <a:schemeClr val="bg1"/>
                </a:solidFill>
                <a:latin typeface="Gotham Light" pitchFamily="2" charset="77"/>
                <a:cs typeface="Calibri"/>
              </a:rPr>
              <a:t> </a:t>
            </a:r>
            <a:r>
              <a:rPr sz="1200" b="1" dirty="0">
                <a:solidFill>
                  <a:schemeClr val="bg1"/>
                </a:solidFill>
                <a:latin typeface="Gotham" pitchFamily="2" charset="77"/>
                <a:cs typeface="Calibri"/>
              </a:rPr>
              <a:t>The</a:t>
            </a:r>
            <a:r>
              <a:rPr sz="1200" b="1" spc="-70" dirty="0">
                <a:solidFill>
                  <a:schemeClr val="bg1"/>
                </a:solidFill>
                <a:latin typeface="Gotham" pitchFamily="2" charset="77"/>
                <a:cs typeface="Calibri"/>
              </a:rPr>
              <a:t> </a:t>
            </a:r>
            <a:r>
              <a:rPr sz="1200" b="1" dirty="0">
                <a:solidFill>
                  <a:schemeClr val="bg1"/>
                </a:solidFill>
                <a:latin typeface="Gotham" pitchFamily="2" charset="77"/>
                <a:cs typeface="Calibri"/>
              </a:rPr>
              <a:t>strongest</a:t>
            </a:r>
            <a:r>
              <a:rPr sz="1200" b="1" spc="35" dirty="0">
                <a:solidFill>
                  <a:schemeClr val="bg1"/>
                </a:solidFill>
                <a:latin typeface="Gotham" pitchFamily="2" charset="77"/>
                <a:cs typeface="Calibri"/>
              </a:rPr>
              <a:t> </a:t>
            </a:r>
            <a:r>
              <a:rPr sz="1200" b="1" spc="-10" dirty="0">
                <a:solidFill>
                  <a:schemeClr val="bg1"/>
                </a:solidFill>
                <a:latin typeface="Gotham" pitchFamily="2" charset="77"/>
                <a:cs typeface="Calibri"/>
              </a:rPr>
              <a:t>predictor</a:t>
            </a:r>
            <a:r>
              <a:rPr sz="1200" b="1" spc="-45" dirty="0">
                <a:solidFill>
                  <a:schemeClr val="bg1"/>
                </a:solidFill>
                <a:latin typeface="Gotham" pitchFamily="2" charset="77"/>
                <a:cs typeface="Calibri"/>
              </a:rPr>
              <a:t> </a:t>
            </a:r>
            <a:r>
              <a:rPr sz="1200" b="1" spc="-25" dirty="0">
                <a:solidFill>
                  <a:schemeClr val="bg1"/>
                </a:solidFill>
                <a:latin typeface="Gotham" pitchFamily="2" charset="77"/>
                <a:cs typeface="Calibri"/>
              </a:rPr>
              <a:t>of </a:t>
            </a:r>
            <a:r>
              <a:rPr sz="1200" b="1" dirty="0">
                <a:solidFill>
                  <a:schemeClr val="bg1"/>
                </a:solidFill>
                <a:latin typeface="Gotham" pitchFamily="2" charset="77"/>
                <a:cs typeface="Calibri"/>
              </a:rPr>
              <a:t>successful</a:t>
            </a:r>
            <a:r>
              <a:rPr sz="1200" b="1" spc="-70" dirty="0">
                <a:solidFill>
                  <a:schemeClr val="bg1"/>
                </a:solidFill>
                <a:latin typeface="Gotham" pitchFamily="2" charset="77"/>
                <a:cs typeface="Calibri"/>
              </a:rPr>
              <a:t> </a:t>
            </a:r>
            <a:r>
              <a:rPr sz="1200" b="1" dirty="0">
                <a:solidFill>
                  <a:schemeClr val="bg1"/>
                </a:solidFill>
                <a:latin typeface="Gotham" pitchFamily="2" charset="77"/>
                <a:cs typeface="Calibri"/>
              </a:rPr>
              <a:t>aging </a:t>
            </a:r>
            <a:r>
              <a:rPr sz="1200" b="1" spc="-10" dirty="0">
                <a:solidFill>
                  <a:schemeClr val="bg1"/>
                </a:solidFill>
                <a:latin typeface="Gotham" pitchFamily="2" charset="77"/>
                <a:cs typeface="Calibri"/>
              </a:rPr>
              <a:t>was</a:t>
            </a:r>
            <a:r>
              <a:rPr sz="1200" b="1" spc="-35" dirty="0">
                <a:solidFill>
                  <a:schemeClr val="bg1"/>
                </a:solidFill>
                <a:latin typeface="Gotham" pitchFamily="2" charset="77"/>
                <a:cs typeface="Calibri"/>
              </a:rPr>
              <a:t> </a:t>
            </a:r>
            <a:r>
              <a:rPr sz="1200" b="1" dirty="0">
                <a:solidFill>
                  <a:schemeClr val="bg1"/>
                </a:solidFill>
                <a:latin typeface="Gotham" pitchFamily="2" charset="77"/>
                <a:cs typeface="Calibri"/>
              </a:rPr>
              <a:t>socioeconomic </a:t>
            </a:r>
            <a:r>
              <a:rPr sz="1200" b="1" spc="-10" dirty="0">
                <a:solidFill>
                  <a:schemeClr val="bg1"/>
                </a:solidFill>
                <a:latin typeface="Gotham" pitchFamily="2" charset="77"/>
                <a:cs typeface="Calibri"/>
              </a:rPr>
              <a:t>status</a:t>
            </a:r>
            <a:r>
              <a:rPr sz="1200" b="1" spc="-45" dirty="0">
                <a:solidFill>
                  <a:schemeClr val="bg1"/>
                </a:solidFill>
                <a:latin typeface="Gotham" pitchFamily="2" charset="77"/>
                <a:cs typeface="Calibri"/>
              </a:rPr>
              <a:t> </a:t>
            </a:r>
            <a:r>
              <a:rPr sz="1200" b="1" dirty="0">
                <a:solidFill>
                  <a:schemeClr val="bg1"/>
                </a:solidFill>
                <a:latin typeface="Gotham" pitchFamily="2" charset="77"/>
                <a:cs typeface="Calibri"/>
              </a:rPr>
              <a:t>at</a:t>
            </a:r>
            <a:r>
              <a:rPr sz="1200" b="1" spc="-50" dirty="0">
                <a:solidFill>
                  <a:schemeClr val="bg1"/>
                </a:solidFill>
                <a:latin typeface="Gotham" pitchFamily="2" charset="77"/>
                <a:cs typeface="Calibri"/>
              </a:rPr>
              <a:t> </a:t>
            </a:r>
            <a:r>
              <a:rPr sz="1200" b="1" dirty="0">
                <a:solidFill>
                  <a:schemeClr val="bg1"/>
                </a:solidFill>
                <a:latin typeface="Gotham" pitchFamily="2" charset="77"/>
                <a:cs typeface="Calibri"/>
              </a:rPr>
              <a:t>midlife.</a:t>
            </a:r>
            <a:r>
              <a:rPr sz="1200" b="1" spc="-20" dirty="0">
                <a:solidFill>
                  <a:schemeClr val="bg1"/>
                </a:solidFill>
                <a:latin typeface="Gotham" pitchFamily="2" charset="77"/>
                <a:cs typeface="Calibri"/>
              </a:rPr>
              <a:t> </a:t>
            </a:r>
            <a:r>
              <a:rPr sz="1200" dirty="0">
                <a:solidFill>
                  <a:schemeClr val="bg1"/>
                </a:solidFill>
                <a:latin typeface="Gotham Light" pitchFamily="2" charset="77"/>
                <a:cs typeface="Calibri"/>
              </a:rPr>
              <a:t>After</a:t>
            </a:r>
            <a:r>
              <a:rPr sz="1200" spc="-50" dirty="0">
                <a:solidFill>
                  <a:schemeClr val="bg1"/>
                </a:solidFill>
                <a:latin typeface="Gotham Light" pitchFamily="2" charset="77"/>
                <a:cs typeface="Calibri"/>
              </a:rPr>
              <a:t> </a:t>
            </a:r>
            <a:r>
              <a:rPr sz="1200" dirty="0">
                <a:solidFill>
                  <a:schemeClr val="bg1"/>
                </a:solidFill>
                <a:latin typeface="Gotham Light" pitchFamily="2" charset="77"/>
                <a:cs typeface="Calibri"/>
              </a:rPr>
              <a:t>adjustment</a:t>
            </a:r>
            <a:r>
              <a:rPr sz="1200" spc="-40" dirty="0">
                <a:solidFill>
                  <a:schemeClr val="bg1"/>
                </a:solidFill>
                <a:latin typeface="Gotham Light" pitchFamily="2" charset="77"/>
                <a:cs typeface="Calibri"/>
              </a:rPr>
              <a:t> </a:t>
            </a:r>
            <a:r>
              <a:rPr sz="1200" spc="-25" dirty="0">
                <a:solidFill>
                  <a:schemeClr val="bg1"/>
                </a:solidFill>
                <a:latin typeface="Gotham Light" pitchFamily="2" charset="77"/>
                <a:cs typeface="Calibri"/>
              </a:rPr>
              <a:t>for </a:t>
            </a:r>
            <a:r>
              <a:rPr sz="1200" spc="-10" dirty="0">
                <a:solidFill>
                  <a:schemeClr val="bg1"/>
                </a:solidFill>
                <a:latin typeface="Gotham Light" pitchFamily="2" charset="77"/>
                <a:cs typeface="Calibri"/>
              </a:rPr>
              <a:t>socioeconomics,</a:t>
            </a:r>
            <a:r>
              <a:rPr sz="1200" spc="-45" dirty="0">
                <a:solidFill>
                  <a:schemeClr val="bg1"/>
                </a:solidFill>
                <a:latin typeface="Gotham Light" pitchFamily="2" charset="77"/>
                <a:cs typeface="Calibri"/>
              </a:rPr>
              <a:t> </a:t>
            </a:r>
            <a:r>
              <a:rPr sz="1200" dirty="0">
                <a:solidFill>
                  <a:schemeClr val="bg1"/>
                </a:solidFill>
                <a:latin typeface="Gotham Light" pitchFamily="2" charset="77"/>
                <a:cs typeface="Calibri"/>
              </a:rPr>
              <a:t>not</a:t>
            </a:r>
            <a:r>
              <a:rPr sz="1200" spc="5" dirty="0">
                <a:solidFill>
                  <a:schemeClr val="bg1"/>
                </a:solidFill>
                <a:latin typeface="Gotham Light" pitchFamily="2" charset="77"/>
                <a:cs typeface="Calibri"/>
              </a:rPr>
              <a:t> </a:t>
            </a:r>
            <a:r>
              <a:rPr sz="1200" dirty="0">
                <a:solidFill>
                  <a:schemeClr val="bg1"/>
                </a:solidFill>
                <a:latin typeface="Gotham Light" pitchFamily="2" charset="77"/>
                <a:cs typeface="Calibri"/>
              </a:rPr>
              <a:t>smoking,</a:t>
            </a:r>
            <a:r>
              <a:rPr sz="1200" spc="-45" dirty="0">
                <a:solidFill>
                  <a:schemeClr val="bg1"/>
                </a:solidFill>
                <a:latin typeface="Gotham Light" pitchFamily="2" charset="77"/>
                <a:cs typeface="Calibri"/>
              </a:rPr>
              <a:t> </a:t>
            </a:r>
            <a:r>
              <a:rPr sz="1200" dirty="0">
                <a:solidFill>
                  <a:schemeClr val="bg1"/>
                </a:solidFill>
                <a:latin typeface="Gotham Light" pitchFamily="2" charset="77"/>
                <a:cs typeface="Calibri"/>
              </a:rPr>
              <a:t>diet,</a:t>
            </a:r>
            <a:r>
              <a:rPr sz="1200" spc="-45" dirty="0">
                <a:solidFill>
                  <a:schemeClr val="bg1"/>
                </a:solidFill>
                <a:latin typeface="Gotham Light" pitchFamily="2" charset="77"/>
                <a:cs typeface="Calibri"/>
              </a:rPr>
              <a:t> </a:t>
            </a:r>
            <a:r>
              <a:rPr sz="1200" spc="-10" dirty="0">
                <a:solidFill>
                  <a:schemeClr val="bg1"/>
                </a:solidFill>
                <a:latin typeface="Gotham Light" pitchFamily="2" charset="77"/>
                <a:cs typeface="Calibri"/>
              </a:rPr>
              <a:t>exercise,</a:t>
            </a:r>
            <a:r>
              <a:rPr sz="1200" spc="-40" dirty="0">
                <a:solidFill>
                  <a:schemeClr val="bg1"/>
                </a:solidFill>
                <a:latin typeface="Gotham Light" pitchFamily="2" charset="77"/>
                <a:cs typeface="Calibri"/>
              </a:rPr>
              <a:t> </a:t>
            </a:r>
            <a:r>
              <a:rPr sz="1200" dirty="0">
                <a:solidFill>
                  <a:schemeClr val="bg1"/>
                </a:solidFill>
                <a:latin typeface="Gotham Light" pitchFamily="2" charset="77"/>
                <a:cs typeface="Calibri"/>
              </a:rPr>
              <a:t>moderate</a:t>
            </a:r>
            <a:r>
              <a:rPr sz="1200" spc="40" dirty="0">
                <a:solidFill>
                  <a:schemeClr val="bg1"/>
                </a:solidFill>
                <a:latin typeface="Gotham Light" pitchFamily="2" charset="77"/>
                <a:cs typeface="Calibri"/>
              </a:rPr>
              <a:t> </a:t>
            </a:r>
            <a:r>
              <a:rPr sz="1200" spc="-10" dirty="0">
                <a:solidFill>
                  <a:schemeClr val="bg1"/>
                </a:solidFill>
                <a:latin typeface="Gotham Light" pitchFamily="2" charset="77"/>
                <a:cs typeface="Calibri"/>
              </a:rPr>
              <a:t>alcohol</a:t>
            </a:r>
            <a:r>
              <a:rPr sz="1200" spc="-20" dirty="0">
                <a:solidFill>
                  <a:schemeClr val="bg1"/>
                </a:solidFill>
                <a:latin typeface="Gotham Light" pitchFamily="2" charset="77"/>
                <a:cs typeface="Calibri"/>
              </a:rPr>
              <a:t> </a:t>
            </a:r>
            <a:r>
              <a:rPr sz="1200" spc="-10" dirty="0">
                <a:solidFill>
                  <a:schemeClr val="bg1"/>
                </a:solidFill>
                <a:latin typeface="Gotham Light" pitchFamily="2" charset="77"/>
                <a:cs typeface="Calibri"/>
              </a:rPr>
              <a:t>intake,</a:t>
            </a:r>
            <a:r>
              <a:rPr sz="1200" spc="-40" dirty="0">
                <a:solidFill>
                  <a:schemeClr val="bg1"/>
                </a:solidFill>
                <a:latin typeface="Gotham Light" pitchFamily="2" charset="77"/>
                <a:cs typeface="Calibri"/>
              </a:rPr>
              <a:t> </a:t>
            </a:r>
            <a:r>
              <a:rPr sz="1200" spc="-25" dirty="0">
                <a:solidFill>
                  <a:schemeClr val="bg1"/>
                </a:solidFill>
                <a:latin typeface="Gotham Light" pitchFamily="2" charset="77"/>
                <a:cs typeface="Calibri"/>
              </a:rPr>
              <a:t>and </a:t>
            </a:r>
            <a:r>
              <a:rPr sz="1200" dirty="0">
                <a:solidFill>
                  <a:schemeClr val="bg1"/>
                </a:solidFill>
                <a:latin typeface="Gotham Light" pitchFamily="2" charset="77"/>
                <a:cs typeface="Calibri"/>
              </a:rPr>
              <a:t>work</a:t>
            </a:r>
            <a:r>
              <a:rPr sz="1200" spc="-40" dirty="0">
                <a:solidFill>
                  <a:schemeClr val="bg1"/>
                </a:solidFill>
                <a:latin typeface="Gotham Light" pitchFamily="2" charset="77"/>
                <a:cs typeface="Calibri"/>
              </a:rPr>
              <a:t> </a:t>
            </a:r>
            <a:r>
              <a:rPr sz="1200" dirty="0">
                <a:solidFill>
                  <a:schemeClr val="bg1"/>
                </a:solidFill>
                <a:latin typeface="Gotham Light" pitchFamily="2" charset="77"/>
                <a:cs typeface="Calibri"/>
              </a:rPr>
              <a:t>support,</a:t>
            </a:r>
            <a:r>
              <a:rPr sz="1200" spc="-20" dirty="0">
                <a:solidFill>
                  <a:schemeClr val="bg1"/>
                </a:solidFill>
                <a:latin typeface="Gotham Light" pitchFamily="2" charset="77"/>
                <a:cs typeface="Calibri"/>
              </a:rPr>
              <a:t> </a:t>
            </a:r>
            <a:r>
              <a:rPr sz="1200" spc="-10" dirty="0">
                <a:solidFill>
                  <a:schemeClr val="bg1"/>
                </a:solidFill>
                <a:latin typeface="Gotham Light" pitchFamily="2" charset="77"/>
                <a:cs typeface="Calibri"/>
              </a:rPr>
              <a:t>predicted</a:t>
            </a:r>
            <a:r>
              <a:rPr sz="1200" spc="-45" dirty="0">
                <a:solidFill>
                  <a:schemeClr val="bg1"/>
                </a:solidFill>
                <a:latin typeface="Gotham Light" pitchFamily="2" charset="77"/>
                <a:cs typeface="Calibri"/>
              </a:rPr>
              <a:t> </a:t>
            </a:r>
            <a:r>
              <a:rPr sz="1200" dirty="0">
                <a:solidFill>
                  <a:schemeClr val="bg1"/>
                </a:solidFill>
                <a:latin typeface="Gotham Light" pitchFamily="2" charset="77"/>
                <a:cs typeface="Calibri"/>
              </a:rPr>
              <a:t>healthy</a:t>
            </a:r>
            <a:r>
              <a:rPr sz="1200" spc="-35" dirty="0">
                <a:solidFill>
                  <a:schemeClr val="bg1"/>
                </a:solidFill>
                <a:latin typeface="Gotham Light" pitchFamily="2" charset="77"/>
                <a:cs typeface="Calibri"/>
              </a:rPr>
              <a:t> </a:t>
            </a:r>
            <a:r>
              <a:rPr sz="1200" spc="-10" dirty="0">
                <a:solidFill>
                  <a:schemeClr val="bg1"/>
                </a:solidFill>
                <a:latin typeface="Gotham Light" pitchFamily="2" charset="77"/>
                <a:cs typeface="Calibri"/>
              </a:rPr>
              <a:t>aging.</a:t>
            </a:r>
            <a:r>
              <a:rPr sz="1200" spc="-15" baseline="27777" dirty="0">
                <a:solidFill>
                  <a:schemeClr val="bg1"/>
                </a:solidFill>
                <a:latin typeface="Gotham Light" pitchFamily="2" charset="77"/>
                <a:cs typeface="Calibri"/>
              </a:rPr>
              <a:t>(1)</a:t>
            </a:r>
            <a:endParaRPr sz="1200" baseline="27777" dirty="0">
              <a:solidFill>
                <a:schemeClr val="bg1"/>
              </a:solidFill>
              <a:latin typeface="Gotham Light" pitchFamily="2" charset="77"/>
              <a:cs typeface="Calibri"/>
            </a:endParaRPr>
          </a:p>
        </p:txBody>
      </p:sp>
      <p:sp>
        <p:nvSpPr>
          <p:cNvPr id="7" name="object 7" descr="$PPTXTitle"/>
          <p:cNvSpPr txBox="1">
            <a:spLocks noGrp="1"/>
          </p:cNvSpPr>
          <p:nvPr>
            <p:ph type="title"/>
          </p:nvPr>
        </p:nvSpPr>
        <p:spPr>
          <a:xfrm>
            <a:off x="599122" y="796226"/>
            <a:ext cx="4356100" cy="509114"/>
          </a:xfrm>
          <a:prstGeom prst="rect">
            <a:avLst/>
          </a:prstGeom>
        </p:spPr>
        <p:txBody>
          <a:bodyPr vert="horz" wrap="square" lIns="0" tIns="16510" rIns="0" bIns="0" rtlCol="0">
            <a:spAutoFit/>
          </a:bodyPr>
          <a:lstStyle/>
          <a:p>
            <a:pPr marL="12700">
              <a:lnSpc>
                <a:spcPct val="100000"/>
              </a:lnSpc>
              <a:spcBef>
                <a:spcPts val="130"/>
              </a:spcBef>
              <a:tabLst>
                <a:tab pos="2897505" algn="l"/>
              </a:tabLst>
            </a:pPr>
            <a:r>
              <a:rPr sz="3200" dirty="0">
                <a:solidFill>
                  <a:srgbClr val="EFB41D"/>
                </a:solidFill>
                <a:latin typeface="CALVERTMT" panose="02020500000000000000" pitchFamily="18" charset="0"/>
              </a:rPr>
              <a:t>SUCCESSFUL</a:t>
            </a:r>
            <a:r>
              <a:rPr lang="en-US" sz="3200" dirty="0">
                <a:solidFill>
                  <a:srgbClr val="EFB41D"/>
                </a:solidFill>
                <a:latin typeface="CALVERTMT" panose="02020500000000000000" pitchFamily="18" charset="0"/>
              </a:rPr>
              <a:t> </a:t>
            </a:r>
            <a:r>
              <a:rPr sz="3200" dirty="0">
                <a:solidFill>
                  <a:srgbClr val="EFB41D"/>
                </a:solidFill>
                <a:latin typeface="CALVERTMT" panose="02020500000000000000" pitchFamily="18" charset="0"/>
              </a:rPr>
              <a:t>AGING</a:t>
            </a:r>
          </a:p>
        </p:txBody>
      </p:sp>
      <p:sp>
        <p:nvSpPr>
          <p:cNvPr id="9" name="object 4">
            <a:extLst>
              <a:ext uri="{FF2B5EF4-FFF2-40B4-BE49-F238E27FC236}">
                <a16:creationId xmlns:a16="http://schemas.microsoft.com/office/drawing/2014/main" id="{6B027CAD-1F87-4AAA-2655-90580EB471A4}"/>
              </a:ext>
            </a:extLst>
          </p:cNvPr>
          <p:cNvSpPr txBox="1">
            <a:spLocks noGrp="1"/>
          </p:cNvSpPr>
          <p:nvPr>
            <p:ph type="sldNum" sz="quarter" idx="7"/>
          </p:nvPr>
        </p:nvSpPr>
        <p:spPr>
          <a:xfrm>
            <a:off x="8774683" y="4848390"/>
            <a:ext cx="184784" cy="128904"/>
          </a:xfrm>
          <a:prstGeom prst="rect">
            <a:avLst/>
          </a:prstGeom>
        </p:spPr>
        <p:txBody>
          <a:bodyPr vert="horz" wrap="square" lIns="0" tIns="14604" rIns="0" bIns="0" rtlCol="0">
            <a:spAutoFit/>
          </a:bodyPr>
          <a:lstStyle/>
          <a:p>
            <a:pPr marL="38100">
              <a:lnSpc>
                <a:spcPct val="100000"/>
              </a:lnSpc>
              <a:spcBef>
                <a:spcPts val="114"/>
              </a:spcBef>
            </a:pPr>
            <a:fld id="{81D60167-4931-47E6-BA6A-407CBD079E47}" type="slidenum">
              <a:rPr spc="-25" dirty="0"/>
              <a:t>8</a:t>
            </a:fld>
            <a:endParaRPr spc="-25" dirty="0"/>
          </a:p>
        </p:txBody>
      </p:sp>
      <p:sp>
        <p:nvSpPr>
          <p:cNvPr id="10" name="Rectangle 9">
            <a:extLst>
              <a:ext uri="{FF2B5EF4-FFF2-40B4-BE49-F238E27FC236}">
                <a16:creationId xmlns:a16="http://schemas.microsoft.com/office/drawing/2014/main" id="{4E9057D2-BCA9-0206-0FD9-15B1D6C4C858}"/>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5698E1BC-5AFD-2442-1046-D0D4D49A8897}"/>
              </a:ext>
            </a:extLst>
          </p:cNvPr>
          <p:cNvSpPr txBox="1"/>
          <p:nvPr/>
        </p:nvSpPr>
        <p:spPr>
          <a:xfrm>
            <a:off x="319934" y="4684833"/>
            <a:ext cx="379263"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8</a:t>
            </a:r>
          </a:p>
        </p:txBody>
      </p:sp>
      <p:pic>
        <p:nvPicPr>
          <p:cNvPr id="12" name="Picture 11">
            <a:extLst>
              <a:ext uri="{FF2B5EF4-FFF2-40B4-BE49-F238E27FC236}">
                <a16:creationId xmlns:a16="http://schemas.microsoft.com/office/drawing/2014/main" id="{25526EEE-D9D5-F356-2964-6211F095D3E4}"/>
              </a:ext>
            </a:extLst>
          </p:cNvPr>
          <p:cNvPicPr>
            <a:picLocks noChangeAspect="1"/>
          </p:cNvPicPr>
          <p:nvPr/>
        </p:nvPicPr>
        <p:blipFill>
          <a:blip r:embed="rId4"/>
          <a:stretch>
            <a:fillRect/>
          </a:stretch>
        </p:blipFill>
        <p:spPr>
          <a:xfrm>
            <a:off x="8119844" y="4495386"/>
            <a:ext cx="706007" cy="706007"/>
          </a:xfrm>
          <a:prstGeom prst="rect">
            <a:avLst/>
          </a:prstGeom>
        </p:spPr>
      </p:pic>
      <p:cxnSp>
        <p:nvCxnSpPr>
          <p:cNvPr id="13" name="Straight Connector 12">
            <a:extLst>
              <a:ext uri="{FF2B5EF4-FFF2-40B4-BE49-F238E27FC236}">
                <a16:creationId xmlns:a16="http://schemas.microsoft.com/office/drawing/2014/main" id="{1D49AC24-3C66-12AB-245A-5087C4EA3EE4}"/>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3EFE5E33-E1EA-D49B-1661-789A2C226D2E}"/>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E85B08AD-4BFA-FDBB-1FF1-D0A4AE123043}"/>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F3152"/>
          </a:solidFill>
        </p:spPr>
        <p:txBody>
          <a:bodyPr wrap="square" lIns="0" tIns="0" rIns="0" bIns="0" rtlCol="0"/>
          <a:lstStyle/>
          <a:p>
            <a:endParaRPr/>
          </a:p>
        </p:txBody>
      </p:sp>
      <p:pic>
        <p:nvPicPr>
          <p:cNvPr id="2" name="object 2"/>
          <p:cNvPicPr/>
          <p:nvPr/>
        </p:nvPicPr>
        <p:blipFill>
          <a:blip r:embed="rId2" cstate="print"/>
          <a:stretch>
            <a:fillRect/>
          </a:stretch>
        </p:blipFill>
        <p:spPr>
          <a:xfrm>
            <a:off x="0" y="0"/>
            <a:ext cx="2924174" cy="5143499"/>
          </a:xfrm>
          <a:prstGeom prst="rect">
            <a:avLst/>
          </a:prstGeom>
        </p:spPr>
      </p:pic>
      <p:sp>
        <p:nvSpPr>
          <p:cNvPr id="3" name="object 3"/>
          <p:cNvSpPr txBox="1"/>
          <p:nvPr/>
        </p:nvSpPr>
        <p:spPr>
          <a:xfrm>
            <a:off x="3521964" y="2048827"/>
            <a:ext cx="5469636" cy="1640834"/>
          </a:xfrm>
          <a:prstGeom prst="rect">
            <a:avLst/>
          </a:prstGeom>
        </p:spPr>
        <p:txBody>
          <a:bodyPr vert="horz" wrap="square" lIns="0" tIns="34925" rIns="0" bIns="0" rtlCol="0">
            <a:spAutoFit/>
          </a:bodyPr>
          <a:lstStyle/>
          <a:p>
            <a:pPr marL="184150" marR="431165" indent="-172085">
              <a:spcBef>
                <a:spcPts val="275"/>
              </a:spcBef>
              <a:buClr>
                <a:srgbClr val="FFFFFF"/>
              </a:buClr>
              <a:buFont typeface="Arial"/>
              <a:buChar char="•"/>
              <a:tabLst>
                <a:tab pos="184150" algn="l"/>
              </a:tabLst>
            </a:pPr>
            <a:r>
              <a:rPr sz="1200" dirty="0">
                <a:solidFill>
                  <a:srgbClr val="FFFFFF"/>
                </a:solidFill>
                <a:latin typeface="Gotham Light" pitchFamily="2" charset="77"/>
                <a:cs typeface="Calibri"/>
              </a:rPr>
              <a:t>In 2013 in the American Journal of Epidemiology, Meta-analysis of 76,150 participants from 7 cohorts. They examined associations</a:t>
            </a:r>
            <a:r>
              <a:rPr lang="en-US" sz="1200" dirty="0">
                <a:latin typeface="Gotham Light" pitchFamily="2" charset="77"/>
                <a:cs typeface="Calibri"/>
              </a:rPr>
              <a:t> </a:t>
            </a:r>
            <a:r>
              <a:rPr sz="1200" dirty="0">
                <a:solidFill>
                  <a:srgbClr val="FFFFFF"/>
                </a:solidFill>
                <a:latin typeface="Gotham Light" pitchFamily="2" charset="77"/>
                <a:cs typeface="Calibri"/>
              </a:rPr>
              <a:t>between five personality traits (extraversion, neuroticism, agreeableness, conscientiousness, and openness to experience) and the risk of death from all causes.</a:t>
            </a:r>
            <a:endParaRPr sz="1200" dirty="0">
              <a:latin typeface="Gotham Light" pitchFamily="2" charset="77"/>
              <a:cs typeface="Calibri"/>
            </a:endParaRPr>
          </a:p>
          <a:p>
            <a:pPr marL="184150" marR="494030" indent="-172085">
              <a:spcBef>
                <a:spcPts val="1035"/>
              </a:spcBef>
              <a:buFont typeface="Arial"/>
              <a:buChar char="•"/>
              <a:tabLst>
                <a:tab pos="184150" algn="l"/>
              </a:tabLst>
            </a:pPr>
            <a:r>
              <a:rPr sz="1200" dirty="0">
                <a:solidFill>
                  <a:srgbClr val="FFFFFF"/>
                </a:solidFill>
                <a:latin typeface="Gotham Light" pitchFamily="2" charset="77"/>
                <a:cs typeface="Calibri"/>
              </a:rPr>
              <a:t>Only </a:t>
            </a:r>
            <a:r>
              <a:rPr sz="1200" dirty="0">
                <a:solidFill>
                  <a:srgbClr val="FAF8F5"/>
                </a:solidFill>
                <a:latin typeface="Gotham Light" pitchFamily="2" charset="77"/>
                <a:cs typeface="Calibri"/>
              </a:rPr>
              <a:t>low conscientiousness </a:t>
            </a:r>
            <a:r>
              <a:rPr sz="1200" dirty="0">
                <a:solidFill>
                  <a:srgbClr val="FFFFFF"/>
                </a:solidFill>
                <a:latin typeface="Gotham Light" pitchFamily="2" charset="77"/>
                <a:cs typeface="Calibri"/>
              </a:rPr>
              <a:t>(a tendency to give up easily, a lack of self-control, and poor long-term planning) was associated with elevated mortality.</a:t>
            </a:r>
            <a:endParaRPr sz="1200" dirty="0">
              <a:latin typeface="Gotham Light" pitchFamily="2" charset="77"/>
              <a:cs typeface="Calibri"/>
            </a:endParaRPr>
          </a:p>
        </p:txBody>
      </p:sp>
      <p:sp>
        <p:nvSpPr>
          <p:cNvPr id="4" name="object 4" descr="$PPTXTitle"/>
          <p:cNvSpPr txBox="1">
            <a:spLocks noGrp="1"/>
          </p:cNvSpPr>
          <p:nvPr>
            <p:ph type="title"/>
          </p:nvPr>
        </p:nvSpPr>
        <p:spPr>
          <a:xfrm>
            <a:off x="3521964" y="1078864"/>
            <a:ext cx="3286760" cy="816890"/>
          </a:xfrm>
          <a:prstGeom prst="rect">
            <a:avLst/>
          </a:prstGeom>
        </p:spPr>
        <p:txBody>
          <a:bodyPr vert="horz" wrap="square" lIns="0" tIns="16510" rIns="0" bIns="0" rtlCol="0">
            <a:spAutoFit/>
          </a:bodyPr>
          <a:lstStyle/>
          <a:p>
            <a:pPr marL="12700">
              <a:spcBef>
                <a:spcPts val="130"/>
              </a:spcBef>
            </a:pPr>
            <a:r>
              <a:rPr lang="en-US" sz="2600" dirty="0">
                <a:solidFill>
                  <a:srgbClr val="EFB41D"/>
                </a:solidFill>
                <a:latin typeface="CALVERTMT" panose="02020500000000000000" pitchFamily="18" charset="0"/>
              </a:rPr>
              <a:t>PERSONALITY AND MORTALITY</a:t>
            </a:r>
            <a:endParaRPr sz="2600" dirty="0">
              <a:solidFill>
                <a:srgbClr val="EFB41D"/>
              </a:solidFill>
              <a:latin typeface="CALVERTMT" panose="02020500000000000000" pitchFamily="18" charset="0"/>
            </a:endParaRPr>
          </a:p>
        </p:txBody>
      </p:sp>
      <p:sp>
        <p:nvSpPr>
          <p:cNvPr id="5" name="object 5"/>
          <p:cNvSpPr txBox="1"/>
          <p:nvPr/>
        </p:nvSpPr>
        <p:spPr>
          <a:xfrm>
            <a:off x="3521964" y="4213380"/>
            <a:ext cx="4699000" cy="203200"/>
          </a:xfrm>
          <a:prstGeom prst="rect">
            <a:avLst/>
          </a:prstGeom>
        </p:spPr>
        <p:txBody>
          <a:bodyPr vert="horz" wrap="square" lIns="0" tIns="12700" rIns="0" bIns="0" rtlCol="0">
            <a:spAutoFit/>
          </a:bodyPr>
          <a:lstStyle/>
          <a:p>
            <a:pPr marL="12700">
              <a:lnSpc>
                <a:spcPts val="700"/>
              </a:lnSpc>
              <a:spcBef>
                <a:spcPts val="100"/>
              </a:spcBef>
            </a:pPr>
            <a:r>
              <a:rPr sz="600" dirty="0">
                <a:solidFill>
                  <a:srgbClr val="FAF8F5"/>
                </a:solidFill>
                <a:latin typeface="Tahoma"/>
                <a:cs typeface="Tahoma"/>
              </a:rPr>
              <a:t>Jokela</a:t>
            </a:r>
            <a:r>
              <a:rPr sz="600" spc="10" dirty="0">
                <a:solidFill>
                  <a:srgbClr val="FAF8F5"/>
                </a:solidFill>
                <a:latin typeface="Tahoma"/>
                <a:cs typeface="Tahoma"/>
              </a:rPr>
              <a:t> </a:t>
            </a:r>
            <a:r>
              <a:rPr sz="600" dirty="0">
                <a:solidFill>
                  <a:srgbClr val="FAF8F5"/>
                </a:solidFill>
                <a:latin typeface="Tahoma"/>
                <a:cs typeface="Tahoma"/>
              </a:rPr>
              <a:t>M,</a:t>
            </a:r>
            <a:r>
              <a:rPr sz="600" spc="30" dirty="0">
                <a:solidFill>
                  <a:srgbClr val="FAF8F5"/>
                </a:solidFill>
                <a:latin typeface="Tahoma"/>
                <a:cs typeface="Tahoma"/>
              </a:rPr>
              <a:t> </a:t>
            </a:r>
            <a:r>
              <a:rPr sz="600" dirty="0">
                <a:solidFill>
                  <a:srgbClr val="FAF8F5"/>
                </a:solidFill>
                <a:latin typeface="Tahoma"/>
                <a:cs typeface="Tahoma"/>
              </a:rPr>
              <a:t>Batty</a:t>
            </a:r>
            <a:r>
              <a:rPr sz="600" spc="-5" dirty="0">
                <a:solidFill>
                  <a:srgbClr val="FAF8F5"/>
                </a:solidFill>
                <a:latin typeface="Tahoma"/>
                <a:cs typeface="Tahoma"/>
              </a:rPr>
              <a:t> </a:t>
            </a:r>
            <a:r>
              <a:rPr sz="600" dirty="0">
                <a:solidFill>
                  <a:srgbClr val="FAF8F5"/>
                </a:solidFill>
                <a:latin typeface="Tahoma"/>
                <a:cs typeface="Tahoma"/>
              </a:rPr>
              <a:t>GD,</a:t>
            </a:r>
            <a:r>
              <a:rPr sz="600" spc="30" dirty="0">
                <a:solidFill>
                  <a:srgbClr val="FAF8F5"/>
                </a:solidFill>
                <a:latin typeface="Tahoma"/>
                <a:cs typeface="Tahoma"/>
              </a:rPr>
              <a:t> </a:t>
            </a:r>
            <a:r>
              <a:rPr sz="600" dirty="0">
                <a:solidFill>
                  <a:srgbClr val="FAF8F5"/>
                </a:solidFill>
                <a:latin typeface="Tahoma"/>
                <a:cs typeface="Tahoma"/>
              </a:rPr>
              <a:t>Nyberg</a:t>
            </a:r>
            <a:r>
              <a:rPr sz="600" spc="-5" dirty="0">
                <a:solidFill>
                  <a:srgbClr val="FAF8F5"/>
                </a:solidFill>
                <a:latin typeface="Tahoma"/>
                <a:cs typeface="Tahoma"/>
              </a:rPr>
              <a:t> </a:t>
            </a:r>
            <a:r>
              <a:rPr sz="600" spc="-25" dirty="0">
                <a:solidFill>
                  <a:srgbClr val="FAF8F5"/>
                </a:solidFill>
                <a:latin typeface="Tahoma"/>
                <a:cs typeface="Tahoma"/>
              </a:rPr>
              <a:t>ST,</a:t>
            </a:r>
            <a:r>
              <a:rPr sz="600" spc="30" dirty="0">
                <a:solidFill>
                  <a:srgbClr val="FAF8F5"/>
                </a:solidFill>
                <a:latin typeface="Tahoma"/>
                <a:cs typeface="Tahoma"/>
              </a:rPr>
              <a:t> </a:t>
            </a:r>
            <a:r>
              <a:rPr sz="600" dirty="0">
                <a:solidFill>
                  <a:srgbClr val="FAF8F5"/>
                </a:solidFill>
                <a:latin typeface="Tahoma"/>
                <a:cs typeface="Tahoma"/>
              </a:rPr>
              <a:t>Virtanen</a:t>
            </a:r>
            <a:r>
              <a:rPr sz="600" spc="-35" dirty="0">
                <a:solidFill>
                  <a:srgbClr val="FAF8F5"/>
                </a:solidFill>
                <a:latin typeface="Tahoma"/>
                <a:cs typeface="Tahoma"/>
              </a:rPr>
              <a:t> </a:t>
            </a:r>
            <a:r>
              <a:rPr sz="600" dirty="0">
                <a:solidFill>
                  <a:srgbClr val="FAF8F5"/>
                </a:solidFill>
                <a:latin typeface="Tahoma"/>
                <a:cs typeface="Tahoma"/>
              </a:rPr>
              <a:t>M,</a:t>
            </a:r>
            <a:r>
              <a:rPr sz="600" spc="-70" dirty="0">
                <a:solidFill>
                  <a:srgbClr val="FAF8F5"/>
                </a:solidFill>
                <a:latin typeface="Tahoma"/>
                <a:cs typeface="Tahoma"/>
              </a:rPr>
              <a:t> </a:t>
            </a:r>
            <a:r>
              <a:rPr sz="600" dirty="0">
                <a:solidFill>
                  <a:srgbClr val="FAF8F5"/>
                </a:solidFill>
                <a:latin typeface="Tahoma"/>
                <a:cs typeface="Tahoma"/>
              </a:rPr>
              <a:t>Nabi</a:t>
            </a:r>
            <a:r>
              <a:rPr sz="600" spc="15" dirty="0">
                <a:solidFill>
                  <a:srgbClr val="FAF8F5"/>
                </a:solidFill>
                <a:latin typeface="Tahoma"/>
                <a:cs typeface="Tahoma"/>
              </a:rPr>
              <a:t> </a:t>
            </a:r>
            <a:r>
              <a:rPr sz="600" dirty="0">
                <a:solidFill>
                  <a:srgbClr val="FAF8F5"/>
                </a:solidFill>
                <a:latin typeface="Tahoma"/>
                <a:cs typeface="Tahoma"/>
              </a:rPr>
              <a:t>H,</a:t>
            </a:r>
            <a:r>
              <a:rPr sz="600" spc="30" dirty="0">
                <a:solidFill>
                  <a:srgbClr val="FAF8F5"/>
                </a:solidFill>
                <a:latin typeface="Tahoma"/>
                <a:cs typeface="Tahoma"/>
              </a:rPr>
              <a:t> </a:t>
            </a:r>
            <a:r>
              <a:rPr sz="600" spc="-30" dirty="0">
                <a:solidFill>
                  <a:srgbClr val="FAF8F5"/>
                </a:solidFill>
                <a:latin typeface="Tahoma"/>
                <a:cs typeface="Tahoma"/>
              </a:rPr>
              <a:t>Singh-</a:t>
            </a:r>
            <a:r>
              <a:rPr sz="600" dirty="0">
                <a:solidFill>
                  <a:srgbClr val="FAF8F5"/>
                </a:solidFill>
                <a:latin typeface="Tahoma"/>
                <a:cs typeface="Tahoma"/>
              </a:rPr>
              <a:t>Manoux</a:t>
            </a:r>
            <a:r>
              <a:rPr sz="600" spc="10" dirty="0">
                <a:solidFill>
                  <a:srgbClr val="FAF8F5"/>
                </a:solidFill>
                <a:latin typeface="Tahoma"/>
                <a:cs typeface="Tahoma"/>
              </a:rPr>
              <a:t> </a:t>
            </a:r>
            <a:r>
              <a:rPr sz="600" spc="-20" dirty="0">
                <a:solidFill>
                  <a:srgbClr val="FAF8F5"/>
                </a:solidFill>
                <a:latin typeface="Tahoma"/>
                <a:cs typeface="Tahoma"/>
              </a:rPr>
              <a:t>A,</a:t>
            </a:r>
            <a:r>
              <a:rPr sz="600" spc="35" dirty="0">
                <a:solidFill>
                  <a:srgbClr val="FAF8F5"/>
                </a:solidFill>
                <a:latin typeface="Tahoma"/>
                <a:cs typeface="Tahoma"/>
              </a:rPr>
              <a:t> </a:t>
            </a:r>
            <a:r>
              <a:rPr sz="600" dirty="0">
                <a:solidFill>
                  <a:srgbClr val="FAF8F5"/>
                </a:solidFill>
                <a:latin typeface="Tahoma"/>
                <a:cs typeface="Tahoma"/>
              </a:rPr>
              <a:t>Kivimäki</a:t>
            </a:r>
            <a:r>
              <a:rPr sz="600" spc="20" dirty="0">
                <a:solidFill>
                  <a:srgbClr val="FAF8F5"/>
                </a:solidFill>
                <a:latin typeface="Tahoma"/>
                <a:cs typeface="Tahoma"/>
              </a:rPr>
              <a:t> </a:t>
            </a:r>
            <a:r>
              <a:rPr sz="600" dirty="0">
                <a:solidFill>
                  <a:srgbClr val="FAF8F5"/>
                </a:solidFill>
                <a:latin typeface="Tahoma"/>
                <a:cs typeface="Tahoma"/>
              </a:rPr>
              <a:t>M.</a:t>
            </a:r>
            <a:r>
              <a:rPr sz="600" spc="-80" dirty="0">
                <a:solidFill>
                  <a:srgbClr val="FAF8F5"/>
                </a:solidFill>
                <a:latin typeface="Tahoma"/>
                <a:cs typeface="Tahoma"/>
              </a:rPr>
              <a:t> </a:t>
            </a:r>
            <a:r>
              <a:rPr sz="600" dirty="0">
                <a:solidFill>
                  <a:srgbClr val="FAF8F5"/>
                </a:solidFill>
                <a:latin typeface="Tahoma"/>
                <a:cs typeface="Tahoma"/>
              </a:rPr>
              <a:t>Personality</a:t>
            </a:r>
            <a:r>
              <a:rPr sz="600" spc="85" dirty="0">
                <a:solidFill>
                  <a:srgbClr val="FAF8F5"/>
                </a:solidFill>
                <a:latin typeface="Tahoma"/>
                <a:cs typeface="Tahoma"/>
              </a:rPr>
              <a:t> </a:t>
            </a:r>
            <a:r>
              <a:rPr sz="600" spc="-20" dirty="0">
                <a:solidFill>
                  <a:srgbClr val="FAF8F5"/>
                </a:solidFill>
                <a:latin typeface="Tahoma"/>
                <a:cs typeface="Tahoma"/>
              </a:rPr>
              <a:t>and</a:t>
            </a:r>
            <a:r>
              <a:rPr sz="600" spc="50" dirty="0">
                <a:solidFill>
                  <a:srgbClr val="FAF8F5"/>
                </a:solidFill>
                <a:latin typeface="Tahoma"/>
                <a:cs typeface="Tahoma"/>
              </a:rPr>
              <a:t> </a:t>
            </a:r>
            <a:r>
              <a:rPr sz="600" spc="-10" dirty="0">
                <a:solidFill>
                  <a:srgbClr val="FAF8F5"/>
                </a:solidFill>
                <a:latin typeface="Tahoma"/>
                <a:cs typeface="Tahoma"/>
              </a:rPr>
              <a:t>all-cause</a:t>
            </a:r>
            <a:r>
              <a:rPr sz="600" spc="-20" dirty="0">
                <a:solidFill>
                  <a:srgbClr val="FAF8F5"/>
                </a:solidFill>
                <a:latin typeface="Tahoma"/>
                <a:cs typeface="Tahoma"/>
              </a:rPr>
              <a:t> </a:t>
            </a:r>
            <a:r>
              <a:rPr sz="600" spc="-10" dirty="0">
                <a:solidFill>
                  <a:srgbClr val="FAF8F5"/>
                </a:solidFill>
                <a:latin typeface="Tahoma"/>
                <a:cs typeface="Tahoma"/>
              </a:rPr>
              <a:t>mortality</a:t>
            </a:r>
            <a:r>
              <a:rPr sz="600" spc="-110" dirty="0">
                <a:solidFill>
                  <a:srgbClr val="FAF8F5"/>
                </a:solidFill>
                <a:latin typeface="Tahoma"/>
                <a:cs typeface="Tahoma"/>
              </a:rPr>
              <a:t> </a:t>
            </a:r>
            <a:r>
              <a:rPr sz="600" spc="-65" dirty="0">
                <a:solidFill>
                  <a:srgbClr val="FAF8F5"/>
                </a:solidFill>
                <a:latin typeface="Tahoma"/>
                <a:cs typeface="Tahoma"/>
              </a:rPr>
              <a:t>:</a:t>
            </a:r>
            <a:r>
              <a:rPr sz="600" spc="5" dirty="0">
                <a:solidFill>
                  <a:srgbClr val="FAF8F5"/>
                </a:solidFill>
                <a:latin typeface="Tahoma"/>
                <a:cs typeface="Tahoma"/>
              </a:rPr>
              <a:t> </a:t>
            </a:r>
            <a:r>
              <a:rPr sz="600" spc="-10" dirty="0">
                <a:solidFill>
                  <a:srgbClr val="FAF8F5"/>
                </a:solidFill>
                <a:latin typeface="Tahoma"/>
                <a:cs typeface="Tahoma"/>
              </a:rPr>
              <a:t>individual-participant</a:t>
            </a:r>
            <a:endParaRPr sz="600" dirty="0">
              <a:latin typeface="Tahoma"/>
              <a:cs typeface="Tahoma"/>
            </a:endParaRPr>
          </a:p>
          <a:p>
            <a:pPr marL="12700">
              <a:lnSpc>
                <a:spcPts val="700"/>
              </a:lnSpc>
            </a:pPr>
            <a:r>
              <a:rPr sz="600" spc="-10" dirty="0">
                <a:solidFill>
                  <a:srgbClr val="FAF8F5"/>
                </a:solidFill>
                <a:latin typeface="Tahoma"/>
                <a:cs typeface="Tahoma"/>
              </a:rPr>
              <a:t>meta-analy</a:t>
            </a:r>
            <a:r>
              <a:rPr sz="600" spc="-114" dirty="0">
                <a:solidFill>
                  <a:srgbClr val="FAF8F5"/>
                </a:solidFill>
                <a:latin typeface="Tahoma"/>
                <a:cs typeface="Tahoma"/>
              </a:rPr>
              <a:t> </a:t>
            </a:r>
            <a:r>
              <a:rPr sz="600" dirty="0">
                <a:solidFill>
                  <a:srgbClr val="FAF8F5"/>
                </a:solidFill>
                <a:latin typeface="Tahoma"/>
                <a:cs typeface="Tahoma"/>
              </a:rPr>
              <a:t>sis</a:t>
            </a:r>
            <a:r>
              <a:rPr sz="600" spc="30" dirty="0">
                <a:solidFill>
                  <a:srgbClr val="FAF8F5"/>
                </a:solidFill>
                <a:latin typeface="Tahoma"/>
                <a:cs typeface="Tahoma"/>
              </a:rPr>
              <a:t> </a:t>
            </a:r>
            <a:r>
              <a:rPr sz="600" dirty="0">
                <a:solidFill>
                  <a:srgbClr val="FAF8F5"/>
                </a:solidFill>
                <a:latin typeface="Tahoma"/>
                <a:cs typeface="Tahoma"/>
              </a:rPr>
              <a:t>of</a:t>
            </a:r>
            <a:r>
              <a:rPr sz="600" spc="5" dirty="0">
                <a:solidFill>
                  <a:srgbClr val="FAF8F5"/>
                </a:solidFill>
                <a:latin typeface="Tahoma"/>
                <a:cs typeface="Tahoma"/>
              </a:rPr>
              <a:t> </a:t>
            </a:r>
            <a:r>
              <a:rPr sz="600" dirty="0">
                <a:solidFill>
                  <a:srgbClr val="FAF8F5"/>
                </a:solidFill>
                <a:latin typeface="Tahoma"/>
                <a:cs typeface="Tahoma"/>
              </a:rPr>
              <a:t>3,947</a:t>
            </a:r>
            <a:r>
              <a:rPr sz="600" spc="-70" dirty="0">
                <a:solidFill>
                  <a:srgbClr val="FAF8F5"/>
                </a:solidFill>
                <a:latin typeface="Tahoma"/>
                <a:cs typeface="Tahoma"/>
              </a:rPr>
              <a:t> </a:t>
            </a:r>
            <a:r>
              <a:rPr sz="600" dirty="0">
                <a:solidFill>
                  <a:srgbClr val="FAF8F5"/>
                </a:solidFill>
                <a:latin typeface="Tahoma"/>
                <a:cs typeface="Tahoma"/>
              </a:rPr>
              <a:t>deaths</a:t>
            </a:r>
            <a:r>
              <a:rPr sz="600" spc="30" dirty="0">
                <a:solidFill>
                  <a:srgbClr val="FAF8F5"/>
                </a:solidFill>
                <a:latin typeface="Tahoma"/>
                <a:cs typeface="Tahoma"/>
              </a:rPr>
              <a:t> </a:t>
            </a:r>
            <a:r>
              <a:rPr sz="600" dirty="0">
                <a:solidFill>
                  <a:srgbClr val="FAF8F5"/>
                </a:solidFill>
                <a:latin typeface="Tahoma"/>
                <a:cs typeface="Tahoma"/>
              </a:rPr>
              <a:t>in</a:t>
            </a:r>
            <a:r>
              <a:rPr sz="600" spc="-55" dirty="0">
                <a:solidFill>
                  <a:srgbClr val="FAF8F5"/>
                </a:solidFill>
                <a:latin typeface="Tahoma"/>
                <a:cs typeface="Tahoma"/>
              </a:rPr>
              <a:t> </a:t>
            </a:r>
            <a:r>
              <a:rPr sz="600" dirty="0">
                <a:solidFill>
                  <a:srgbClr val="FAF8F5"/>
                </a:solidFill>
                <a:latin typeface="Tahoma"/>
                <a:cs typeface="Tahoma"/>
              </a:rPr>
              <a:t>76,150</a:t>
            </a:r>
            <a:r>
              <a:rPr sz="600" spc="20" dirty="0">
                <a:solidFill>
                  <a:srgbClr val="FAF8F5"/>
                </a:solidFill>
                <a:latin typeface="Tahoma"/>
                <a:cs typeface="Tahoma"/>
              </a:rPr>
              <a:t> </a:t>
            </a:r>
            <a:r>
              <a:rPr sz="600" spc="-20" dirty="0">
                <a:solidFill>
                  <a:srgbClr val="FAF8F5"/>
                </a:solidFill>
                <a:latin typeface="Tahoma"/>
                <a:cs typeface="Tahoma"/>
              </a:rPr>
              <a:t>adults.</a:t>
            </a:r>
            <a:r>
              <a:rPr sz="600" spc="-5" dirty="0">
                <a:solidFill>
                  <a:srgbClr val="FAF8F5"/>
                </a:solidFill>
                <a:latin typeface="Tahoma"/>
                <a:cs typeface="Tahoma"/>
              </a:rPr>
              <a:t> </a:t>
            </a:r>
            <a:r>
              <a:rPr sz="600" spc="-10" dirty="0">
                <a:solidFill>
                  <a:srgbClr val="FAF8F5"/>
                </a:solidFill>
                <a:latin typeface="Tahoma"/>
                <a:cs typeface="Tahoma"/>
              </a:rPr>
              <a:t>Am</a:t>
            </a:r>
            <a:r>
              <a:rPr sz="600" spc="-65" dirty="0">
                <a:solidFill>
                  <a:srgbClr val="FAF8F5"/>
                </a:solidFill>
                <a:latin typeface="Tahoma"/>
                <a:cs typeface="Tahoma"/>
              </a:rPr>
              <a:t> </a:t>
            </a:r>
            <a:r>
              <a:rPr sz="600" dirty="0">
                <a:solidFill>
                  <a:srgbClr val="FAF8F5"/>
                </a:solidFill>
                <a:latin typeface="Tahoma"/>
                <a:cs typeface="Tahoma"/>
              </a:rPr>
              <a:t>J</a:t>
            </a:r>
            <a:r>
              <a:rPr sz="600" spc="40" dirty="0">
                <a:solidFill>
                  <a:srgbClr val="FAF8F5"/>
                </a:solidFill>
                <a:latin typeface="Tahoma"/>
                <a:cs typeface="Tahoma"/>
              </a:rPr>
              <a:t> </a:t>
            </a:r>
            <a:r>
              <a:rPr sz="600" spc="-10" dirty="0">
                <a:solidFill>
                  <a:srgbClr val="FAF8F5"/>
                </a:solidFill>
                <a:latin typeface="Tahoma"/>
                <a:cs typeface="Tahoma"/>
              </a:rPr>
              <a:t>Epidemiol.</a:t>
            </a:r>
            <a:r>
              <a:rPr sz="600" dirty="0">
                <a:solidFill>
                  <a:srgbClr val="FAF8F5"/>
                </a:solidFill>
                <a:latin typeface="Tahoma"/>
                <a:cs typeface="Tahoma"/>
              </a:rPr>
              <a:t> 2013</a:t>
            </a:r>
            <a:r>
              <a:rPr sz="600" spc="15" dirty="0">
                <a:solidFill>
                  <a:srgbClr val="FAF8F5"/>
                </a:solidFill>
                <a:latin typeface="Tahoma"/>
                <a:cs typeface="Tahoma"/>
              </a:rPr>
              <a:t> </a:t>
            </a:r>
            <a:r>
              <a:rPr sz="600" spc="-10" dirty="0">
                <a:solidFill>
                  <a:srgbClr val="FAF8F5"/>
                </a:solidFill>
                <a:latin typeface="Tahoma"/>
                <a:cs typeface="Tahoma"/>
              </a:rPr>
              <a:t>Sep</a:t>
            </a:r>
            <a:r>
              <a:rPr sz="600" spc="30" dirty="0">
                <a:solidFill>
                  <a:srgbClr val="FAF8F5"/>
                </a:solidFill>
                <a:latin typeface="Tahoma"/>
                <a:cs typeface="Tahoma"/>
              </a:rPr>
              <a:t> </a:t>
            </a:r>
            <a:r>
              <a:rPr sz="600" spc="-10" dirty="0">
                <a:solidFill>
                  <a:srgbClr val="FAF8F5"/>
                </a:solidFill>
                <a:latin typeface="Tahoma"/>
                <a:cs typeface="Tahoma"/>
              </a:rPr>
              <a:t>1;178(5):667-</a:t>
            </a:r>
            <a:r>
              <a:rPr sz="600" spc="-25" dirty="0">
                <a:solidFill>
                  <a:srgbClr val="FAF8F5"/>
                </a:solidFill>
                <a:latin typeface="Tahoma"/>
                <a:cs typeface="Tahoma"/>
              </a:rPr>
              <a:t>75.</a:t>
            </a:r>
            <a:endParaRPr sz="600" dirty="0">
              <a:latin typeface="Tahoma"/>
              <a:cs typeface="Tahoma"/>
            </a:endParaRPr>
          </a:p>
        </p:txBody>
      </p:sp>
      <p:sp>
        <p:nvSpPr>
          <p:cNvPr id="8" name="object 4">
            <a:extLst>
              <a:ext uri="{FF2B5EF4-FFF2-40B4-BE49-F238E27FC236}">
                <a16:creationId xmlns:a16="http://schemas.microsoft.com/office/drawing/2014/main" id="{2A13D03F-8812-05BE-FD62-4E7C68125036}"/>
              </a:ext>
            </a:extLst>
          </p:cNvPr>
          <p:cNvSpPr txBox="1">
            <a:spLocks noGrp="1"/>
          </p:cNvSpPr>
          <p:nvPr>
            <p:ph type="sldNum" sz="quarter" idx="7"/>
          </p:nvPr>
        </p:nvSpPr>
        <p:spPr>
          <a:xfrm>
            <a:off x="8774683" y="4848390"/>
            <a:ext cx="184784" cy="128904"/>
          </a:xfrm>
          <a:prstGeom prst="rect">
            <a:avLst/>
          </a:prstGeom>
        </p:spPr>
        <p:txBody>
          <a:bodyPr vert="horz" wrap="square" lIns="0" tIns="14604" rIns="0" bIns="0" rtlCol="0">
            <a:spAutoFit/>
          </a:bodyPr>
          <a:lstStyle/>
          <a:p>
            <a:pPr marL="38100">
              <a:lnSpc>
                <a:spcPct val="100000"/>
              </a:lnSpc>
              <a:spcBef>
                <a:spcPts val="114"/>
              </a:spcBef>
            </a:pPr>
            <a:fld id="{81D60167-4931-47E6-BA6A-407CBD079E47}" type="slidenum">
              <a:rPr spc="-25" dirty="0"/>
              <a:t>9</a:t>
            </a:fld>
            <a:endParaRPr spc="-25" dirty="0"/>
          </a:p>
        </p:txBody>
      </p:sp>
      <p:sp>
        <p:nvSpPr>
          <p:cNvPr id="9" name="Rectangle 8">
            <a:extLst>
              <a:ext uri="{FF2B5EF4-FFF2-40B4-BE49-F238E27FC236}">
                <a16:creationId xmlns:a16="http://schemas.microsoft.com/office/drawing/2014/main" id="{EA308ABA-701C-23A9-7B53-52BC1584470D}"/>
              </a:ext>
            </a:extLst>
          </p:cNvPr>
          <p:cNvSpPr/>
          <p:nvPr/>
        </p:nvSpPr>
        <p:spPr>
          <a:xfrm>
            <a:off x="-85540" y="4559548"/>
            <a:ext cx="9315079" cy="594652"/>
          </a:xfrm>
          <a:prstGeom prst="rect">
            <a:avLst/>
          </a:prstGeom>
          <a:solidFill>
            <a:srgbClr val="0F31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5CED6EC9-BA44-F9D1-A71C-14C9E06B9F0D}"/>
              </a:ext>
            </a:extLst>
          </p:cNvPr>
          <p:cNvSpPr txBox="1"/>
          <p:nvPr/>
        </p:nvSpPr>
        <p:spPr>
          <a:xfrm>
            <a:off x="319934" y="4684833"/>
            <a:ext cx="379263" cy="369332"/>
          </a:xfrm>
          <a:prstGeom prst="rect">
            <a:avLst/>
          </a:prstGeom>
          <a:noFill/>
        </p:spPr>
        <p:txBody>
          <a:bodyPr wrap="square" rtlCol="0">
            <a:spAutoFit/>
          </a:bodyPr>
          <a:lstStyle/>
          <a:p>
            <a:pPr algn="ctr"/>
            <a:r>
              <a:rPr lang="en-US" dirty="0">
                <a:solidFill>
                  <a:schemeClr val="bg1"/>
                </a:solidFill>
                <a:latin typeface="CALVERTMT" panose="02020500000000000000" pitchFamily="18" charset="0"/>
              </a:rPr>
              <a:t>9</a:t>
            </a:r>
          </a:p>
        </p:txBody>
      </p:sp>
      <p:pic>
        <p:nvPicPr>
          <p:cNvPr id="11" name="Picture 10">
            <a:extLst>
              <a:ext uri="{FF2B5EF4-FFF2-40B4-BE49-F238E27FC236}">
                <a16:creationId xmlns:a16="http://schemas.microsoft.com/office/drawing/2014/main" id="{938E3D82-B97E-96DD-05DD-8795C10EFD5F}"/>
              </a:ext>
            </a:extLst>
          </p:cNvPr>
          <p:cNvPicPr>
            <a:picLocks noChangeAspect="1"/>
          </p:cNvPicPr>
          <p:nvPr/>
        </p:nvPicPr>
        <p:blipFill>
          <a:blip r:embed="rId3"/>
          <a:stretch>
            <a:fillRect/>
          </a:stretch>
        </p:blipFill>
        <p:spPr>
          <a:xfrm>
            <a:off x="8119844" y="4495386"/>
            <a:ext cx="706007" cy="706007"/>
          </a:xfrm>
          <a:prstGeom prst="rect">
            <a:avLst/>
          </a:prstGeom>
        </p:spPr>
      </p:pic>
      <p:cxnSp>
        <p:nvCxnSpPr>
          <p:cNvPr id="12" name="Straight Connector 11">
            <a:extLst>
              <a:ext uri="{FF2B5EF4-FFF2-40B4-BE49-F238E27FC236}">
                <a16:creationId xmlns:a16="http://schemas.microsoft.com/office/drawing/2014/main" id="{C6FE0DC3-E7E7-D7E5-AADB-76DA3DE5CB50}"/>
              </a:ext>
            </a:extLst>
          </p:cNvPr>
          <p:cNvCxnSpPr>
            <a:cxnSpLocks/>
          </p:cNvCxnSpPr>
          <p:nvPr/>
        </p:nvCxnSpPr>
        <p:spPr>
          <a:xfrm flipH="1">
            <a:off x="885122" y="4869499"/>
            <a:ext cx="620147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B853D17E-B837-A637-75F4-76F062D1A0B9}"/>
              </a:ext>
            </a:extLst>
          </p:cNvPr>
          <p:cNvSpPr txBox="1"/>
          <p:nvPr/>
        </p:nvSpPr>
        <p:spPr>
          <a:xfrm>
            <a:off x="7174483" y="4717585"/>
            <a:ext cx="1180159" cy="261610"/>
          </a:xfrm>
          <a:prstGeom prst="rect">
            <a:avLst/>
          </a:prstGeom>
          <a:noFill/>
        </p:spPr>
        <p:txBody>
          <a:bodyPr wrap="square" rtlCol="0">
            <a:spAutoFit/>
          </a:bodyPr>
          <a:lstStyle/>
          <a:p>
            <a:r>
              <a:rPr lang="en-US" sz="1100" dirty="0">
                <a:solidFill>
                  <a:schemeClr val="bg1"/>
                </a:solidFill>
                <a:latin typeface="Gotham Light" pitchFamily="2" charset="77"/>
              </a:rPr>
              <a:t>Credit to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529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143</TotalTime>
  <Words>2759</Words>
  <Application>Microsoft Macintosh PowerPoint</Application>
  <PresentationFormat>On-screen Show (16:9)</PresentationFormat>
  <Paragraphs>249</Paragraphs>
  <Slides>23</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23</vt:i4>
      </vt:variant>
    </vt:vector>
  </HeadingPairs>
  <TitlesOfParts>
    <vt:vector size="35" baseType="lpstr">
      <vt:lpstr>Aptos</vt:lpstr>
      <vt:lpstr>Arial</vt:lpstr>
      <vt:lpstr>Calibri</vt:lpstr>
      <vt:lpstr>CALVERTMT</vt:lpstr>
      <vt:lpstr>Cambria</vt:lpstr>
      <vt:lpstr>Garamond</vt:lpstr>
      <vt:lpstr>Gotham</vt:lpstr>
      <vt:lpstr>Gotham Light</vt:lpstr>
      <vt:lpstr>Tahoma</vt:lpstr>
      <vt:lpstr>Times New Roman</vt:lpstr>
      <vt:lpstr>Trebuchet MS</vt:lpstr>
      <vt:lpstr>Office Theme</vt:lpstr>
      <vt:lpstr>tAl</vt:lpstr>
      <vt:lpstr>Integrative Medicine</vt:lpstr>
      <vt:lpstr>HEALTHSPAN VS LIFESPAN</vt:lpstr>
      <vt:lpstr>LONGEVITY</vt:lpstr>
      <vt:lpstr>GENETICS</vt:lpstr>
      <vt:lpstr>LIFE EXPECTANCY IN MEN &amp; WOMEN</vt:lpstr>
      <vt:lpstr>THE LARGEST CONTRIBUTORS OF WORSENING LIFE EXPECTANCY IN MEN COMPARED WITH WOMEN BEFORE THE COVID-19 PANDEMIC INCLUDED:</vt:lpstr>
      <vt:lpstr>SUCCESSFUL AGING</vt:lpstr>
      <vt:lpstr>PERSONALITY AND MORTALITY</vt:lpstr>
      <vt:lpstr>CAUSES OF EARLY MORTALITY IN THE U.S.</vt:lpstr>
      <vt:lpstr>CAUSES OF EARLY MORTALITY IN THE U.S.</vt:lpstr>
      <vt:lpstr>AGING BY ORGAN SYSTEMS</vt:lpstr>
      <vt:lpstr>“AGING IS NOT ABOUT QUITTING. IT’S ABOUT ADJUSTING”</vt:lpstr>
      <vt:lpstr>PowerPoint Presentation</vt:lpstr>
      <vt:lpstr>PowerPoint Presentation</vt:lpstr>
      <vt:lpstr>PowerPoint Presentation</vt:lpstr>
      <vt:lpstr>PowerPoint Presentation</vt:lpstr>
      <vt:lpstr>INFLAMMAGEING</vt:lpstr>
      <vt:lpstr>PREVENTION OF CHRONIC DISEASE</vt:lpstr>
      <vt:lpstr>APPLYING YOUR CGM</vt:lpstr>
      <vt:lpstr>DOWNLOAD APP ON YOUR SMART PHONE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Raegan Dauthier</cp:lastModifiedBy>
  <cp:revision>1</cp:revision>
  <dcterms:created xsi:type="dcterms:W3CDTF">2026-08-27T13:28:52Z</dcterms:created>
  <dcterms:modified xsi:type="dcterms:W3CDTF">2026-08-27T15:52:42Z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2026-07-01T00:00:00Z</vt:filetime>
  </property>
  <property fmtid="{D5CDD505-2E9C-101B-9397-08002B2CF9AE}" pid="3" name="LastSaved">
    <vt:filetime>2026-08-27T00:00:00Z</vt:filetime>
  </property>
</Properties>
</file>